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C509A9-D335-431D-8972-C8585AD16C34}">
  <a:tblStyle styleId="{E9C509A9-D335-431D-8972-C8585AD16C3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4961B67-B63E-41EA-B2E0-6EC8497F629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draft documents should be coming in the next few weeks</a:t>
            </a:r>
          </a:p>
          <a:p>
            <a:pPr lvl="0">
              <a:spcBef>
                <a:spcPts val="0"/>
              </a:spcBef>
              <a:buNone/>
            </a:pPr>
            <a:r>
              <a:rPr lang="en-US"/>
              <a:t>they will be followed by a public comment period</a:t>
            </a:r>
          </a:p>
          <a:p>
            <a:pPr lvl="0">
              <a:spcBef>
                <a:spcPts val="0"/>
              </a:spcBef>
              <a:buNone/>
            </a:pPr>
            <a:r>
              <a:rPr lang="en-US"/>
              <a:t>you can start getting loi’s signed and into your aggregators now</a:t>
            </a:r>
          </a:p>
          <a:p>
            <a:pPr lvl="0" rtl="0">
              <a:spcBef>
                <a:spcPts val="0"/>
              </a:spcBef>
              <a:buNone/>
            </a:pPr>
            <a:r>
              <a:rPr lang="en-US"/>
              <a:t>the two aggregators that have identified to ISEA are CSG and SREC Trade</a:t>
            </a:r>
          </a:p>
        </p:txBody>
      </p:sp>
      <p:sp>
        <p:nvSpPr>
          <p:cNvPr id="237" name="Shape 23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46" name="Shape 24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16-111.5(b)(5) (p 397)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IPA Long-term planning process: Sets forth the process for the IPA’s development and the Commission’s approval of the long-term renewable resources plan.</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1-75(c)(1)(A) (p 76)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Establishes new long-term planning process to implement the RPS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1-75(c)(1)(B) (p 77)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Retains 25% by 2025 REC targets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Clarifies that new wind/solar build targets are prioritized over annual REC % targets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Establishes three-year phase-in of lines charge / phase-out of ARES self-supply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1-75(c)(1)(C) (p 79)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Sets explicit long-term new build requirements for wind/solar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By 2020: estimated 650 MW new wind / 1,350 MW new 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By 2025: estimated 1,000 MW new wind / 2,00 MW new solar</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By 2030: estimated 1,350 MW of new wind &amp; 2,700 MW of new solar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New solar must be sourced as follows: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At least 50% from DG / community 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At least 40% from utility-scale</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At least 2% from brownfield</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1-75(c)(1)(D) (p 81)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IPA benchmarking standards to ensure cost-effective procurements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1-75(c)(1)(E) (p 82)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Rate cap. Unchanged from existing law.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Creates estimated renewable resources budget (RRB) of $200+ M / yr.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1-75(c)(1)(F) (p 84)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Prioritization of available funds: (1) existing contracts; (2) funding for low-income; (3) funding for new build; (4) funding for all other REC targets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1-75(c)(1)(G) (p 85)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Sets initial utility-scale procurements for new wind/solar.  </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Establishes process to keep new wind/solar procurements in approximate balance (“1:1” language)</a:t>
            </a: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a:solidFill>
                  <a:schemeClr val="dk1"/>
                </a:solidFill>
                <a:latin typeface="Calibri"/>
                <a:ea typeface="Calibri"/>
                <a:cs typeface="Calibri"/>
                <a:sym typeface="Calibri"/>
              </a:rPr>
              <a:t>Sec 1-75(c)(1)(C) (p 79)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Sets explicit long-term new build requirements for wind/solar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By 2020: estimated 650 MW new wind / 1,350 MW new 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By 2025: estimated 1,000 MW new wind / 2,00 MW new solar</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By 2030: estimated 1,350 MW of new wind &amp; 2,700 MW of new solar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New solar must be sourced as follows: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At least 50% from DG / community 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At least 40% from utility-scale</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At least 2% from brownfield</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6" name="Shape 2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1-75(c)(1)(K), (L), and (M) (p 95)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DG “adjustable block” program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Modeled after California Solar Initiative and NY Sun programs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Directs IPA to establish program to procure RECs from: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Small DG (&lt; 10 kW) – at least 25%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Larger DG (10 kW – 2 MW with subcategories possible) – at least 25%</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Community solar – at least 25%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Remainder allocated at IPA discretion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Contract and payments terms allow for up-front payments for 15-year stream of RECs  </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Provides for third-party administration and evaluation </a:t>
            </a:r>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1" i="0" u="none" strike="noStrike" cap="none">
                <a:solidFill>
                  <a:schemeClr val="dk1"/>
                </a:solidFill>
                <a:latin typeface="Calibri"/>
                <a:ea typeface="Calibri"/>
                <a:cs typeface="Calibri"/>
                <a:sym typeface="Calibri"/>
              </a:rPr>
              <a:t>Sec 1-75(c)(1)(K), (L), and (M) (p 95)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DG “adjustable block” program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Modeled after California Solar Initiative and NY Sun programs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Directs IPA to establish program to procure RECs from: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Small DG (&lt; 10 kW) – at least 25%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Larger DG (10 kW – 2 MW with subcategories possible) – at least 25%</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Community solar – at least 25%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Remainder allocated at IPA discretion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Contract and payments terms allow for up-front payments for 15-year stream of RECs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Provides for third-party administration and evaluation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Net-Metering Sec. 16-107.5 (p 257)</a:t>
            </a:r>
            <a:r>
              <a:rPr lang="en-US" sz="1200" b="0" i="0" u="none" strike="noStrike" cap="none">
                <a:solidFill>
                  <a:schemeClr val="dk1"/>
                </a:solidFill>
                <a:latin typeface="Calibri"/>
                <a:ea typeface="Calibri"/>
                <a:cs typeface="Calibri"/>
                <a:sym typeface="Calibri"/>
              </a:rPr>
              <a:t>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Maintains existing net metering program as written in law which is capped at 5% of “total peak demand” (less than 1% of the cap has been reached currently)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Switches to energy-only netting for new customers (i.e. no netting of distribution charges) after 5% cap is reached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Existing NEM customers are grandfathered at full retail NEM (supply + distribution) for the life of their system </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Community solar receives energy-only netting (also eligible for REC purchase through the RPS and the DG rebate described below) </a:t>
            </a:r>
          </a:p>
        </p:txBody>
      </p:sp>
      <p:sp>
        <p:nvSpPr>
          <p:cNvPr id="295" name="Shape 29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Distributed Generation Rebate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Sec. 16-107.6 (p 276)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Requires utility to offer rebates to qualifying DG and community solar projects (typically with a smart inverter)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Utility permitted to control inverter for grid reliability and potentially other grid services, subject to fair compensation through a tariff reviewed and approved by the commission (see p 278, ln 20)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Includes complex terms and options governing the relationship of DG rebates, net metering, and community solar.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Upon reaching 3% NEM penetration, the ICC is directed to initiate a process to establish a new rebate value based on locational value of DG resources. (p 282)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new locational value rebate shall take effect when the utility reaches the 5% NEM program cap.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Until the full locational-value process is approved, C&amp;I and community solar customers will be eligible for an interim $250/kW up-front rebate (p 279, p 283)  </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Utility is allowed to rate-base and recover costs of the DG rebates as a regulatory asset. (p 284)</a:t>
            </a:r>
          </a:p>
        </p:txBody>
      </p:sp>
      <p:sp>
        <p:nvSpPr>
          <p:cNvPr id="306" name="Shape 30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23" name="Shape 32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37" name="Shape 33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1-75(c)(1)(K), (L), and (M) (p 95)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DG “adjustable block” program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Modeled after California Solar Initiative and NY Sun programs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Directs IPA to establish program to procure RECs from: o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Small DG (&lt; 10 kW) – at least 25%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Larger DG (10 kW – 2 MW with subcategories possible) – at least 25%</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Community solar – at least 25%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Remainder allocated at IPA discretion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Contract and payments terms allow for up-front payments for 15-year stream of RECs  </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Provides for third-party administration and evaluation </a:t>
            </a:r>
          </a:p>
        </p:txBody>
      </p:sp>
      <p:sp>
        <p:nvSpPr>
          <p:cNvPr id="343" name="Shape 3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Sec 1-75(c)(1)(N) (p 101)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Directs IPA to establish a community renewables program for systems up to 2 MW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Subscriptions must be at least 200 W; no more than 40% of a project to one entity; be located in same utility service area as project (see def’n of “subscriber” – p 32)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Subscriptions must be portable and transferable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Three value streams:</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Bill credits are valued at energy supply rate (covered in the net metering section of the bill, section 16-107.5(l) (pp 267-272))</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RECs are purchased through the DG adjustable block program</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Community solar also eligible for the DG rebates described in new section 16-107.6(f) (p 283) </a:t>
            </a:r>
          </a:p>
        </p:txBody>
      </p:sp>
      <p:sp>
        <p:nvSpPr>
          <p:cNvPr id="351" name="Shape 3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Sec 1-75(c)(1)(O) (p 44)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Provides annual ongoing funding for low-income programs and job training ($10 M to $20 M per year)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Sec 1-56 (p 15)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Creates new Illinois Solar For All Program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Funded using the RERF, plus $20 million annually from general RPS, plus up to 50% of unused “rollover” RPS funds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$14 M of initial funding for 5 different low-income job training programs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Remaining funds allocated to four different low-income solar development programs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Evaluation and program modifications covered through IPA’s long-term planning process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Sec 16-108.12 (p358)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Creates new utility job training programs to establish a solar installer training pipeline for low-income solar projects </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Identifies six organizations to receive job training funds  </a:t>
            </a:r>
          </a:p>
          <a:p>
            <a:pPr marL="457200" marR="0" lvl="0" indent="-22860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Establishes jobs targets for “persons with a record” and foster care alumni</a:t>
            </a:r>
          </a:p>
        </p:txBody>
      </p:sp>
      <p:sp>
        <p:nvSpPr>
          <p:cNvPr id="360" name="Shape 36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dylan from CSG</a:t>
            </a:r>
          </a:p>
        </p:txBody>
      </p:sp>
      <p:sp>
        <p:nvSpPr>
          <p:cNvPr id="181" name="Shape 18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-very similar to SPV procurement</a:t>
            </a:r>
          </a:p>
          <a:p>
            <a:pPr lvl="0">
              <a:spcBef>
                <a:spcPts val="0"/>
              </a:spcBef>
              <a:buNone/>
            </a:pPr>
            <a:r>
              <a:rPr lang="en-US"/>
              <a:t>-2 sizes </a:t>
            </a:r>
          </a:p>
          <a:p>
            <a:pPr lvl="0">
              <a:spcBef>
                <a:spcPts val="0"/>
              </a:spcBef>
              <a:buNone/>
            </a:pPr>
            <a:r>
              <a:rPr lang="en-US"/>
              <a:t>-2 rounds of procurement events one is expected in April one in November  both around 20mm in budget</a:t>
            </a:r>
          </a:p>
          <a:p>
            <a:pPr lvl="0">
              <a:spcBef>
                <a:spcPts val="0"/>
              </a:spcBef>
              <a:buNone/>
            </a:pPr>
            <a:r>
              <a:rPr lang="en-US"/>
              <a:t>-now includes speculative bidding</a:t>
            </a:r>
          </a:p>
          <a:p>
            <a:pPr lvl="0">
              <a:spcBef>
                <a:spcPts val="0"/>
              </a:spcBef>
              <a:buNone/>
            </a:pPr>
            <a:r>
              <a:rPr lang="en-US"/>
              <a:t>-behind the meter systems with any energized date</a:t>
            </a:r>
          </a:p>
          <a:p>
            <a:pPr lvl="0">
              <a:spcBef>
                <a:spcPts val="0"/>
              </a:spcBef>
              <a:buNone/>
            </a:pPr>
            <a:r>
              <a:rPr lang="en-US"/>
              <a:t>-wind, solar thermal and PV, biodiesel, crops and unadulterated organic waste biomass, tree waste, and hydropower that does not involve new construction or significant expansion of hydropower dams</a:t>
            </a:r>
          </a:p>
          <a:p>
            <a:pPr lvl="0">
              <a:spcBef>
                <a:spcPts val="0"/>
              </a:spcBef>
              <a:buNone/>
            </a:pPr>
            <a:r>
              <a:rPr lang="en-US"/>
              <a:t>-there is a bonding requirement- more on this later</a:t>
            </a:r>
          </a:p>
          <a:p>
            <a:pPr lvl="0">
              <a:spcBef>
                <a:spcPts val="0"/>
              </a:spcBef>
              <a:buNone/>
            </a:pPr>
            <a:r>
              <a:rPr lang="en-US"/>
              <a:t>-5 year contracts that get paid out on quarterly basis</a:t>
            </a:r>
          </a:p>
          <a:p>
            <a:pPr lvl="0">
              <a:spcBef>
                <a:spcPts val="0"/>
              </a:spcBef>
              <a:buNone/>
            </a:pPr>
            <a:r>
              <a:rPr lang="en-US"/>
              <a:t>-fixed price</a:t>
            </a:r>
          </a:p>
        </p:txBody>
      </p:sp>
      <p:sp>
        <p:nvSpPr>
          <p:cNvPr id="187" name="Shape 18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major difference between this year and prior years is that spec bidding is allowed now</a:t>
            </a:r>
          </a:p>
          <a:p>
            <a:pPr lvl="0">
              <a:spcBef>
                <a:spcPts val="0"/>
              </a:spcBef>
              <a:buNone/>
            </a:pPr>
            <a:r>
              <a:rPr lang="en-US"/>
              <a:t>this like the spv is only allowed for systems less than 25kW</a:t>
            </a:r>
          </a:p>
          <a:p>
            <a:pPr lvl="0">
              <a:spcBef>
                <a:spcPts val="0"/>
              </a:spcBef>
              <a:buNone/>
            </a:pPr>
            <a:r>
              <a:rPr lang="en-US"/>
              <a:t>after the bid date they will have 9 months  to identified</a:t>
            </a:r>
          </a:p>
          <a:p>
            <a:pPr lvl="0" rtl="0">
              <a:spcBef>
                <a:spcPts val="0"/>
              </a:spcBef>
              <a:buNone/>
            </a:pPr>
            <a:endParaRPr/>
          </a:p>
        </p:txBody>
      </p:sp>
      <p:sp>
        <p:nvSpPr>
          <p:cNvPr id="195" name="Shape 19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03" name="Shape 20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first step is to work with your aggregator to identify your systems with an LOI and figure out your speculative bid</a:t>
            </a:r>
          </a:p>
          <a:p>
            <a:pPr lvl="0">
              <a:spcBef>
                <a:spcPts val="0"/>
              </a:spcBef>
              <a:buNone/>
            </a:pPr>
            <a:r>
              <a:rPr lang="en-US"/>
              <a:t>then bond payments are owed</a:t>
            </a:r>
          </a:p>
          <a:p>
            <a:pPr lvl="0">
              <a:spcBef>
                <a:spcPts val="0"/>
              </a:spcBef>
              <a:buNone/>
            </a:pPr>
            <a:r>
              <a:rPr lang="en-US"/>
              <a:t>the identified systems are then submitted to the procurement administrator (NERA) for review</a:t>
            </a:r>
          </a:p>
          <a:p>
            <a:pPr lvl="0">
              <a:spcBef>
                <a:spcPts val="0"/>
              </a:spcBef>
              <a:buNone/>
            </a:pPr>
            <a:r>
              <a:rPr lang="en-US"/>
              <a:t>bid date then the winning bids are identified</a:t>
            </a:r>
          </a:p>
          <a:p>
            <a:pPr lvl="0">
              <a:spcBef>
                <a:spcPts val="0"/>
              </a:spcBef>
              <a:buNone/>
            </a:pPr>
            <a:r>
              <a:rPr lang="en-US"/>
              <a:t>a supplier fee is owed by all winning systems (depending on the system size and timing set by the IPA this may be required by your aggregator prior to the bid date)</a:t>
            </a:r>
          </a:p>
          <a:p>
            <a:pPr lvl="0">
              <a:spcBef>
                <a:spcPts val="0"/>
              </a:spcBef>
              <a:buNone/>
            </a:pPr>
            <a:r>
              <a:rPr lang="en-US"/>
              <a:t>this is estimated based on the rules from the supplemental procurement but identified systems have 1 year to build </a:t>
            </a:r>
          </a:p>
          <a:p>
            <a:pPr lvl="0">
              <a:spcBef>
                <a:spcPts val="0"/>
              </a:spcBef>
              <a:buNone/>
            </a:pPr>
            <a:r>
              <a:rPr lang="en-US"/>
              <a:t>speculative systems have 9 months to identify then 1 year after identified to build</a:t>
            </a:r>
          </a:p>
          <a:p>
            <a:pPr lvl="0" rtl="0">
              <a:spcBef>
                <a:spcPts val="0"/>
              </a:spcBef>
              <a:buNone/>
            </a:pPr>
            <a:endParaRPr/>
          </a:p>
        </p:txBody>
      </p:sp>
      <p:sp>
        <p:nvSpPr>
          <p:cNvPr id="211" name="Shape 21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main point here is to reiterate the similarities and differences to spv</a:t>
            </a:r>
          </a:p>
          <a:p>
            <a:pPr lvl="0">
              <a:spcBef>
                <a:spcPts val="0"/>
              </a:spcBef>
              <a:buNone/>
            </a:pPr>
            <a:r>
              <a:rPr lang="en-US"/>
              <a:t>2 rounds vs 3</a:t>
            </a:r>
          </a:p>
          <a:p>
            <a:pPr lvl="0">
              <a:spcBef>
                <a:spcPts val="0"/>
              </a:spcBef>
              <a:buNone/>
            </a:pPr>
            <a:r>
              <a:rPr lang="en-US"/>
              <a:t>minimium bid size is bigger</a:t>
            </a:r>
          </a:p>
          <a:p>
            <a:pPr lvl="0">
              <a:spcBef>
                <a:spcPts val="0"/>
              </a:spcBef>
              <a:buNone/>
            </a:pPr>
            <a:r>
              <a:rPr lang="en-US"/>
              <a:t>no extension but 9 months instead of 6</a:t>
            </a:r>
          </a:p>
          <a:p>
            <a:pPr lvl="0">
              <a:spcBef>
                <a:spcPts val="0"/>
              </a:spcBef>
              <a:buNone/>
            </a:pPr>
            <a:r>
              <a:rPr lang="en-US"/>
              <a:t>same size categories</a:t>
            </a:r>
          </a:p>
          <a:p>
            <a:pPr lvl="0">
              <a:spcBef>
                <a:spcPts val="0"/>
              </a:spcBef>
              <a:buNone/>
            </a:pPr>
            <a:r>
              <a:rPr lang="en-US"/>
              <a:t>contract holder is the utilitys not the state so no budget issues with payment</a:t>
            </a:r>
          </a:p>
          <a:p>
            <a:pPr lvl="0" rtl="0">
              <a:spcBef>
                <a:spcPts val="0"/>
              </a:spcBef>
              <a:buNone/>
            </a:pPr>
            <a:r>
              <a:rPr lang="en-US"/>
              <a:t>same payment schedule </a:t>
            </a:r>
          </a:p>
        </p:txBody>
      </p:sp>
      <p:sp>
        <p:nvSpPr>
          <p:cNvPr id="219" name="Shape 21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All totalled the Supplemental Procurement resulted in about 31MW of solar capacity - jury out on what actually gets built.</a:t>
            </a:r>
          </a:p>
          <a:p>
            <a:pPr lvl="0">
              <a:spcBef>
                <a:spcPts val="0"/>
              </a:spcBef>
              <a:buNone/>
            </a:pPr>
            <a:r>
              <a:rPr lang="en-US"/>
              <a:t>We can’t advise on specific pricing I would recommend talking to your aggregator about it.  </a:t>
            </a:r>
          </a:p>
          <a:p>
            <a:pPr lvl="0" rtl="0">
              <a:spcBef>
                <a:spcPts val="0"/>
              </a:spcBef>
              <a:buNone/>
            </a:pPr>
            <a:endParaRPr/>
          </a:p>
        </p:txBody>
      </p:sp>
      <p:sp>
        <p:nvSpPr>
          <p:cNvPr id="230" name="Shape 23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2" name="Shape 92"/>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8" name="Shape 9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3"/>
          </p:nvPr>
        </p:nvSpPr>
        <p:spPr>
          <a:xfrm>
            <a:off x="6172200" y="1681163"/>
            <a:ext cx="5183186"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4"/>
          </p:nvPr>
        </p:nvSpPr>
        <p:spPr>
          <a:xfrm>
            <a:off x="6172200" y="2505075"/>
            <a:ext cx="5183186" cy="368458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91068" y="169043"/>
            <a:ext cx="7069541" cy="134585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7" name="Shape 1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pic>
        <p:nvPicPr>
          <p:cNvPr id="120" name="Shape 120"/>
          <p:cNvPicPr preferRelativeResize="0"/>
          <p:nvPr/>
        </p:nvPicPr>
        <p:blipFill rotWithShape="1">
          <a:blip r:embed="rId2">
            <a:alphaModFix/>
          </a:blip>
          <a:srcRect/>
          <a:stretch/>
        </p:blipFill>
        <p:spPr>
          <a:xfrm>
            <a:off x="8610600" y="169043"/>
            <a:ext cx="3021214" cy="8229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3" name="Shape 123"/>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9" name="Shape 12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6" name="Shape 136"/>
          <p:cNvSpPr txBox="1">
            <a:spLocks noGrp="1"/>
          </p:cNvSpPr>
          <p:nvPr>
            <p:ph type="body" idx="1"/>
          </p:nvPr>
        </p:nvSpPr>
        <p:spPr>
          <a:xfrm>
            <a:off x="5183187" y="987425"/>
            <a:ext cx="6172199" cy="4873623"/>
          </a:xfrm>
          <a:prstGeom prst="rect">
            <a:avLst/>
          </a:prstGeom>
          <a:noFill/>
          <a:ln>
            <a:noFill/>
          </a:ln>
        </p:spPr>
        <p:txBody>
          <a:bodyPr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a:spLocks noGrp="1"/>
          </p:cNvSpPr>
          <p:nvPr>
            <p:ph type="pic" idx="2"/>
          </p:nvPr>
        </p:nvSpPr>
        <p:spPr>
          <a:xfrm>
            <a:off x="5183187" y="987425"/>
            <a:ext cx="6172199" cy="4873623"/>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0" name="Shape 150"/>
          <p:cNvSpPr txBox="1">
            <a:spLocks noGrp="1"/>
          </p:cNvSpPr>
          <p:nvPr>
            <p:ph type="body" idx="1"/>
          </p:nvPr>
        </p:nvSpPr>
        <p:spPr>
          <a:xfrm rot="5400000">
            <a:off x="3920330" y="-1256504"/>
            <a:ext cx="4351338" cy="10515599"/>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rot="5400000">
            <a:off x="7133430"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6" name="Shape 156"/>
          <p:cNvSpPr txBox="1">
            <a:spLocks noGrp="1"/>
          </p:cNvSpPr>
          <p:nvPr>
            <p:ph type="body" idx="1"/>
          </p:nvPr>
        </p:nvSpPr>
        <p:spPr>
          <a:xfrm rot="5400000">
            <a:off x="1799430" y="-596105"/>
            <a:ext cx="5811838" cy="7734299"/>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09600" y="274637"/>
            <a:ext cx="10972799" cy="11432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rgbClr val="DA0002"/>
                </a:solidFill>
                <a:latin typeface="Calibri"/>
                <a:ea typeface="Calibri"/>
                <a:cs typeface="Calibri"/>
                <a:sym typeface="Calibri"/>
              </a:defRPr>
            </a:lvl1pPr>
            <a:lvl2pPr lvl="1" indent="0">
              <a:spcBef>
                <a:spcPts val="0"/>
              </a:spcBef>
              <a:buClr>
                <a:srgbClr val="DA0002"/>
              </a:buClr>
              <a:buFont typeface="Arial"/>
              <a:buNone/>
              <a:defRPr sz="1800">
                <a:solidFill>
                  <a:srgbClr val="DA0002"/>
                </a:solidFill>
              </a:defRPr>
            </a:lvl2pPr>
            <a:lvl3pPr lvl="2" indent="0">
              <a:spcBef>
                <a:spcPts val="0"/>
              </a:spcBef>
              <a:buClr>
                <a:srgbClr val="DA0002"/>
              </a:buClr>
              <a:buFont typeface="Arial"/>
              <a:buNone/>
              <a:defRPr sz="1800">
                <a:solidFill>
                  <a:srgbClr val="DA0002"/>
                </a:solidFill>
              </a:defRPr>
            </a:lvl3pPr>
            <a:lvl4pPr lvl="3" indent="0">
              <a:spcBef>
                <a:spcPts val="0"/>
              </a:spcBef>
              <a:buClr>
                <a:srgbClr val="DA0002"/>
              </a:buClr>
              <a:buFont typeface="Arial"/>
              <a:buNone/>
              <a:defRPr sz="1800">
                <a:solidFill>
                  <a:srgbClr val="DA0002"/>
                </a:solidFill>
              </a:defRPr>
            </a:lvl4pPr>
            <a:lvl5pPr lvl="4" indent="0">
              <a:spcBef>
                <a:spcPts val="0"/>
              </a:spcBef>
              <a:buClr>
                <a:srgbClr val="DA0002"/>
              </a:buClr>
              <a:buFont typeface="Arial"/>
              <a:buNone/>
              <a:defRPr sz="1800">
                <a:solidFill>
                  <a:srgbClr val="DA0002"/>
                </a:solidFill>
              </a:defRPr>
            </a:lvl5pPr>
            <a:lvl6pPr lvl="5" indent="0">
              <a:spcBef>
                <a:spcPts val="0"/>
              </a:spcBef>
              <a:buClr>
                <a:srgbClr val="DA0002"/>
              </a:buClr>
              <a:buFont typeface="Arial"/>
              <a:buNone/>
              <a:defRPr sz="1800">
                <a:solidFill>
                  <a:srgbClr val="DA0002"/>
                </a:solidFill>
              </a:defRPr>
            </a:lvl6pPr>
            <a:lvl7pPr lvl="6" indent="0">
              <a:spcBef>
                <a:spcPts val="0"/>
              </a:spcBef>
              <a:buClr>
                <a:srgbClr val="DA0002"/>
              </a:buClr>
              <a:buFont typeface="Arial"/>
              <a:buNone/>
              <a:defRPr sz="1800">
                <a:solidFill>
                  <a:srgbClr val="DA0002"/>
                </a:solidFill>
              </a:defRPr>
            </a:lvl7pPr>
            <a:lvl8pPr lvl="7" indent="0">
              <a:spcBef>
                <a:spcPts val="0"/>
              </a:spcBef>
              <a:buClr>
                <a:srgbClr val="DA0002"/>
              </a:buClr>
              <a:buFont typeface="Arial"/>
              <a:buNone/>
              <a:defRPr sz="1800">
                <a:solidFill>
                  <a:srgbClr val="DA0002"/>
                </a:solidFill>
              </a:defRPr>
            </a:lvl8pPr>
            <a:lvl9pPr lvl="8" indent="0">
              <a:spcBef>
                <a:spcPts val="0"/>
              </a:spcBef>
              <a:buClr>
                <a:srgbClr val="DA0002"/>
              </a:buClr>
              <a:buFont typeface="Arial"/>
              <a:buNone/>
              <a:defRPr sz="1800">
                <a:solidFill>
                  <a:srgbClr val="DA0002"/>
                </a:solidFill>
              </a:defRPr>
            </a:lvl9pPr>
          </a:lstStyle>
          <a:p>
            <a:endParaRPr/>
          </a:p>
        </p:txBody>
      </p:sp>
      <p:sp>
        <p:nvSpPr>
          <p:cNvPr id="162" name="Shape 162"/>
          <p:cNvSpPr txBox="1">
            <a:spLocks noGrp="1"/>
          </p:cNvSpPr>
          <p:nvPr>
            <p:ph type="body" idx="1"/>
          </p:nvPr>
        </p:nvSpPr>
        <p:spPr>
          <a:xfrm>
            <a:off x="609600" y="1600200"/>
            <a:ext cx="10972799" cy="4967599"/>
          </a:xfrm>
          <a:prstGeom prst="rect">
            <a:avLst/>
          </a:prstGeom>
          <a:noFill/>
          <a:ln>
            <a:noFill/>
          </a:ln>
        </p:spPr>
        <p:txBody>
          <a:bodyPr lIns="91425" tIns="91425" rIns="91425" bIns="91425" anchor="t" anchorCtr="0"/>
          <a:lstStyle>
            <a:lvl1pPr marL="228600" marR="0" lvl="0" indent="127000" algn="l" rtl="0">
              <a:lnSpc>
                <a:spcPct val="90000"/>
              </a:lnSpc>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11409054" y="6333132"/>
            <a:ext cx="731599" cy="5247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4"/>
            </a:gs>
            <a:gs pos="36000">
              <a:srgbClr val="FFFFFF"/>
            </a:gs>
            <a:gs pos="84000">
              <a:schemeClr val="lt1"/>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4"/>
            </a:gs>
            <a:gs pos="36000">
              <a:srgbClr val="FFFFFF"/>
            </a:gs>
            <a:gs pos="84000">
              <a:schemeClr val="lt1"/>
            </a:gs>
            <a:gs pos="100000">
              <a:srgbClr val="DDE6C3"/>
            </a:gs>
          </a:gsLst>
          <a:path path="circle">
            <a:fillToRect r="100000" b="100000"/>
          </a:path>
          <a:tileRect l="-100000" t="-100000"/>
        </a:gra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6" name="Shape 86"/>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44546A"/>
              </a:buClr>
              <a:buSzPct val="25000"/>
              <a:buFont typeface="Arial"/>
              <a:buNone/>
            </a:pPr>
            <a:fld id="{00000000-1234-1234-1234-123412341234}" type="slidenum">
              <a:rPr lang="en-US" sz="1300" b="0" i="0" u="none" strike="noStrike" cap="none">
                <a:solidFill>
                  <a:srgbClr val="44546A"/>
                </a:solidFill>
                <a:latin typeface="Arial"/>
                <a:ea typeface="Arial"/>
                <a:cs typeface="Arial"/>
                <a:sym typeface="Arial"/>
              </a:rPr>
              <a:t>‹#›</a:t>
            </a:fld>
            <a:endParaRPr lang="en-US" sz="1300" b="0" i="0" u="none" strike="noStrike" cap="none">
              <a:solidFill>
                <a:srgbClr val="44546A"/>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https://www.srectrade.com/" TargetMode="External"/><Relationship Id="rId4" Type="http://schemas.openxmlformats.org/officeDocument/2006/relationships/hyperlink" Target="http://srec.carbonsolutionsgroup.com/register-your-system-for-the-dg-procure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ContactISEA@illinoissolar.org"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www.srectrade.com/" TargetMode="External"/><Relationship Id="rId5" Type="http://schemas.openxmlformats.org/officeDocument/2006/relationships/hyperlink" Target="http://srec.carbonsolutionsgroup.com/register-your-system-for-the-dg-procurement/" TargetMode="External"/><Relationship Id="rId4" Type="http://schemas.openxmlformats.org/officeDocument/2006/relationships/hyperlink" Target="http://www.illinoissolar.org/ISEA-Blog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857250" y="642937"/>
            <a:ext cx="11225212" cy="554354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2"/>
              </a:buClr>
              <a:buSzPct val="25000"/>
              <a:buFont typeface="Arial"/>
              <a:buNone/>
            </a:pPr>
            <a:r>
              <a:rPr lang="en-US" sz="4800" b="0" i="0" u="none" strike="noStrike" cap="none">
                <a:solidFill>
                  <a:srgbClr val="548135"/>
                </a:solidFill>
                <a:latin typeface="Calibri"/>
                <a:ea typeface="Calibri"/>
                <a:cs typeface="Calibri"/>
                <a:sym typeface="Calibri"/>
              </a:rPr>
              <a:t>  </a:t>
            </a:r>
          </a:p>
          <a:p>
            <a:pPr marL="0" marR="0" lvl="0" indent="0" algn="ctr" rtl="0">
              <a:lnSpc>
                <a:spcPct val="90000"/>
              </a:lnSpc>
              <a:spcBef>
                <a:spcPts val="0"/>
              </a:spcBef>
              <a:spcAft>
                <a:spcPts val="0"/>
              </a:spcAft>
              <a:buClr>
                <a:schemeClr val="dk2"/>
              </a:buClr>
              <a:buSzPct val="25000"/>
              <a:buFont typeface="Arial"/>
              <a:buNone/>
            </a:pPr>
            <a:r>
              <a:rPr lang="en-US" sz="4800" b="0" i="0" u="none" strike="noStrike" cap="none">
                <a:solidFill>
                  <a:srgbClr val="548135"/>
                </a:solidFill>
                <a:latin typeface="Calibri"/>
                <a:ea typeface="Calibri"/>
                <a:cs typeface="Calibri"/>
                <a:sym typeface="Calibri"/>
              </a:rPr>
              <a:t> </a:t>
            </a:r>
          </a:p>
        </p:txBody>
      </p:sp>
      <p:pic>
        <p:nvPicPr>
          <p:cNvPr id="169" name="Shape 169"/>
          <p:cNvPicPr preferRelativeResize="0"/>
          <p:nvPr/>
        </p:nvPicPr>
        <p:blipFill rotWithShape="1">
          <a:blip r:embed="rId3">
            <a:alphaModFix/>
          </a:blip>
          <a:srcRect/>
          <a:stretch/>
        </p:blipFill>
        <p:spPr>
          <a:xfrm>
            <a:off x="1980594" y="353483"/>
            <a:ext cx="8297400" cy="2286300"/>
          </a:xfrm>
          <a:prstGeom prst="rect">
            <a:avLst/>
          </a:prstGeom>
          <a:noFill/>
          <a:ln>
            <a:noFill/>
          </a:ln>
        </p:spPr>
      </p:pic>
      <p:sp>
        <p:nvSpPr>
          <p:cNvPr id="170" name="Shape 170"/>
          <p:cNvSpPr txBox="1"/>
          <p:nvPr/>
        </p:nvSpPr>
        <p:spPr>
          <a:xfrm>
            <a:off x="252450" y="3152850"/>
            <a:ext cx="11687100" cy="291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1" i="0" u="none" strike="noStrike" cap="none" dirty="0">
                <a:solidFill>
                  <a:srgbClr val="000000"/>
                </a:solidFill>
                <a:latin typeface="Arial"/>
                <a:ea typeface="Arial"/>
                <a:cs typeface="Arial"/>
                <a:sym typeface="Arial"/>
              </a:rPr>
              <a:t>ISEA Policy Webinar</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US" sz="3600" b="0" i="0" u="none" strike="noStrike" cap="none" dirty="0">
                <a:solidFill>
                  <a:srgbClr val="000000"/>
                </a:solidFill>
                <a:latin typeface="Arial"/>
                <a:ea typeface="Arial"/>
                <a:cs typeface="Arial"/>
                <a:sym typeface="Arial"/>
              </a:rPr>
              <a:t> 2017 DG SREC Procurement</a:t>
            </a:r>
            <a:r>
              <a:rPr lang="en-US" sz="3600" dirty="0"/>
              <a:t> </a:t>
            </a:r>
          </a:p>
          <a:p>
            <a:pPr marL="0" marR="0" lvl="0" indent="0" algn="ctr" rtl="0">
              <a:lnSpc>
                <a:spcPct val="100000"/>
              </a:lnSpc>
              <a:spcBef>
                <a:spcPts val="0"/>
              </a:spcBef>
              <a:spcAft>
                <a:spcPts val="0"/>
              </a:spcAft>
              <a:buClr>
                <a:srgbClr val="000000"/>
              </a:buClr>
              <a:buSzPct val="25000"/>
              <a:buFont typeface="Arial"/>
              <a:buNone/>
            </a:pPr>
            <a:r>
              <a:rPr lang="en-US" sz="3600" dirty="0"/>
              <a:t>and the Advantages of Going Solar in 2017</a:t>
            </a:r>
          </a:p>
          <a:p>
            <a:pPr marL="0" marR="0" lvl="0" indent="0" algn="ctr" rtl="0">
              <a:lnSpc>
                <a:spcPct val="100000"/>
              </a:lnSpc>
              <a:spcBef>
                <a:spcPts val="0"/>
              </a:spcBef>
              <a:spcAft>
                <a:spcPts val="0"/>
              </a:spcAft>
              <a:buClr>
                <a:srgbClr val="000000"/>
              </a:buClr>
              <a:buFont typeface="Arial"/>
              <a:buNone/>
            </a:pPr>
            <a:endParaRPr sz="3600" dirty="0"/>
          </a:p>
          <a:p>
            <a:pPr marL="0" marR="0" lvl="0" indent="0" algn="ctr" rtl="0">
              <a:lnSpc>
                <a:spcPct val="100000"/>
              </a:lnSpc>
              <a:spcBef>
                <a:spcPts val="0"/>
              </a:spcBef>
              <a:spcAft>
                <a:spcPts val="0"/>
              </a:spcAft>
              <a:buClr>
                <a:srgbClr val="000000"/>
              </a:buClr>
              <a:buSzPct val="25000"/>
              <a:buFont typeface="Arial"/>
              <a:buNone/>
            </a:pPr>
            <a:r>
              <a:rPr lang="en-US" sz="3600" dirty="0"/>
              <a:t>February 9</a:t>
            </a:r>
            <a:r>
              <a:rPr lang="en-US" sz="3600" b="0" i="0" u="none" strike="noStrike" cap="none" dirty="0">
                <a:solidFill>
                  <a:srgbClr val="000000"/>
                </a:solidFill>
                <a:latin typeface="Arial"/>
                <a:ea typeface="Arial"/>
                <a:cs typeface="Arial"/>
                <a:sym typeface="Arial"/>
              </a:rPr>
              <a:t>, 201</a:t>
            </a:r>
            <a:r>
              <a:rPr lang="en-US" sz="3600" dirty="0"/>
              <a:t>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91068" y="-59556"/>
            <a:ext cx="7069500" cy="1345800"/>
          </a:xfrm>
          <a:prstGeom prst="rect">
            <a:avLst/>
          </a:prstGeom>
        </p:spPr>
        <p:txBody>
          <a:bodyPr lIns="91425" tIns="91425" rIns="91425" bIns="91425" anchor="ctr" anchorCtr="0">
            <a:noAutofit/>
          </a:bodyPr>
          <a:lstStyle/>
          <a:p>
            <a:pPr lvl="0" rtl="0">
              <a:spcBef>
                <a:spcPts val="0"/>
              </a:spcBef>
              <a:buNone/>
            </a:pPr>
            <a:r>
              <a:rPr lang="en-US"/>
              <a:t>Next Steps/ Upcoming Info</a:t>
            </a:r>
          </a:p>
        </p:txBody>
      </p:sp>
      <p:sp>
        <p:nvSpPr>
          <p:cNvPr id="240" name="Shape 240"/>
          <p:cNvSpPr txBox="1">
            <a:spLocks noGrp="1"/>
          </p:cNvSpPr>
          <p:nvPr>
            <p:ph type="body" idx="4294967295"/>
          </p:nvPr>
        </p:nvSpPr>
        <p:spPr>
          <a:xfrm>
            <a:off x="416025" y="994325"/>
            <a:ext cx="6289500" cy="5119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pPr>
            <a:r>
              <a:rPr lang="en-US"/>
              <a:t>Draft Documents will be Published by IPA</a:t>
            </a:r>
          </a:p>
          <a:p>
            <a:pPr marL="914400" marR="0" lvl="1" indent="-406400" algn="l" rtl="0">
              <a:lnSpc>
                <a:spcPct val="100000"/>
              </a:lnSpc>
              <a:spcBef>
                <a:spcPts val="0"/>
              </a:spcBef>
              <a:spcAft>
                <a:spcPts val="0"/>
              </a:spcAft>
              <a:buSzPct val="100000"/>
            </a:pPr>
            <a:r>
              <a:rPr lang="en-US" sz="2800"/>
              <a:t>Contracts</a:t>
            </a:r>
          </a:p>
          <a:p>
            <a:pPr marL="914400" marR="0" lvl="1" indent="-406400" algn="l" rtl="0">
              <a:lnSpc>
                <a:spcPct val="100000"/>
              </a:lnSpc>
              <a:spcBef>
                <a:spcPts val="0"/>
              </a:spcBef>
              <a:spcAft>
                <a:spcPts val="0"/>
              </a:spcAft>
              <a:buSzPct val="100000"/>
            </a:pPr>
            <a:r>
              <a:rPr lang="en-US" sz="2800"/>
              <a:t>Procurement Rules</a:t>
            </a:r>
          </a:p>
          <a:p>
            <a:pPr marL="914400" marR="0" lvl="1" indent="-406400" algn="l" rtl="0">
              <a:lnSpc>
                <a:spcPct val="100000"/>
              </a:lnSpc>
              <a:spcBef>
                <a:spcPts val="0"/>
              </a:spcBef>
              <a:spcAft>
                <a:spcPts val="0"/>
              </a:spcAft>
              <a:buSzPct val="100000"/>
            </a:pPr>
            <a:r>
              <a:rPr lang="en-US" sz="2800"/>
              <a:t>Bid Documents</a:t>
            </a:r>
          </a:p>
          <a:p>
            <a:pPr marL="457200" marR="0" lvl="0" indent="-228600" algn="l" rtl="0">
              <a:lnSpc>
                <a:spcPct val="100000"/>
              </a:lnSpc>
              <a:spcBef>
                <a:spcPts val="0"/>
              </a:spcBef>
              <a:spcAft>
                <a:spcPts val="0"/>
              </a:spcAft>
            </a:pPr>
            <a:r>
              <a:rPr lang="en-US"/>
              <a:t>Public Comment Period</a:t>
            </a:r>
          </a:p>
          <a:p>
            <a:pPr marL="457200" marR="0" lvl="0" indent="-228600" algn="l" rtl="0">
              <a:lnSpc>
                <a:spcPct val="100000"/>
              </a:lnSpc>
              <a:spcBef>
                <a:spcPts val="0"/>
              </a:spcBef>
              <a:spcAft>
                <a:spcPts val="0"/>
              </a:spcAft>
            </a:pPr>
            <a:r>
              <a:rPr lang="en-US"/>
              <a:t>Get Signed LOI’s from Systems </a:t>
            </a:r>
            <a:r>
              <a:rPr lang="en-US" sz="1800"/>
              <a:t>(especially greater than 25kW)</a:t>
            </a:r>
          </a:p>
          <a:p>
            <a:pPr marL="457200" marR="0" lvl="0" indent="-228600" algn="l" rtl="0">
              <a:lnSpc>
                <a:spcPct val="100000"/>
              </a:lnSpc>
              <a:spcBef>
                <a:spcPts val="0"/>
              </a:spcBef>
              <a:spcAft>
                <a:spcPts val="0"/>
              </a:spcAft>
            </a:pPr>
            <a:r>
              <a:rPr lang="en-US"/>
              <a:t>Find an Aggregator to Bid in Your Systems</a:t>
            </a:r>
          </a:p>
        </p:txBody>
      </p:sp>
      <p:pic>
        <p:nvPicPr>
          <p:cNvPr id="241" name="Shape 241" descr="... Installing solar panels ..."/>
          <p:cNvPicPr preferRelativeResize="0"/>
          <p:nvPr/>
        </p:nvPicPr>
        <p:blipFill>
          <a:blip r:embed="rId3">
            <a:alphaModFix/>
          </a:blip>
          <a:stretch>
            <a:fillRect/>
          </a:stretch>
        </p:blipFill>
        <p:spPr>
          <a:xfrm>
            <a:off x="6533900" y="1994325"/>
            <a:ext cx="5282424" cy="3539224"/>
          </a:xfrm>
          <a:prstGeom prst="rect">
            <a:avLst/>
          </a:prstGeom>
          <a:noFill/>
          <a:ln>
            <a:noFill/>
          </a:ln>
        </p:spPr>
      </p:pic>
      <p:sp>
        <p:nvSpPr>
          <p:cNvPr id="242" name="Shape 242"/>
          <p:cNvSpPr txBox="1"/>
          <p:nvPr/>
        </p:nvSpPr>
        <p:spPr>
          <a:xfrm>
            <a:off x="1081850" y="5691475"/>
            <a:ext cx="10432800" cy="632100"/>
          </a:xfrm>
          <a:prstGeom prst="rect">
            <a:avLst/>
          </a:prstGeom>
          <a:noFill/>
          <a:ln>
            <a:noFill/>
          </a:ln>
        </p:spPr>
        <p:txBody>
          <a:bodyPr lIns="91425" tIns="91425" rIns="91425" bIns="91425" anchor="t" anchorCtr="0">
            <a:noAutofit/>
          </a:bodyPr>
          <a:lstStyle/>
          <a:p>
            <a:pPr marL="457200" lvl="0" indent="0" rtl="0">
              <a:spcBef>
                <a:spcPts val="0"/>
              </a:spcBef>
              <a:buNone/>
            </a:pPr>
            <a:r>
              <a:rPr lang="en-US" sz="2800" u="sng">
                <a:solidFill>
                  <a:schemeClr val="hlink"/>
                </a:solidFill>
                <a:latin typeface="Calibri"/>
                <a:ea typeface="Calibri"/>
                <a:cs typeface="Calibri"/>
                <a:sym typeface="Calibri"/>
                <a:hlinkClick r:id="rId4"/>
              </a:rPr>
              <a:t>Carbon Solutions Group</a:t>
            </a:r>
            <a:r>
              <a:rPr lang="en-US" sz="28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(contact@carbonsolutionsgroup.com)</a:t>
            </a:r>
          </a:p>
          <a:p>
            <a:pPr marL="457200" lvl="0" indent="0" rtl="0">
              <a:spcBef>
                <a:spcPts val="0"/>
              </a:spcBef>
              <a:buNone/>
            </a:pPr>
            <a:r>
              <a:rPr lang="en-US" sz="2800" u="sng">
                <a:solidFill>
                  <a:schemeClr val="hlink"/>
                </a:solidFill>
                <a:latin typeface="Calibri"/>
                <a:ea typeface="Calibri"/>
                <a:cs typeface="Calibri"/>
                <a:sym typeface="Calibri"/>
                <a:hlinkClick r:id="rId5"/>
              </a:rPr>
              <a:t>SREC Trade</a:t>
            </a:r>
            <a:r>
              <a:rPr lang="en-US" sz="28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(Installers@srectrade.com)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49224" y="2126050"/>
            <a:ext cx="11652900" cy="3009900"/>
          </a:xfrm>
          <a:prstGeom prst="rect">
            <a:avLst/>
          </a:prstGeom>
        </p:spPr>
        <p:txBody>
          <a:bodyPr lIns="91425" tIns="91425" rIns="91425" bIns="91425" anchor="ctr" anchorCtr="0">
            <a:noAutofit/>
          </a:bodyPr>
          <a:lstStyle/>
          <a:p>
            <a:pPr lvl="0" algn="ctr" rtl="0">
              <a:spcBef>
                <a:spcPts val="0"/>
              </a:spcBef>
              <a:buNone/>
            </a:pPr>
            <a:r>
              <a:rPr lang="en-US" sz="7200" b="1"/>
              <a:t>Future Energy Jobs Bill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71452" y="124617"/>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Future Energy Jobs Bill Summary</a:t>
            </a:r>
          </a:p>
        </p:txBody>
      </p:sp>
      <p:sp>
        <p:nvSpPr>
          <p:cNvPr id="254" name="Shape 25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Creates IPA Long Term Planning Process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$200M annually from Lines Charge (3 year phase-in/phase-out ARES)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Effective Date June 1, 2017 (</a:t>
            </a:r>
            <a:r>
              <a:rPr lang="en-US"/>
              <a:t>Phases through 2017 &amp; 2018</a:t>
            </a:r>
            <a:r>
              <a:rPr lang="en-US" sz="2800" b="0" i="0" u="none" strike="noStrike" cap="none">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Initial Utility Scale procurement (1:1 wind goals)</a:t>
            </a: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31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255" name="Shape 255"/>
          <p:cNvGraphicFramePr/>
          <p:nvPr/>
        </p:nvGraphicFramePr>
        <p:xfrm>
          <a:off x="1100140" y="3929064"/>
          <a:ext cx="3000000" cy="3000000"/>
        </p:xfrm>
        <a:graphic>
          <a:graphicData uri="http://schemas.openxmlformats.org/drawingml/2006/table">
            <a:tbl>
              <a:tblPr firstRow="1" bandRow="1">
                <a:noFill/>
                <a:tableStyleId>{14961B67-B63E-41EA-B2E0-6EC8497F6290}</a:tableStyleId>
              </a:tblPr>
              <a:tblGrid>
                <a:gridCol w="3195625">
                  <a:extLst>
                    <a:ext uri="{9D8B030D-6E8A-4147-A177-3AD203B41FA5}">
                      <a16:colId xmlns:a16="http://schemas.microsoft.com/office/drawing/2014/main" val="20000"/>
                    </a:ext>
                  </a:extLst>
                </a:gridCol>
                <a:gridCol w="3195625">
                  <a:extLst>
                    <a:ext uri="{9D8B030D-6E8A-4147-A177-3AD203B41FA5}">
                      <a16:colId xmlns:a16="http://schemas.microsoft.com/office/drawing/2014/main" val="20001"/>
                    </a:ext>
                  </a:extLst>
                </a:gridCol>
                <a:gridCol w="3195625">
                  <a:extLst>
                    <a:ext uri="{9D8B030D-6E8A-4147-A177-3AD203B41FA5}">
                      <a16:colId xmlns:a16="http://schemas.microsoft.com/office/drawing/2014/main" val="20002"/>
                    </a:ext>
                  </a:extLst>
                </a:gridCol>
              </a:tblGrid>
              <a:tr h="449575">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Year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Wind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Solar</a:t>
                      </a:r>
                    </a:p>
                  </a:txBody>
                  <a:tcPr marL="91450" marR="91450" marT="45725" marB="45725"/>
                </a:tc>
                <a:extLst>
                  <a:ext uri="{0D108BD9-81ED-4DB2-BD59-A6C34878D82A}">
                    <a16:rowId xmlns:a16="http://schemas.microsoft.com/office/drawing/2014/main" val="10000"/>
                  </a:ext>
                </a:extLst>
              </a:tr>
              <a:tr h="449575">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2020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650 MW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1,350 MW</a:t>
                      </a:r>
                    </a:p>
                  </a:txBody>
                  <a:tcPr marL="91450" marR="91450" marT="45725" marB="45725"/>
                </a:tc>
                <a:extLst>
                  <a:ext uri="{0D108BD9-81ED-4DB2-BD59-A6C34878D82A}">
                    <a16:rowId xmlns:a16="http://schemas.microsoft.com/office/drawing/2014/main" val="10001"/>
                  </a:ext>
                </a:extLst>
              </a:tr>
              <a:tr h="449575">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2025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1,000 MW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2,000 MW</a:t>
                      </a:r>
                    </a:p>
                  </a:txBody>
                  <a:tcPr marL="91450" marR="91450" marT="45725" marB="45725"/>
                </a:tc>
                <a:extLst>
                  <a:ext uri="{0D108BD9-81ED-4DB2-BD59-A6C34878D82A}">
                    <a16:rowId xmlns:a16="http://schemas.microsoft.com/office/drawing/2014/main" val="10002"/>
                  </a:ext>
                </a:extLst>
              </a:tr>
              <a:tr h="449575">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2030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1,350 MW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2,700 MW</a:t>
                      </a:r>
                    </a:p>
                  </a:txBody>
                  <a:tcPr marL="91450" marR="91450" marT="45725" marB="45725"/>
                </a:tc>
                <a:extLst>
                  <a:ext uri="{0D108BD9-81ED-4DB2-BD59-A6C34878D82A}">
                    <a16:rowId xmlns:a16="http://schemas.microsoft.com/office/drawing/2014/main" val="10003"/>
                  </a:ext>
                </a:extLst>
              </a:tr>
              <a:tr h="449575">
                <a:tc gridSpan="3">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 Currently 55 MW installed Renewable Energy</a:t>
                      </a: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256" name="Shape 256"/>
          <p:cNvSpPr txBox="1"/>
          <p:nvPr/>
        </p:nvSpPr>
        <p:spPr>
          <a:xfrm>
            <a:off x="509825" y="6397500"/>
            <a:ext cx="116822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16-111.5(b)(5) (p 397), Sec 1-75(c)[(1)(A) (p 76), (1)(B) (p 77), (1)(C) (p 79), (1)(E) (p 82), (1)(G) (p 85) ]</a:t>
            </a:r>
          </a:p>
        </p:txBody>
      </p:sp>
      <p:pic>
        <p:nvPicPr>
          <p:cNvPr id="257" name="Shape 257"/>
          <p:cNvPicPr preferRelativeResize="0"/>
          <p:nvPr/>
        </p:nvPicPr>
        <p:blipFill rotWithShape="1">
          <a:blip r:embed="rId3">
            <a:alphaModFix/>
          </a:blip>
          <a:srcRect/>
          <a:stretch/>
        </p:blipFill>
        <p:spPr>
          <a:xfrm>
            <a:off x="8503303" y="113506"/>
            <a:ext cx="336296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a:picLocks noGrp="1"/>
          </p:cNvPicPr>
          <p:nvPr>
            <p:ph type="body" idx="4294967295"/>
          </p:nvPr>
        </p:nvPicPr>
        <p:blipFill rotWithShape="1">
          <a:blip r:embed="rId3">
            <a:alphaModFix/>
          </a:blip>
          <a:srcRect/>
          <a:stretch/>
        </p:blipFill>
        <p:spPr>
          <a:xfrm>
            <a:off x="171448" y="619124"/>
            <a:ext cx="10275067" cy="6126480"/>
          </a:xfrm>
          <a:prstGeom prst="rect">
            <a:avLst/>
          </a:prstGeom>
          <a:noFill/>
          <a:ln>
            <a:noFill/>
          </a:ln>
        </p:spPr>
      </p:pic>
      <p:pic>
        <p:nvPicPr>
          <p:cNvPr id="263" name="Shape 263"/>
          <p:cNvPicPr preferRelativeResize="0"/>
          <p:nvPr/>
        </p:nvPicPr>
        <p:blipFill rotWithShape="1">
          <a:blip r:embed="rId4">
            <a:alphaModFix/>
          </a:blip>
          <a:srcRect/>
          <a:stretch/>
        </p:blipFill>
        <p:spPr>
          <a:xfrm>
            <a:off x="8546167" y="161923"/>
            <a:ext cx="336296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0" y="271462"/>
            <a:ext cx="11353709" cy="172256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2-4 MM RECs from New Solar Resources </a:t>
            </a:r>
          </a:p>
        </p:txBody>
      </p:sp>
      <p:pic>
        <p:nvPicPr>
          <p:cNvPr id="269" name="Shape 269" title="Points scored"/>
          <p:cNvPicPr preferRelativeResize="0"/>
          <p:nvPr/>
        </p:nvPicPr>
        <p:blipFill rotWithShape="1">
          <a:blip r:embed="rId3">
            <a:alphaModFix/>
          </a:blip>
          <a:srcRect l="-16460" r="16460"/>
          <a:stretch/>
        </p:blipFill>
        <p:spPr>
          <a:xfrm>
            <a:off x="2703782" y="1724024"/>
            <a:ext cx="9069072" cy="5029199"/>
          </a:xfrm>
          <a:prstGeom prst="rect">
            <a:avLst/>
          </a:prstGeom>
          <a:noFill/>
          <a:ln>
            <a:noFill/>
          </a:ln>
        </p:spPr>
      </p:pic>
      <p:graphicFrame>
        <p:nvGraphicFramePr>
          <p:cNvPr id="270" name="Shape 270"/>
          <p:cNvGraphicFramePr/>
          <p:nvPr/>
        </p:nvGraphicFramePr>
        <p:xfrm>
          <a:off x="509825" y="2371725"/>
          <a:ext cx="3000000" cy="3000000"/>
        </p:xfrm>
        <a:graphic>
          <a:graphicData uri="http://schemas.openxmlformats.org/drawingml/2006/table">
            <a:tbl>
              <a:tblPr firstRow="1" bandRow="1">
                <a:noFill/>
                <a:tableStyleId>{14961B67-B63E-41EA-B2E0-6EC8497F6290}</a:tableStyleId>
              </a:tblPr>
              <a:tblGrid>
                <a:gridCol w="2366850">
                  <a:extLst>
                    <a:ext uri="{9D8B030D-6E8A-4147-A177-3AD203B41FA5}">
                      <a16:colId xmlns:a16="http://schemas.microsoft.com/office/drawing/2014/main" val="20000"/>
                    </a:ext>
                  </a:extLst>
                </a:gridCol>
                <a:gridCol w="2366850">
                  <a:extLst>
                    <a:ext uri="{9D8B030D-6E8A-4147-A177-3AD203B41FA5}">
                      <a16:colId xmlns:a16="http://schemas.microsoft.com/office/drawing/2014/main" val="20001"/>
                    </a:ext>
                  </a:extLst>
                </a:gridCol>
              </a:tblGrid>
              <a:tr h="614375">
                <a:tc gridSpan="2">
                  <a:txBody>
                    <a:bodyPr/>
                    <a:lstStyle/>
                    <a:p>
                      <a:pPr marL="0" marR="0" lvl="0" indent="0" algn="ctr" rtl="0">
                        <a:lnSpc>
                          <a:spcPct val="100000"/>
                        </a:lnSpc>
                        <a:spcBef>
                          <a:spcPts val="0"/>
                        </a:spcBef>
                        <a:spcAft>
                          <a:spcPts val="0"/>
                        </a:spcAft>
                        <a:buClr>
                          <a:schemeClr val="lt1"/>
                        </a:buClr>
                        <a:buSzPct val="25000"/>
                        <a:buFont typeface="Calibri"/>
                        <a:buNone/>
                      </a:pPr>
                      <a:r>
                        <a:rPr lang="en-US" sz="2800" b="1" u="none" strike="noStrike" cap="none">
                          <a:solidFill>
                            <a:schemeClr val="lt1"/>
                          </a:solidFill>
                          <a:latin typeface="Calibri"/>
                          <a:ea typeface="Calibri"/>
                          <a:cs typeface="Calibri"/>
                          <a:sym typeface="Calibri"/>
                        </a:rPr>
                        <a:t>New Build Targets</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14375">
                <a:tc>
                  <a:txBody>
                    <a:bodyPr/>
                    <a:lstStyle/>
                    <a:p>
                      <a:pPr marL="0" marR="0" lvl="0" indent="0" algn="l" rtl="0">
                        <a:lnSpc>
                          <a:spcPct val="100000"/>
                        </a:lnSpc>
                        <a:spcBef>
                          <a:spcPts val="0"/>
                        </a:spcBef>
                        <a:spcAft>
                          <a:spcPts val="0"/>
                        </a:spcAft>
                        <a:buClr>
                          <a:schemeClr val="lt1"/>
                        </a:buClr>
                        <a:buSzPct val="25000"/>
                        <a:buFont typeface="Arial"/>
                        <a:buNone/>
                      </a:pPr>
                      <a:r>
                        <a:rPr lang="en-US" sz="2400" u="none" strike="noStrike" cap="none">
                          <a:solidFill>
                            <a:schemeClr val="lt1"/>
                          </a:solidFill>
                        </a:rPr>
                        <a:t>Year</a:t>
                      </a: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ct val="25000"/>
                        <a:buFont typeface="Arial"/>
                        <a:buNone/>
                      </a:pPr>
                      <a:r>
                        <a:rPr lang="en-US" sz="2400" u="none" strike="noStrike" cap="none">
                          <a:solidFill>
                            <a:schemeClr val="lt1"/>
                          </a:solidFill>
                        </a:rPr>
                        <a:t>Solar</a:t>
                      </a:r>
                    </a:p>
                  </a:txBody>
                  <a:tcPr marL="91450" marR="91450" marT="45725" marB="45725">
                    <a:solidFill>
                      <a:schemeClr val="accent1"/>
                    </a:solidFill>
                  </a:tcPr>
                </a:tc>
                <a:extLst>
                  <a:ext uri="{0D108BD9-81ED-4DB2-BD59-A6C34878D82A}">
                    <a16:rowId xmlns:a16="http://schemas.microsoft.com/office/drawing/2014/main" val="10001"/>
                  </a:ext>
                </a:extLst>
              </a:tr>
              <a:tr h="614375">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a:t>2020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a:t>1,350 MW</a:t>
                      </a:r>
                    </a:p>
                  </a:txBody>
                  <a:tcPr marL="91450" marR="91450" marT="45725" marB="45725"/>
                </a:tc>
                <a:extLst>
                  <a:ext uri="{0D108BD9-81ED-4DB2-BD59-A6C34878D82A}">
                    <a16:rowId xmlns:a16="http://schemas.microsoft.com/office/drawing/2014/main" val="10002"/>
                  </a:ext>
                </a:extLst>
              </a:tr>
              <a:tr h="614375">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a:t>2025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a:t>2,000 MW</a:t>
                      </a:r>
                    </a:p>
                  </a:txBody>
                  <a:tcPr marL="91450" marR="91450" marT="45725" marB="45725"/>
                </a:tc>
                <a:extLst>
                  <a:ext uri="{0D108BD9-81ED-4DB2-BD59-A6C34878D82A}">
                    <a16:rowId xmlns:a16="http://schemas.microsoft.com/office/drawing/2014/main" val="10003"/>
                  </a:ext>
                </a:extLst>
              </a:tr>
              <a:tr h="614375">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a:t>2030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a:t>2,700 MW</a:t>
                      </a:r>
                    </a:p>
                  </a:txBody>
                  <a:tcPr marL="91450" marR="91450" marT="45725" marB="45725"/>
                </a:tc>
                <a:extLst>
                  <a:ext uri="{0D108BD9-81ED-4DB2-BD59-A6C34878D82A}">
                    <a16:rowId xmlns:a16="http://schemas.microsoft.com/office/drawing/2014/main" val="10004"/>
                  </a:ext>
                </a:extLst>
              </a:tr>
            </a:tbl>
          </a:graphicData>
        </a:graphic>
      </p:graphicFrame>
      <p:sp>
        <p:nvSpPr>
          <p:cNvPr id="271" name="Shape 271"/>
          <p:cNvSpPr txBox="1"/>
          <p:nvPr/>
        </p:nvSpPr>
        <p:spPr>
          <a:xfrm>
            <a:off x="509825"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1-75(c)(1)(C) (p 79)</a:t>
            </a:r>
          </a:p>
        </p:txBody>
      </p:sp>
      <p:pic>
        <p:nvPicPr>
          <p:cNvPr id="272" name="Shape 272"/>
          <p:cNvPicPr preferRelativeResize="0"/>
          <p:nvPr/>
        </p:nvPicPr>
        <p:blipFill rotWithShape="1">
          <a:blip r:embed="rId4">
            <a:alphaModFix/>
          </a:blip>
          <a:srcRect/>
          <a:stretch/>
        </p:blipFill>
        <p:spPr>
          <a:xfrm>
            <a:off x="8692364" y="0"/>
            <a:ext cx="33630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0" y="207608"/>
            <a:ext cx="8629649" cy="1232716"/>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Adjustable Block Incentives</a:t>
            </a:r>
          </a:p>
        </p:txBody>
      </p:sp>
      <p:pic>
        <p:nvPicPr>
          <p:cNvPr id="278" name="Shape 278" title="Adjustable Block Program"/>
          <p:cNvPicPr preferRelativeResize="0"/>
          <p:nvPr/>
        </p:nvPicPr>
        <p:blipFill rotWithShape="1">
          <a:blip r:embed="rId3">
            <a:alphaModFix/>
          </a:blip>
          <a:srcRect l="8466"/>
          <a:stretch/>
        </p:blipFill>
        <p:spPr>
          <a:xfrm>
            <a:off x="0" y="1717375"/>
            <a:ext cx="6758824" cy="4566574"/>
          </a:xfrm>
          <a:prstGeom prst="rect">
            <a:avLst/>
          </a:prstGeom>
          <a:noFill/>
          <a:ln>
            <a:noFill/>
          </a:ln>
        </p:spPr>
      </p:pic>
      <p:sp>
        <p:nvSpPr>
          <p:cNvPr id="279" name="Shape 279"/>
          <p:cNvSpPr txBox="1"/>
          <p:nvPr/>
        </p:nvSpPr>
        <p:spPr>
          <a:xfrm>
            <a:off x="422900"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1-75(c)(1)(K), (L), and (M) (p 95)</a:t>
            </a:r>
          </a:p>
        </p:txBody>
      </p:sp>
      <p:sp>
        <p:nvSpPr>
          <p:cNvPr id="280" name="Shape 280"/>
          <p:cNvSpPr txBox="1"/>
          <p:nvPr/>
        </p:nvSpPr>
        <p:spPr>
          <a:xfrm>
            <a:off x="5805450" y="1603825"/>
            <a:ext cx="6134400" cy="489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a:solidFill>
                  <a:srgbClr val="000000"/>
                </a:solidFill>
                <a:latin typeface="Arial"/>
                <a:ea typeface="Arial"/>
                <a:cs typeface="Arial"/>
                <a:sym typeface="Arial"/>
              </a:rPr>
              <a:t>Renewable Energy Credit (REC)</a:t>
            </a:r>
          </a:p>
          <a:p>
            <a:pPr marL="914400" marR="0" lvl="0"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Small DG &lt;10kW </a:t>
            </a:r>
          </a:p>
          <a:p>
            <a:pPr marL="1828800" marR="0" lvl="1"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15 Year REC</a:t>
            </a:r>
          </a:p>
          <a:p>
            <a:pPr marL="1828800" marR="0" lvl="1"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Paid upfront</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a:p>
            <a:pPr marL="914400" marR="0" lvl="0"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Large DG (10kW to 2,000 kW)</a:t>
            </a:r>
          </a:p>
          <a:p>
            <a:pPr marL="1828800" marR="0" lvl="1"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15 Year REC</a:t>
            </a:r>
          </a:p>
          <a:p>
            <a:pPr marL="1828800" marR="0" lvl="1"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20% paid upon completion, balance over 4 years</a:t>
            </a: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a:p>
            <a:pPr marL="914400" marR="0" lvl="0" indent="-3429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Community Solar (&lt;2,000 kW)</a:t>
            </a:r>
          </a:p>
          <a:p>
            <a:pPr marL="1828800" marR="0" lvl="1"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15 Year REC</a:t>
            </a:r>
          </a:p>
          <a:p>
            <a:pPr marL="1828800" marR="0" lvl="1"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20% paid upon completion, balance over 4 years</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81" name="Shape 281"/>
          <p:cNvPicPr preferRelativeResize="0"/>
          <p:nvPr/>
        </p:nvPicPr>
        <p:blipFill rotWithShape="1">
          <a:blip r:embed="rId4">
            <a:alphaModFix/>
          </a:blip>
          <a:srcRect/>
          <a:stretch/>
        </p:blipFill>
        <p:spPr>
          <a:xfrm>
            <a:off x="8960103" y="207608"/>
            <a:ext cx="3029974" cy="8230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0" y="138931"/>
            <a:ext cx="8758237" cy="1551756"/>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Adjustable Block Program - example</a:t>
            </a:r>
          </a:p>
        </p:txBody>
      </p:sp>
      <p:pic>
        <p:nvPicPr>
          <p:cNvPr id="288" name="Shape 288" descr="1.JPG"/>
          <p:cNvPicPr preferRelativeResize="0"/>
          <p:nvPr/>
        </p:nvPicPr>
        <p:blipFill rotWithShape="1">
          <a:blip r:embed="rId3">
            <a:alphaModFix/>
          </a:blip>
          <a:srcRect/>
          <a:stretch/>
        </p:blipFill>
        <p:spPr>
          <a:xfrm>
            <a:off x="6024937" y="1580904"/>
            <a:ext cx="5062113" cy="4926375"/>
          </a:xfrm>
          <a:prstGeom prst="rect">
            <a:avLst/>
          </a:prstGeom>
          <a:noFill/>
          <a:ln>
            <a:noFill/>
          </a:ln>
        </p:spPr>
      </p:pic>
      <p:pic>
        <p:nvPicPr>
          <p:cNvPr id="289" name="Shape 289" descr="1.JPG"/>
          <p:cNvPicPr preferRelativeResize="0"/>
          <p:nvPr/>
        </p:nvPicPr>
        <p:blipFill rotWithShape="1">
          <a:blip r:embed="rId4">
            <a:alphaModFix/>
          </a:blip>
          <a:srcRect/>
          <a:stretch/>
        </p:blipFill>
        <p:spPr>
          <a:xfrm>
            <a:off x="696074" y="1580905"/>
            <a:ext cx="5018924" cy="4926373"/>
          </a:xfrm>
          <a:prstGeom prst="rect">
            <a:avLst/>
          </a:prstGeom>
          <a:noFill/>
          <a:ln>
            <a:noFill/>
          </a:ln>
        </p:spPr>
      </p:pic>
      <p:sp>
        <p:nvSpPr>
          <p:cNvPr id="290" name="Shape 290"/>
          <p:cNvSpPr txBox="1"/>
          <p:nvPr/>
        </p:nvSpPr>
        <p:spPr>
          <a:xfrm>
            <a:off x="509825"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Sec 1-75(c)(1)(K), (L), and (M) (p 95)</a:t>
            </a:r>
          </a:p>
        </p:txBody>
      </p:sp>
      <p:pic>
        <p:nvPicPr>
          <p:cNvPr id="291" name="Shape 291"/>
          <p:cNvPicPr preferRelativeResize="0"/>
          <p:nvPr/>
        </p:nvPicPr>
        <p:blipFill rotWithShape="1">
          <a:blip r:embed="rId5">
            <a:alphaModFix/>
          </a:blip>
          <a:srcRect/>
          <a:stretch/>
        </p:blipFill>
        <p:spPr>
          <a:xfrm>
            <a:off x="8960103" y="138931"/>
            <a:ext cx="3029974" cy="8230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0" y="0"/>
            <a:ext cx="7215188" cy="169068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Customer Billing Unchanged!</a:t>
            </a:r>
          </a:p>
        </p:txBody>
      </p:sp>
      <p:sp>
        <p:nvSpPr>
          <p:cNvPr id="298" name="Shape 298"/>
          <p:cNvSpPr txBox="1">
            <a:spLocks noGrp="1"/>
          </p:cNvSpPr>
          <p:nvPr>
            <p:ph type="body" idx="1"/>
          </p:nvPr>
        </p:nvSpPr>
        <p:spPr>
          <a:xfrm>
            <a:off x="1228725" y="1690686"/>
            <a:ext cx="4916612" cy="2282238"/>
          </a:xfrm>
          <a:prstGeom prst="rect">
            <a:avLst/>
          </a:prstGeom>
          <a:noFill/>
          <a:ln>
            <a:noFill/>
          </a:ln>
        </p:spPr>
        <p:txBody>
          <a:bodyPr lIns="91425" tIns="45700" rIns="91425" bIns="45700" anchor="t" anchorCtr="0">
            <a:noAutofit/>
          </a:bodyPr>
          <a:lstStyle/>
          <a:p>
            <a:pPr marL="228600" marR="0" lvl="0" indent="-228600" algn="ctr" rtl="0">
              <a:lnSpc>
                <a:spcPct val="90000"/>
              </a:lnSpc>
              <a:spcBef>
                <a:spcPts val="0"/>
              </a:spcBef>
              <a:spcAft>
                <a:spcPts val="0"/>
              </a:spcAft>
              <a:buClr>
                <a:srgbClr val="FF0000"/>
              </a:buClr>
              <a:buSzPct val="25000"/>
              <a:buFont typeface="Arial"/>
              <a:buNone/>
            </a:pPr>
            <a:r>
              <a:rPr lang="en-US" sz="3600" b="0" i="0" u="none" strike="noStrike" cap="none">
                <a:solidFill>
                  <a:srgbClr val="FF0000"/>
                </a:solidFill>
                <a:latin typeface="Calibri"/>
                <a:ea typeface="Calibri"/>
                <a:cs typeface="Calibri"/>
                <a:sym typeface="Calibri"/>
              </a:rPr>
              <a:t>☒</a:t>
            </a:r>
          </a:p>
          <a:p>
            <a:pPr marL="228600" marR="0" lvl="0" indent="-228600" algn="ctr" rtl="0">
              <a:lnSpc>
                <a:spcPct val="90000"/>
              </a:lnSpc>
              <a:spcBef>
                <a:spcPts val="1000"/>
              </a:spcBef>
              <a:spcAft>
                <a:spcPts val="0"/>
              </a:spcAft>
              <a:buClr>
                <a:srgbClr val="FF0000"/>
              </a:buClr>
              <a:buSzPct val="25000"/>
              <a:buFont typeface="Arial"/>
              <a:buNone/>
            </a:pPr>
            <a:r>
              <a:rPr lang="en-US" sz="3600" b="0" i="0" u="none" strike="noStrike" cap="none">
                <a:solidFill>
                  <a:srgbClr val="FF0000"/>
                </a:solidFill>
                <a:latin typeface="Calibri"/>
                <a:ea typeface="Calibri"/>
                <a:cs typeface="Calibri"/>
                <a:sym typeface="Calibri"/>
              </a:rPr>
              <a:t>Demand Charges!</a:t>
            </a:r>
          </a:p>
        </p:txBody>
      </p:sp>
      <p:sp>
        <p:nvSpPr>
          <p:cNvPr id="299" name="Shape 299"/>
          <p:cNvSpPr txBox="1"/>
          <p:nvPr/>
        </p:nvSpPr>
        <p:spPr>
          <a:xfrm>
            <a:off x="6049862" y="1690686"/>
            <a:ext cx="4994375" cy="2216237"/>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rgbClr val="00B050"/>
              </a:buClr>
              <a:buSzPct val="25000"/>
              <a:buFont typeface="Calibri"/>
              <a:buNone/>
            </a:pPr>
            <a:r>
              <a:rPr lang="en-US" sz="3600" b="0" i="0" u="none" strike="noStrike" cap="none">
                <a:solidFill>
                  <a:srgbClr val="00B050"/>
                </a:solidFill>
                <a:latin typeface="Calibri"/>
                <a:ea typeface="Calibri"/>
                <a:cs typeface="Calibri"/>
                <a:sym typeface="Calibri"/>
              </a:rPr>
              <a:t>☑</a:t>
            </a:r>
          </a:p>
          <a:p>
            <a:pPr marL="342900" marR="0" lvl="0" indent="-342900" algn="ctr" rtl="0">
              <a:lnSpc>
                <a:spcPct val="90000"/>
              </a:lnSpc>
              <a:spcBef>
                <a:spcPts val="1440"/>
              </a:spcBef>
              <a:spcAft>
                <a:spcPts val="0"/>
              </a:spcAft>
              <a:buClr>
                <a:srgbClr val="00B050"/>
              </a:buClr>
              <a:buSzPct val="25000"/>
              <a:buFont typeface="Calibri"/>
              <a:buNone/>
            </a:pPr>
            <a:r>
              <a:rPr lang="en-US" sz="3600" b="0" i="0" u="none" strike="noStrike" cap="none">
                <a:solidFill>
                  <a:srgbClr val="00B050"/>
                </a:solidFill>
                <a:latin typeface="Calibri"/>
                <a:ea typeface="Calibri"/>
                <a:cs typeface="Calibri"/>
                <a:sym typeface="Calibri"/>
              </a:rPr>
              <a:t>Retail Net Metering!</a:t>
            </a:r>
          </a:p>
        </p:txBody>
      </p:sp>
      <p:sp>
        <p:nvSpPr>
          <p:cNvPr id="300" name="Shape 300"/>
          <p:cNvSpPr txBox="1"/>
          <p:nvPr/>
        </p:nvSpPr>
        <p:spPr>
          <a:xfrm>
            <a:off x="509825"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16-107.5 (p 257)</a:t>
            </a:r>
          </a:p>
        </p:txBody>
      </p:sp>
      <p:sp>
        <p:nvSpPr>
          <p:cNvPr id="301" name="Shape 301"/>
          <p:cNvSpPr txBox="1"/>
          <p:nvPr/>
        </p:nvSpPr>
        <p:spPr>
          <a:xfrm>
            <a:off x="727900" y="3571875"/>
            <a:ext cx="10739399" cy="2186474"/>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Demand Charge Language - dropped from legislation</a:t>
            </a:r>
          </a:p>
          <a:p>
            <a:pPr marL="457200" marR="0" lvl="0"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Net Metering - no change from today’s guidelines</a:t>
            </a:r>
          </a:p>
          <a:p>
            <a:pPr marL="914400" marR="0" lvl="1"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Existing Systems grandfathered at full retail NEM for life of system</a:t>
            </a:r>
          </a:p>
          <a:p>
            <a:pPr marL="914400" marR="0" lvl="1"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New Systems - </a:t>
            </a:r>
          </a:p>
          <a:p>
            <a:pPr marL="1371600" marR="0" lvl="2"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Study triggered at 3% “total peak demand”</a:t>
            </a:r>
          </a:p>
          <a:p>
            <a:pPr marL="1371600" marR="0" lvl="2"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Switches to energy only for new customers at 5%</a:t>
            </a:r>
          </a:p>
          <a:p>
            <a:pPr marL="914400" marR="0" lvl="1" indent="-3429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Community Solar - energy only net metering </a:t>
            </a:r>
          </a:p>
        </p:txBody>
      </p:sp>
      <p:pic>
        <p:nvPicPr>
          <p:cNvPr id="302" name="Shape 302"/>
          <p:cNvPicPr preferRelativeResize="0"/>
          <p:nvPr/>
        </p:nvPicPr>
        <p:blipFill rotWithShape="1">
          <a:blip r:embed="rId3">
            <a:alphaModFix/>
          </a:blip>
          <a:srcRect/>
          <a:stretch/>
        </p:blipFill>
        <p:spPr>
          <a:xfrm>
            <a:off x="8752961" y="136566"/>
            <a:ext cx="3029974" cy="8230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04825" y="904450"/>
            <a:ext cx="11253900" cy="10437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Creates DG Rebates for Non-NEM Systems</a:t>
            </a:r>
          </a:p>
        </p:txBody>
      </p:sp>
      <p:sp>
        <p:nvSpPr>
          <p:cNvPr id="309" name="Shape 309"/>
          <p:cNvSpPr txBox="1">
            <a:spLocks noGrp="1"/>
          </p:cNvSpPr>
          <p:nvPr>
            <p:ph type="body" idx="1"/>
          </p:nvPr>
        </p:nvSpPr>
        <p:spPr>
          <a:xfrm>
            <a:off x="404825" y="1709525"/>
            <a:ext cx="11253900" cy="48036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Requires utility to offer rebates to qualifying DG* and community solar projects (with Smart Inverter)</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Rebate Value = $250/kW installed</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Payable upfront</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Utility can rate base rebate costs</a:t>
            </a:r>
          </a:p>
          <a:p>
            <a:pPr marL="0" marR="0" lvl="0" indent="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Utility permitted to control inverter for grid reliability and potentially other grid services, </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subject to fair compensation through a tariff reviewed and approved by the commission**</a:t>
            </a:r>
          </a:p>
          <a:p>
            <a:pPr marL="0" marR="0" lvl="0" indent="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Upon reaching 3% NEM penetration, the ICC to study new rebate value based on locational value</a:t>
            </a:r>
          </a:p>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Upon reaching 5% NEM penetration, new locational value shall take effect</a:t>
            </a:r>
          </a:p>
          <a:p>
            <a:pPr marL="0" marR="0" lvl="0" indent="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 Non-NEM Customers (ComEd &gt;100kW peak demand, Ameren &gt;150kW peak demand) </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**See Section detail for complex terms and options governing the relationship of DG rebates, net metering, and community solar.  </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sp>
        <p:nvSpPr>
          <p:cNvPr id="310" name="Shape 310"/>
          <p:cNvSpPr txBox="1"/>
          <p:nvPr/>
        </p:nvSpPr>
        <p:spPr>
          <a:xfrm>
            <a:off x="509825"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16-107.6 (p 276)</a:t>
            </a:r>
          </a:p>
        </p:txBody>
      </p:sp>
      <p:pic>
        <p:nvPicPr>
          <p:cNvPr id="311" name="Shape 311"/>
          <p:cNvPicPr preferRelativeResize="0"/>
          <p:nvPr/>
        </p:nvPicPr>
        <p:blipFill rotWithShape="1">
          <a:blip r:embed="rId3">
            <a:alphaModFix/>
          </a:blip>
          <a:srcRect/>
          <a:stretch/>
        </p:blipFill>
        <p:spPr>
          <a:xfrm>
            <a:off x="9086550" y="372725"/>
            <a:ext cx="3030000" cy="822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514918" y="435743"/>
            <a:ext cx="7069500" cy="1345800"/>
          </a:xfrm>
          <a:prstGeom prst="rect">
            <a:avLst/>
          </a:prstGeom>
        </p:spPr>
        <p:txBody>
          <a:bodyPr lIns="91425" tIns="91425" rIns="91425" bIns="91425" anchor="ctr" anchorCtr="0">
            <a:noAutofit/>
          </a:bodyPr>
          <a:lstStyle/>
          <a:p>
            <a:pPr lvl="0">
              <a:spcBef>
                <a:spcPts val="0"/>
              </a:spcBef>
              <a:buNone/>
            </a:pPr>
            <a:r>
              <a:rPr lang="en-US"/>
              <a:t>MINDING THE SALES GAP</a:t>
            </a:r>
          </a:p>
          <a:p>
            <a:pPr lvl="0" rtl="0">
              <a:lnSpc>
                <a:spcPct val="115000"/>
              </a:lnSpc>
              <a:spcBef>
                <a:spcPts val="0"/>
              </a:spcBef>
              <a:buClr>
                <a:schemeClr val="dk1"/>
              </a:buClr>
              <a:buSzPct val="61111"/>
              <a:buFont typeface="Arial"/>
              <a:buNone/>
            </a:pPr>
            <a:r>
              <a:rPr lang="en-US" sz="1800" b="1">
                <a:latin typeface="Arial"/>
                <a:ea typeface="Arial"/>
                <a:cs typeface="Arial"/>
                <a:sym typeface="Arial"/>
              </a:rPr>
              <a:t>WHY WAIT?  GO SOLAR IN 2017! </a:t>
            </a:r>
          </a:p>
        </p:txBody>
      </p:sp>
      <p:sp>
        <p:nvSpPr>
          <p:cNvPr id="318" name="Shape 318"/>
          <p:cNvSpPr txBox="1"/>
          <p:nvPr/>
        </p:nvSpPr>
        <p:spPr>
          <a:xfrm>
            <a:off x="338675" y="1872075"/>
            <a:ext cx="10443600" cy="4431000"/>
          </a:xfrm>
          <a:prstGeom prst="rect">
            <a:avLst/>
          </a:prstGeom>
          <a:noFill/>
          <a:ln>
            <a:noFill/>
          </a:ln>
        </p:spPr>
        <p:txBody>
          <a:bodyPr lIns="91425" tIns="91425" rIns="91425" bIns="91425" anchor="ctr" anchorCtr="0">
            <a:noAutofit/>
          </a:bodyPr>
          <a:lstStyle/>
          <a:p>
            <a:pPr marL="457200" lvl="0" indent="-419100" rtl="0">
              <a:lnSpc>
                <a:spcPct val="115000"/>
              </a:lnSpc>
              <a:spcBef>
                <a:spcPts val="0"/>
              </a:spcBef>
              <a:buClr>
                <a:schemeClr val="dk1"/>
              </a:buClr>
              <a:buSzPct val="100000"/>
              <a:buFont typeface="Calibri"/>
              <a:buChar char="●"/>
            </a:pPr>
            <a:r>
              <a:rPr lang="en-US" sz="3000">
                <a:solidFill>
                  <a:schemeClr val="dk1"/>
                </a:solidFill>
                <a:latin typeface="Calibri"/>
                <a:ea typeface="Calibri"/>
                <a:cs typeface="Calibri"/>
                <a:sym typeface="Calibri"/>
              </a:rPr>
              <a:t>RPS Implementation potentially </a:t>
            </a:r>
            <a:r>
              <a:rPr lang="en-US" sz="3000" i="1" u="sng">
                <a:solidFill>
                  <a:schemeClr val="dk1"/>
                </a:solidFill>
                <a:latin typeface="Calibri"/>
                <a:ea typeface="Calibri"/>
                <a:cs typeface="Calibri"/>
                <a:sym typeface="Calibri"/>
              </a:rPr>
              <a:t>begins</a:t>
            </a:r>
            <a:r>
              <a:rPr lang="en-US" sz="3000">
                <a:solidFill>
                  <a:schemeClr val="dk1"/>
                </a:solidFill>
                <a:latin typeface="Calibri"/>
                <a:ea typeface="Calibri"/>
                <a:cs typeface="Calibri"/>
                <a:sym typeface="Calibri"/>
              </a:rPr>
              <a:t> mid-2018</a:t>
            </a:r>
          </a:p>
          <a:p>
            <a:pPr marL="457200" lvl="0" indent="-419100" rtl="0">
              <a:lnSpc>
                <a:spcPct val="115000"/>
              </a:lnSpc>
              <a:spcBef>
                <a:spcPts val="0"/>
              </a:spcBef>
              <a:buClr>
                <a:schemeClr val="dk1"/>
              </a:buClr>
              <a:buSzPct val="100000"/>
              <a:buFont typeface="Calibri"/>
              <a:buChar char="●"/>
            </a:pPr>
            <a:r>
              <a:rPr lang="en-US" sz="3000">
                <a:solidFill>
                  <a:schemeClr val="dk1"/>
                </a:solidFill>
                <a:latin typeface="Calibri"/>
                <a:ea typeface="Calibri"/>
                <a:cs typeface="Calibri"/>
                <a:sym typeface="Calibri"/>
              </a:rPr>
              <a:t>Adjustable Block SREC likely not published until mid-2018</a:t>
            </a:r>
          </a:p>
          <a:p>
            <a:pPr marL="457200" lvl="0" indent="-419100" rtl="0">
              <a:lnSpc>
                <a:spcPct val="115000"/>
              </a:lnSpc>
              <a:spcBef>
                <a:spcPts val="0"/>
              </a:spcBef>
              <a:buClr>
                <a:schemeClr val="dk1"/>
              </a:buClr>
              <a:buSzPct val="100000"/>
              <a:buFont typeface="Calibri"/>
              <a:buChar char="●"/>
            </a:pPr>
            <a:r>
              <a:rPr lang="en-US" sz="3000">
                <a:solidFill>
                  <a:schemeClr val="dk1"/>
                </a:solidFill>
                <a:latin typeface="Calibri"/>
                <a:ea typeface="Calibri"/>
                <a:cs typeface="Calibri"/>
                <a:sym typeface="Calibri"/>
              </a:rPr>
              <a:t>Small system definition changes from 25 kW in 2017 to 10kW in 2018 </a:t>
            </a:r>
          </a:p>
          <a:p>
            <a:pPr marL="457200" lvl="0" indent="-419100" rtl="0">
              <a:lnSpc>
                <a:spcPct val="115000"/>
              </a:lnSpc>
              <a:spcBef>
                <a:spcPts val="0"/>
              </a:spcBef>
              <a:buClr>
                <a:schemeClr val="dk1"/>
              </a:buClr>
              <a:buSzPct val="100000"/>
              <a:buFont typeface="Calibri"/>
              <a:buChar char="●"/>
            </a:pPr>
            <a:r>
              <a:rPr lang="en-US" sz="3000">
                <a:solidFill>
                  <a:schemeClr val="dk1"/>
                </a:solidFill>
                <a:latin typeface="Calibri"/>
                <a:ea typeface="Calibri"/>
                <a:cs typeface="Calibri"/>
                <a:sym typeface="Calibri"/>
              </a:rPr>
              <a:t>SRECs relinquished for 5 years vs 15 years</a:t>
            </a:r>
          </a:p>
        </p:txBody>
      </p:sp>
      <p:pic>
        <p:nvPicPr>
          <p:cNvPr id="319" name="Shape 319"/>
          <p:cNvPicPr preferRelativeResize="0"/>
          <p:nvPr/>
        </p:nvPicPr>
        <p:blipFill>
          <a:blip r:embed="rId3">
            <a:alphaModFix/>
          </a:blip>
          <a:stretch>
            <a:fillRect/>
          </a:stretch>
        </p:blipFill>
        <p:spPr>
          <a:xfrm rot="461119">
            <a:off x="6475769" y="1580625"/>
            <a:ext cx="5490480" cy="134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1524000" y="588950"/>
            <a:ext cx="9144000" cy="1335000"/>
          </a:xfrm>
          <a:prstGeom prst="rect">
            <a:avLst/>
          </a:prstGeom>
        </p:spPr>
        <p:txBody>
          <a:bodyPr lIns="91425" tIns="91425" rIns="91425" bIns="91425" anchor="ctr" anchorCtr="0">
            <a:noAutofit/>
          </a:bodyPr>
          <a:lstStyle/>
          <a:p>
            <a:pPr lvl="0">
              <a:spcBef>
                <a:spcPts val="0"/>
              </a:spcBef>
              <a:buNone/>
            </a:pPr>
            <a:r>
              <a:rPr lang="en-US"/>
              <a:t>Agenda</a:t>
            </a:r>
          </a:p>
        </p:txBody>
      </p:sp>
      <p:sp>
        <p:nvSpPr>
          <p:cNvPr id="177" name="Shape 177"/>
          <p:cNvSpPr txBox="1">
            <a:spLocks noGrp="1"/>
          </p:cNvSpPr>
          <p:nvPr>
            <p:ph type="subTitle" idx="1"/>
          </p:nvPr>
        </p:nvSpPr>
        <p:spPr>
          <a:xfrm>
            <a:off x="285600" y="1923950"/>
            <a:ext cx="11906400" cy="4667400"/>
          </a:xfrm>
          <a:prstGeom prst="rect">
            <a:avLst/>
          </a:prstGeom>
        </p:spPr>
        <p:txBody>
          <a:bodyPr lIns="91425" tIns="91425" rIns="91425" bIns="91425" anchor="t" anchorCtr="0">
            <a:noAutofit/>
          </a:bodyPr>
          <a:lstStyle/>
          <a:p>
            <a:pPr marL="457200" lvl="0" indent="-419100" algn="l" rtl="0">
              <a:spcBef>
                <a:spcPts val="0"/>
              </a:spcBef>
              <a:buSzPct val="100000"/>
              <a:buChar char="●"/>
            </a:pPr>
            <a:r>
              <a:rPr lang="en-US" sz="3000"/>
              <a:t>2017 DG REC Procurement timeline and process - Dylan DeBiasi</a:t>
            </a:r>
          </a:p>
          <a:p>
            <a:pPr marL="457200" lvl="0" indent="-419100" algn="l">
              <a:spcBef>
                <a:spcPts val="0"/>
              </a:spcBef>
              <a:buSzPct val="100000"/>
              <a:buChar char="●"/>
            </a:pPr>
            <a:r>
              <a:rPr lang="en-US" sz="3000"/>
              <a:t>Future Energy Jobs Bill (brief review) - Shannon Fulton</a:t>
            </a:r>
          </a:p>
          <a:p>
            <a:pPr marL="457200" lvl="0" indent="-419100" algn="l" rtl="0">
              <a:spcBef>
                <a:spcPts val="0"/>
              </a:spcBef>
              <a:buSzPct val="100000"/>
              <a:buChar char="●"/>
            </a:pPr>
            <a:r>
              <a:rPr lang="en-US" sz="3000"/>
              <a:t>2017 DG Procurement vs 2018 RPS implementation - Shannon Fulton/Dylan DeBiasi</a:t>
            </a:r>
          </a:p>
          <a:p>
            <a:pPr marL="457200" lvl="0" indent="-419100" algn="l" rtl="0">
              <a:spcBef>
                <a:spcPts val="0"/>
              </a:spcBef>
              <a:buSzPct val="100000"/>
              <a:buChar char="●"/>
            </a:pPr>
            <a:r>
              <a:rPr lang="en-US" sz="3000"/>
              <a:t>Q&amp;A Discussion</a:t>
            </a:r>
          </a:p>
          <a:p>
            <a:pPr lvl="0" algn="l" rtl="0">
              <a:spcBef>
                <a:spcPts val="0"/>
              </a:spcBef>
              <a:buNone/>
            </a:pPr>
            <a:endParaRPr sz="1100"/>
          </a:p>
          <a:p>
            <a:pPr lvl="0" algn="l">
              <a:spcBef>
                <a:spcPts val="0"/>
              </a:spcBef>
              <a:buNone/>
            </a:pPr>
            <a:r>
              <a:rPr lang="en-US" sz="3000" b="1" i="1"/>
              <a:t>*Details concerning new RPS rulemaking will not be part of tonight’s webinar, as little information is known at this point.</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124518" y="283343"/>
            <a:ext cx="7069500" cy="1345800"/>
          </a:xfrm>
          <a:prstGeom prst="rect">
            <a:avLst/>
          </a:prstGeom>
        </p:spPr>
        <p:txBody>
          <a:bodyPr lIns="91425" tIns="91425" rIns="91425" bIns="91425" anchor="ctr" anchorCtr="0">
            <a:noAutofit/>
          </a:bodyPr>
          <a:lstStyle/>
          <a:p>
            <a:pPr lvl="0" rtl="0">
              <a:spcBef>
                <a:spcPts val="0"/>
              </a:spcBef>
              <a:buNone/>
            </a:pPr>
            <a:r>
              <a:rPr lang="en-US"/>
              <a:t>MINDING THE SALES GAP</a:t>
            </a:r>
          </a:p>
        </p:txBody>
      </p:sp>
      <p:sp>
        <p:nvSpPr>
          <p:cNvPr id="326" name="Shape 326"/>
          <p:cNvSpPr txBox="1"/>
          <p:nvPr/>
        </p:nvSpPr>
        <p:spPr>
          <a:xfrm>
            <a:off x="1124525" y="1522900"/>
            <a:ext cx="10210200" cy="4752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800" b="1">
                <a:solidFill>
                  <a:schemeClr val="dk1"/>
                </a:solidFill>
              </a:rPr>
              <a:t>WHY WAIT?  GO SOLAR IN 2017! </a:t>
            </a:r>
          </a:p>
          <a:p>
            <a:pPr lvl="0" rtl="0">
              <a:lnSpc>
                <a:spcPct val="115000"/>
              </a:lnSpc>
              <a:spcBef>
                <a:spcPts val="0"/>
              </a:spcBef>
              <a:buNone/>
            </a:pPr>
            <a:endParaRPr sz="1800" b="1">
              <a:solidFill>
                <a:schemeClr val="dk1"/>
              </a:solidFill>
            </a:endParaRPr>
          </a:p>
          <a:p>
            <a:pPr marL="457200" lvl="0" indent="-457200" rtl="0">
              <a:lnSpc>
                <a:spcPct val="115000"/>
              </a:lnSpc>
              <a:spcBef>
                <a:spcPts val="0"/>
              </a:spcBef>
              <a:buClr>
                <a:schemeClr val="dk1"/>
              </a:buClr>
              <a:buSzPct val="100000"/>
              <a:buFont typeface="Calibri"/>
              <a:buChar char="●"/>
            </a:pPr>
            <a:r>
              <a:rPr lang="en-US" sz="3600">
                <a:solidFill>
                  <a:schemeClr val="dk1"/>
                </a:solidFill>
                <a:latin typeface="Calibri"/>
                <a:ea typeface="Calibri"/>
                <a:cs typeface="Calibri"/>
                <a:sym typeface="Calibri"/>
              </a:rPr>
              <a:t>SREC pricing flexibility under 2017 bidding process</a:t>
            </a:r>
          </a:p>
          <a:p>
            <a:pPr marL="914400" lvl="1" indent="-457200" rtl="0">
              <a:lnSpc>
                <a:spcPct val="115000"/>
              </a:lnSpc>
              <a:spcBef>
                <a:spcPts val="0"/>
              </a:spcBef>
              <a:buClr>
                <a:schemeClr val="dk1"/>
              </a:buClr>
              <a:buSzPct val="100000"/>
              <a:buFont typeface="Calibri"/>
              <a:buChar char="○"/>
            </a:pPr>
            <a:r>
              <a:rPr lang="en-US" sz="3600">
                <a:solidFill>
                  <a:schemeClr val="dk1"/>
                </a:solidFill>
                <a:latin typeface="Calibri"/>
                <a:ea typeface="Calibri"/>
                <a:cs typeface="Calibri"/>
                <a:sym typeface="Calibri"/>
              </a:rPr>
              <a:t>Two rounds to try for a higher bidding price before settling for a prescribed SREC schedule</a:t>
            </a:r>
          </a:p>
          <a:p>
            <a:pPr marL="457200" lvl="0" indent="-457200" rtl="0">
              <a:lnSpc>
                <a:spcPct val="115000"/>
              </a:lnSpc>
              <a:spcBef>
                <a:spcPts val="0"/>
              </a:spcBef>
              <a:buSzPct val="100000"/>
              <a:buChar char="●"/>
            </a:pPr>
            <a:r>
              <a:rPr lang="en-US" sz="3600">
                <a:latin typeface="Calibri"/>
                <a:ea typeface="Calibri"/>
                <a:cs typeface="Calibri"/>
                <a:sym typeface="Calibri"/>
              </a:rPr>
              <a:t>More competitive pricing under competitive SREC bidding scenario = better for the customer</a:t>
            </a:r>
          </a:p>
          <a:p>
            <a:pPr marL="457200" lvl="0" indent="-457200" rtl="0">
              <a:lnSpc>
                <a:spcPct val="115000"/>
              </a:lnSpc>
              <a:spcBef>
                <a:spcPts val="0"/>
              </a:spcBef>
              <a:buSzPct val="100000"/>
              <a:buChar char="●"/>
            </a:pPr>
            <a:r>
              <a:rPr lang="en-US" sz="3600">
                <a:latin typeface="Calibri"/>
                <a:ea typeface="Calibri"/>
                <a:cs typeface="Calibri"/>
                <a:sym typeface="Calibri"/>
              </a:rPr>
              <a:t>Companies can meet sustainability goals faster by going solar in 2017 vs waiting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Solar Installer Tip - Phasing Projects</a:t>
            </a:r>
          </a:p>
        </p:txBody>
      </p:sp>
      <p:sp>
        <p:nvSpPr>
          <p:cNvPr id="333" name="Shape 333"/>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a:t>Up-sizing inverter to accommodate future growth does not ensure SREC payments for added production capacity</a:t>
            </a:r>
          </a:p>
          <a:p>
            <a:pPr marL="0" lvl="0" indent="0" rtl="0">
              <a:spcBef>
                <a:spcPts val="0"/>
              </a:spcBef>
              <a:buNone/>
            </a:pPr>
            <a:endParaRPr sz="1400"/>
          </a:p>
          <a:p>
            <a:pPr marL="457200" lvl="0" indent="-228600" rtl="0">
              <a:spcBef>
                <a:spcPts val="0"/>
              </a:spcBef>
            </a:pPr>
            <a:r>
              <a:rPr lang="en-US"/>
              <a:t>Separate revenue grade meter and inverter for new “phase” are needed if SRECs are expected </a:t>
            </a:r>
          </a:p>
          <a:p>
            <a:pPr marL="0" lvl="0" indent="0" rtl="0">
              <a:spcBef>
                <a:spcPts val="0"/>
              </a:spcBef>
              <a:buNone/>
            </a:pPr>
            <a:endParaRPr sz="1400"/>
          </a:p>
          <a:p>
            <a:pPr marL="457200" lvl="0" indent="-228600" rtl="0">
              <a:spcBef>
                <a:spcPts val="0"/>
              </a:spcBef>
            </a:pPr>
            <a:r>
              <a:rPr lang="en-US"/>
              <a:t>In many cases, going forward with the larger system will avoid duplicative costs of electrical design and installation later</a:t>
            </a:r>
          </a:p>
          <a:p>
            <a:pPr marL="0" lvl="0" indent="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561243" y="759593"/>
            <a:ext cx="7069500" cy="1345800"/>
          </a:xfrm>
          <a:prstGeom prst="rect">
            <a:avLst/>
          </a:prstGeom>
        </p:spPr>
        <p:txBody>
          <a:bodyPr lIns="91425" tIns="91425" rIns="91425" bIns="91425" anchor="ctr" anchorCtr="0">
            <a:noAutofit/>
          </a:bodyPr>
          <a:lstStyle/>
          <a:p>
            <a:pPr lvl="0" algn="ctr" rtl="0">
              <a:spcBef>
                <a:spcPts val="0"/>
              </a:spcBef>
              <a:buNone/>
            </a:pPr>
            <a:r>
              <a:rPr lang="en-US"/>
              <a:t>Q &amp; A</a:t>
            </a:r>
          </a:p>
        </p:txBody>
      </p:sp>
      <p:sp>
        <p:nvSpPr>
          <p:cNvPr id="340" name="Shape 340"/>
          <p:cNvSpPr txBox="1"/>
          <p:nvPr/>
        </p:nvSpPr>
        <p:spPr>
          <a:xfrm>
            <a:off x="1124525" y="2105400"/>
            <a:ext cx="10210200" cy="47526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US" sz="4400">
                <a:solidFill>
                  <a:schemeClr val="dk1"/>
                </a:solidFill>
                <a:latin typeface="Calibri"/>
                <a:ea typeface="Calibri"/>
                <a:cs typeface="Calibri"/>
                <a:sym typeface="Calibri"/>
              </a:rPr>
              <a:t>Thank you for your membership and support!</a:t>
            </a:r>
          </a:p>
          <a:p>
            <a:pPr lvl="0" algn="ctr" rtl="0">
              <a:lnSpc>
                <a:spcPct val="90000"/>
              </a:lnSpc>
              <a:spcBef>
                <a:spcPts val="0"/>
              </a:spcBef>
              <a:buNone/>
            </a:pPr>
            <a:endParaRPr sz="4400">
              <a:solidFill>
                <a:schemeClr val="dk1"/>
              </a:solidFill>
              <a:latin typeface="Calibri"/>
              <a:ea typeface="Calibri"/>
              <a:cs typeface="Calibri"/>
              <a:sym typeface="Calibri"/>
            </a:endParaRPr>
          </a:p>
          <a:p>
            <a:pPr lvl="0" algn="ctr" rtl="0">
              <a:lnSpc>
                <a:spcPct val="90000"/>
              </a:lnSpc>
              <a:spcBef>
                <a:spcPts val="0"/>
              </a:spcBef>
              <a:buClr>
                <a:schemeClr val="dk1"/>
              </a:buClr>
              <a:buSzPct val="30555"/>
              <a:buFont typeface="Arial"/>
              <a:buNone/>
            </a:pPr>
            <a:r>
              <a:rPr lang="en-US" sz="3600">
                <a:solidFill>
                  <a:schemeClr val="dk1"/>
                </a:solidFill>
                <a:latin typeface="Calibri"/>
                <a:ea typeface="Calibri"/>
                <a:cs typeface="Calibri"/>
                <a:sym typeface="Calibri"/>
              </a:rPr>
              <a:t>email: </a:t>
            </a:r>
            <a:r>
              <a:rPr lang="en-US" sz="3600" u="sng">
                <a:solidFill>
                  <a:schemeClr val="hlink"/>
                </a:solidFill>
                <a:latin typeface="Calibri"/>
                <a:ea typeface="Calibri"/>
                <a:cs typeface="Calibri"/>
                <a:sym typeface="Calibri"/>
                <a:hlinkClick r:id="rId3"/>
              </a:rPr>
              <a:t>ContactISEA@illinoissolar.org</a:t>
            </a:r>
          </a:p>
          <a:p>
            <a:pPr lvl="0" algn="ctr" rtl="0">
              <a:lnSpc>
                <a:spcPct val="90000"/>
              </a:lnSpc>
              <a:spcBef>
                <a:spcPts val="0"/>
              </a:spcBef>
              <a:buClr>
                <a:schemeClr val="dk1"/>
              </a:buClr>
              <a:buFont typeface="Arial"/>
              <a:buNone/>
            </a:pPr>
            <a:endParaRPr sz="3600">
              <a:solidFill>
                <a:schemeClr val="dk1"/>
              </a:solidFill>
              <a:latin typeface="Calibri"/>
              <a:ea typeface="Calibri"/>
              <a:cs typeface="Calibri"/>
              <a:sym typeface="Calibri"/>
            </a:endParaRPr>
          </a:p>
          <a:p>
            <a:pPr lvl="0" algn="ctr" rtl="0">
              <a:lnSpc>
                <a:spcPct val="90000"/>
              </a:lnSpc>
              <a:spcBef>
                <a:spcPts val="0"/>
              </a:spcBef>
              <a:buClr>
                <a:schemeClr val="dk1"/>
              </a:buClr>
              <a:buSzPct val="30555"/>
              <a:buFont typeface="Arial"/>
              <a:buNone/>
            </a:pPr>
            <a:r>
              <a:rPr lang="en-US" sz="3600" u="sng">
                <a:solidFill>
                  <a:schemeClr val="hlink"/>
                </a:solidFill>
                <a:latin typeface="Calibri"/>
                <a:ea typeface="Calibri"/>
                <a:cs typeface="Calibri"/>
                <a:sym typeface="Calibri"/>
                <a:hlinkClick r:id="rId4"/>
              </a:rPr>
              <a:t>http://www.illinoissolar.org/ISEA-Blogs</a:t>
            </a:r>
          </a:p>
          <a:p>
            <a:pPr marL="457200" lvl="0" indent="0" algn="ctr" rtl="0">
              <a:spcBef>
                <a:spcPts val="0"/>
              </a:spcBef>
              <a:buNone/>
            </a:pPr>
            <a:r>
              <a:rPr lang="en-US" sz="2800" u="sng">
                <a:solidFill>
                  <a:schemeClr val="hlink"/>
                </a:solidFill>
                <a:latin typeface="Calibri"/>
                <a:ea typeface="Calibri"/>
                <a:cs typeface="Calibri"/>
                <a:sym typeface="Calibri"/>
                <a:hlinkClick r:id="rId5"/>
              </a:rPr>
              <a:t>Carbon Solutions Group</a:t>
            </a:r>
            <a:r>
              <a:rPr lang="en-US" sz="28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(contact@carbonsolutionsgroup.com)</a:t>
            </a:r>
          </a:p>
          <a:p>
            <a:pPr marL="457200" lvl="0" indent="0" algn="ctr" rtl="0">
              <a:spcBef>
                <a:spcPts val="0"/>
              </a:spcBef>
              <a:buNone/>
            </a:pPr>
            <a:r>
              <a:rPr lang="en-US" sz="2800" u="sng">
                <a:solidFill>
                  <a:schemeClr val="hlink"/>
                </a:solidFill>
                <a:latin typeface="Calibri"/>
                <a:ea typeface="Calibri"/>
                <a:cs typeface="Calibri"/>
                <a:sym typeface="Calibri"/>
                <a:hlinkClick r:id="rId6"/>
              </a:rPr>
              <a:t>SREC Trade</a:t>
            </a:r>
            <a:r>
              <a:rPr lang="en-US" sz="2800">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(Installers@srectrade.com)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0" y="114300"/>
            <a:ext cx="11353709" cy="13260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Adjustable Block Incentives - Summary</a:t>
            </a:r>
          </a:p>
        </p:txBody>
      </p:sp>
      <p:sp>
        <p:nvSpPr>
          <p:cNvPr id="346" name="Shape 346"/>
          <p:cNvSpPr txBox="1"/>
          <p:nvPr/>
        </p:nvSpPr>
        <p:spPr>
          <a:xfrm>
            <a:off x="422900"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1-75(c)(1)(K), (L), and (M) (p 95)</a:t>
            </a:r>
          </a:p>
        </p:txBody>
      </p:sp>
      <p:graphicFrame>
        <p:nvGraphicFramePr>
          <p:cNvPr id="347" name="Shape 347"/>
          <p:cNvGraphicFramePr/>
          <p:nvPr/>
        </p:nvGraphicFramePr>
        <p:xfrm>
          <a:off x="0" y="1771650"/>
          <a:ext cx="3000000" cy="3000000"/>
        </p:xfrm>
        <a:graphic>
          <a:graphicData uri="http://schemas.openxmlformats.org/drawingml/2006/table">
            <a:tbl>
              <a:tblPr firstRow="1" bandRow="1">
                <a:noFill/>
                <a:tableStyleId>{14961B67-B63E-41EA-B2E0-6EC8497F6290}</a:tableStyleId>
              </a:tblPr>
              <a:tblGrid>
                <a:gridCol w="2073775">
                  <a:extLst>
                    <a:ext uri="{9D8B030D-6E8A-4147-A177-3AD203B41FA5}">
                      <a16:colId xmlns:a16="http://schemas.microsoft.com/office/drawing/2014/main" val="20000"/>
                    </a:ext>
                  </a:extLst>
                </a:gridCol>
                <a:gridCol w="2188325">
                  <a:extLst>
                    <a:ext uri="{9D8B030D-6E8A-4147-A177-3AD203B41FA5}">
                      <a16:colId xmlns:a16="http://schemas.microsoft.com/office/drawing/2014/main" val="20001"/>
                    </a:ext>
                  </a:extLst>
                </a:gridCol>
                <a:gridCol w="2188325">
                  <a:extLst>
                    <a:ext uri="{9D8B030D-6E8A-4147-A177-3AD203B41FA5}">
                      <a16:colId xmlns:a16="http://schemas.microsoft.com/office/drawing/2014/main" val="20002"/>
                    </a:ext>
                  </a:extLst>
                </a:gridCol>
                <a:gridCol w="2600725">
                  <a:extLst>
                    <a:ext uri="{9D8B030D-6E8A-4147-A177-3AD203B41FA5}">
                      <a16:colId xmlns:a16="http://schemas.microsoft.com/office/drawing/2014/main" val="20003"/>
                    </a:ext>
                  </a:extLst>
                </a:gridCol>
                <a:gridCol w="3007525">
                  <a:extLst>
                    <a:ext uri="{9D8B030D-6E8A-4147-A177-3AD203B41FA5}">
                      <a16:colId xmlns:a16="http://schemas.microsoft.com/office/drawing/2014/main" val="20004"/>
                    </a:ext>
                  </a:extLst>
                </a:gridCol>
              </a:tblGrid>
              <a:tr h="795250">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Category</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Goal</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NEM</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REC</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Rebate</a:t>
                      </a:r>
                    </a:p>
                  </a:txBody>
                  <a:tcPr marL="91450" marR="91450" marT="45725" marB="45725"/>
                </a:tc>
                <a:extLst>
                  <a:ext uri="{0D108BD9-81ED-4DB2-BD59-A6C34878D82A}">
                    <a16:rowId xmlns:a16="http://schemas.microsoft.com/office/drawing/2014/main" val="10000"/>
                  </a:ext>
                </a:extLst>
              </a:tr>
              <a:tr h="921350">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Small DG</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&lt;10kW</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25%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No Change</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15 Year Contract </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Paid upfront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n/a</a:t>
                      </a:r>
                    </a:p>
                  </a:txBody>
                  <a:tcPr marL="91450" marR="91450" marT="45725" marB="45725"/>
                </a:tc>
                <a:extLst>
                  <a:ext uri="{0D108BD9-81ED-4DB2-BD59-A6C34878D82A}">
                    <a16:rowId xmlns:a16="http://schemas.microsoft.com/office/drawing/2014/main" val="10001"/>
                  </a:ext>
                </a:extLst>
              </a:tr>
              <a:tr h="1015050">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Large DG</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10kW – 2MW</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25%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No Change</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15 Year Contract</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20% when energized</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Balance over 4 Years</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C&amp;I =$250/kW</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Paid upfront</a:t>
                      </a:r>
                    </a:p>
                  </a:txBody>
                  <a:tcPr marL="91450" marR="91450" marT="45725" marB="45725"/>
                </a:tc>
                <a:extLst>
                  <a:ext uri="{0D108BD9-81ED-4DB2-BD59-A6C34878D82A}">
                    <a16:rowId xmlns:a16="http://schemas.microsoft.com/office/drawing/2014/main" val="10002"/>
                  </a:ext>
                </a:extLst>
              </a:tr>
              <a:tr h="1015050">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Community Solar</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&lt;2MW</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25%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Energy only</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15 Year Contract</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20% when energized</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Balance over 4 Years</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$250/kW</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Paid upfront</a:t>
                      </a:r>
                    </a:p>
                  </a:txBody>
                  <a:tcPr marL="91450" marR="91450" marT="45725" marB="45725"/>
                </a:tc>
                <a:extLst>
                  <a:ext uri="{0D108BD9-81ED-4DB2-BD59-A6C34878D82A}">
                    <a16:rowId xmlns:a16="http://schemas.microsoft.com/office/drawing/2014/main" val="10003"/>
                  </a:ext>
                </a:extLst>
              </a:tr>
              <a:tr h="879125">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IPA Discretion</a:t>
                      </a:r>
                    </a:p>
                    <a:p>
                      <a:pPr marL="0" marR="0" lvl="0" indent="0" algn="ctr" rtl="0">
                        <a:lnSpc>
                          <a:spcPct val="100000"/>
                        </a:lnSpc>
                        <a:spcBef>
                          <a:spcPts val="0"/>
                        </a:spcBef>
                        <a:spcAft>
                          <a:spcPts val="0"/>
                        </a:spcAft>
                        <a:buClr>
                          <a:srgbClr val="000000"/>
                        </a:buClr>
                        <a:buSzPct val="25000"/>
                        <a:buFont typeface="Arial"/>
                        <a:buNone/>
                      </a:pPr>
                      <a:r>
                        <a:rPr lang="en-US" sz="2000" u="none" strike="noStrike" cap="none"/>
                        <a:t>&lt;2MW</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25%</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Based on Category</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Based on Category</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a:t>Based on Category</a:t>
                      </a:r>
                    </a:p>
                  </a:txBody>
                  <a:tcPr marL="91450" marR="91450" marT="45725" marB="45725"/>
                </a:tc>
                <a:extLst>
                  <a:ext uri="{0D108BD9-81ED-4DB2-BD59-A6C34878D82A}">
                    <a16:rowId xmlns:a16="http://schemas.microsoft.com/office/drawing/2014/main" val="10004"/>
                  </a:ext>
                </a:extLst>
              </a:tr>
            </a:tbl>
          </a:graphicData>
        </a:graphic>
      </p:graphicFrame>
      <p:pic>
        <p:nvPicPr>
          <p:cNvPr id="348" name="Shape 348"/>
          <p:cNvPicPr preferRelativeResize="0"/>
          <p:nvPr/>
        </p:nvPicPr>
        <p:blipFill rotWithShape="1">
          <a:blip r:embed="rId3">
            <a:alphaModFix/>
          </a:blip>
          <a:srcRect/>
          <a:stretch/>
        </p:blipFill>
        <p:spPr>
          <a:xfrm>
            <a:off x="8924411" y="0"/>
            <a:ext cx="3029974" cy="8230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t="12087" r="41435" b="12087"/>
          <a:stretch/>
        </p:blipFill>
        <p:spPr>
          <a:xfrm>
            <a:off x="4308848" y="1179750"/>
            <a:ext cx="7729622" cy="5394960"/>
          </a:xfrm>
          <a:prstGeom prst="rect">
            <a:avLst/>
          </a:prstGeom>
          <a:noFill/>
          <a:ln>
            <a:noFill/>
          </a:ln>
        </p:spPr>
      </p:pic>
      <p:sp>
        <p:nvSpPr>
          <p:cNvPr id="354" name="Shape 354"/>
          <p:cNvSpPr txBox="1"/>
          <p:nvPr/>
        </p:nvSpPr>
        <p:spPr>
          <a:xfrm>
            <a:off x="197350" y="249050"/>
            <a:ext cx="4111500" cy="6992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800" b="0" i="0" u="none" strike="noStrike" cap="none">
                <a:solidFill>
                  <a:schemeClr val="dk1"/>
                </a:solidFill>
                <a:latin typeface="Calibri"/>
                <a:ea typeface="Calibri"/>
                <a:cs typeface="Calibri"/>
                <a:sym typeface="Calibri"/>
              </a:rPr>
              <a:t>Systems up to 2MW</a:t>
            </a:r>
          </a:p>
          <a:p>
            <a:pPr marL="342900" marR="0" lvl="0" indent="-342900" algn="l" rtl="0">
              <a:lnSpc>
                <a:spcPct val="80000"/>
              </a:lnSpc>
              <a:spcBef>
                <a:spcPts val="448"/>
              </a:spcBef>
              <a:spcAft>
                <a:spcPts val="0"/>
              </a:spcAft>
              <a:buClr>
                <a:schemeClr val="dk1"/>
              </a:buClr>
              <a:buSzPct val="101818"/>
              <a:buFont typeface="Arial"/>
              <a:buChar char="•"/>
            </a:pPr>
            <a:r>
              <a:rPr lang="en-US" sz="2800" b="0" i="0" u="none" strike="noStrike" cap="none">
                <a:solidFill>
                  <a:schemeClr val="dk1"/>
                </a:solidFill>
                <a:latin typeface="Calibri"/>
                <a:ea typeface="Calibri"/>
                <a:cs typeface="Calibri"/>
                <a:sym typeface="Calibri"/>
              </a:rPr>
              <a:t>&lt;40% single subscriber</a:t>
            </a:r>
          </a:p>
          <a:p>
            <a:pPr marL="342900" marR="0" lvl="0" indent="-342900" algn="l" rtl="0">
              <a:lnSpc>
                <a:spcPct val="80000"/>
              </a:lnSpc>
              <a:spcBef>
                <a:spcPts val="448"/>
              </a:spcBef>
              <a:spcAft>
                <a:spcPts val="0"/>
              </a:spcAft>
              <a:buClr>
                <a:schemeClr val="dk1"/>
              </a:buClr>
              <a:buSzPct val="101818"/>
              <a:buFont typeface="Arial"/>
              <a:buChar char="•"/>
            </a:pPr>
            <a:r>
              <a:rPr lang="en-US" sz="2800" b="0" i="0" u="none" strike="noStrike" cap="none">
                <a:solidFill>
                  <a:schemeClr val="dk1"/>
                </a:solidFill>
                <a:latin typeface="Calibri"/>
                <a:ea typeface="Calibri"/>
                <a:cs typeface="Calibri"/>
                <a:sym typeface="Calibri"/>
              </a:rPr>
              <a:t>200W minimum subscriber</a:t>
            </a:r>
          </a:p>
          <a:p>
            <a:pPr marL="342900" marR="0" lvl="0" indent="-342900" algn="l" rtl="0">
              <a:lnSpc>
                <a:spcPct val="80000"/>
              </a:lnSpc>
              <a:spcBef>
                <a:spcPts val="448"/>
              </a:spcBef>
              <a:spcAft>
                <a:spcPts val="0"/>
              </a:spcAft>
              <a:buClr>
                <a:schemeClr val="dk1"/>
              </a:buClr>
              <a:buSzPct val="101818"/>
              <a:buFont typeface="Arial"/>
              <a:buChar char="•"/>
            </a:pPr>
            <a:r>
              <a:rPr lang="en-US" sz="2800" b="0" i="0" u="none" strike="noStrike" cap="none">
                <a:solidFill>
                  <a:schemeClr val="dk1"/>
                </a:solidFill>
                <a:latin typeface="Calibri"/>
                <a:ea typeface="Calibri"/>
                <a:cs typeface="Calibri"/>
                <a:sym typeface="Calibri"/>
              </a:rPr>
              <a:t>Located in same utility service area</a:t>
            </a:r>
          </a:p>
          <a:p>
            <a:pPr marL="342900" marR="0" lvl="0" indent="-342900" algn="l" rtl="0">
              <a:lnSpc>
                <a:spcPct val="80000"/>
              </a:lnSpc>
              <a:spcBef>
                <a:spcPts val="448"/>
              </a:spcBef>
              <a:spcAft>
                <a:spcPts val="0"/>
              </a:spcAft>
              <a:buClr>
                <a:schemeClr val="dk1"/>
              </a:buClr>
              <a:buSzPct val="101818"/>
              <a:buFont typeface="Arial"/>
              <a:buChar char="•"/>
            </a:pPr>
            <a:r>
              <a:rPr lang="en-US" sz="2800" b="0" i="0" u="none" strike="noStrike" cap="none">
                <a:solidFill>
                  <a:schemeClr val="dk1"/>
                </a:solidFill>
                <a:latin typeface="Calibri"/>
                <a:ea typeface="Calibri"/>
                <a:cs typeface="Calibri"/>
                <a:sym typeface="Calibri"/>
              </a:rPr>
              <a:t>Subscriptions portable &amp; transferable</a:t>
            </a:r>
          </a:p>
          <a:p>
            <a:pPr marL="0" marR="0" lvl="0" indent="0" algn="l" rtl="0">
              <a:lnSpc>
                <a:spcPct val="80000"/>
              </a:lnSpc>
              <a:spcBef>
                <a:spcPts val="448"/>
              </a:spcBef>
              <a:spcAft>
                <a:spcPts val="0"/>
              </a:spcAft>
              <a:buClr>
                <a:srgbClr val="000000"/>
              </a:buClr>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80000"/>
              </a:lnSpc>
              <a:spcBef>
                <a:spcPts val="448"/>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3 Value streams:</a:t>
            </a:r>
          </a:p>
          <a:p>
            <a:pPr marL="457200" marR="0" lvl="0" indent="-381000" algn="l" rtl="0">
              <a:lnSpc>
                <a:spcPct val="80000"/>
              </a:lnSpc>
              <a:spcBef>
                <a:spcPts val="448"/>
              </a:spcBef>
              <a:spcAft>
                <a:spcPts val="0"/>
              </a:spcAft>
              <a:buClr>
                <a:schemeClr val="dk1"/>
              </a:buClr>
              <a:buSzPct val="101818"/>
              <a:buFont typeface="Calibri"/>
              <a:buChar char="•"/>
            </a:pPr>
            <a:r>
              <a:rPr lang="en-US" sz="2800" b="0" i="0" u="none" strike="noStrike" cap="none">
                <a:solidFill>
                  <a:schemeClr val="dk1"/>
                </a:solidFill>
                <a:latin typeface="Calibri"/>
                <a:ea typeface="Calibri"/>
                <a:cs typeface="Calibri"/>
                <a:sym typeface="Calibri"/>
              </a:rPr>
              <a:t>Value of Energy created</a:t>
            </a:r>
          </a:p>
          <a:p>
            <a:pPr marL="457200" marR="0" lvl="0" indent="-381000" algn="l" rtl="0">
              <a:lnSpc>
                <a:spcPct val="80000"/>
              </a:lnSpc>
              <a:spcBef>
                <a:spcPts val="448"/>
              </a:spcBef>
              <a:spcAft>
                <a:spcPts val="0"/>
              </a:spcAft>
              <a:buClr>
                <a:schemeClr val="dk1"/>
              </a:buClr>
              <a:buSzPct val="101818"/>
              <a:buFont typeface="Calibri"/>
              <a:buChar char="•"/>
            </a:pPr>
            <a:r>
              <a:rPr lang="en-US" sz="2800" b="0" i="0" u="none" strike="noStrike" cap="none">
                <a:solidFill>
                  <a:schemeClr val="dk1"/>
                </a:solidFill>
                <a:latin typeface="Calibri"/>
                <a:ea typeface="Calibri"/>
                <a:cs typeface="Calibri"/>
                <a:sym typeface="Calibri"/>
              </a:rPr>
              <a:t>REC from ABI</a:t>
            </a:r>
          </a:p>
          <a:p>
            <a:pPr marL="457200" marR="0" lvl="0" indent="-381000" algn="l" rtl="0">
              <a:lnSpc>
                <a:spcPct val="80000"/>
              </a:lnSpc>
              <a:spcBef>
                <a:spcPts val="448"/>
              </a:spcBef>
              <a:spcAft>
                <a:spcPts val="0"/>
              </a:spcAft>
              <a:buClr>
                <a:schemeClr val="dk1"/>
              </a:buClr>
              <a:buSzPct val="101818"/>
              <a:buFont typeface="Calibri"/>
              <a:buChar char="•"/>
            </a:pPr>
            <a:r>
              <a:rPr lang="en-US" sz="2800" b="0" i="0" u="none" strike="noStrike" cap="none">
                <a:solidFill>
                  <a:schemeClr val="dk1"/>
                </a:solidFill>
                <a:latin typeface="Calibri"/>
                <a:ea typeface="Calibri"/>
                <a:cs typeface="Calibri"/>
                <a:sym typeface="Calibri"/>
              </a:rPr>
              <a:t>Rebate ($250/kw)</a:t>
            </a:r>
          </a:p>
        </p:txBody>
      </p:sp>
      <p:sp>
        <p:nvSpPr>
          <p:cNvPr id="355" name="Shape 355"/>
          <p:cNvSpPr txBox="1"/>
          <p:nvPr/>
        </p:nvSpPr>
        <p:spPr>
          <a:xfrm>
            <a:off x="584424" y="6574700"/>
            <a:ext cx="9398100" cy="927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1-75(c)(1)(N) (p 101)</a:t>
            </a:r>
          </a:p>
        </p:txBody>
      </p:sp>
      <p:pic>
        <p:nvPicPr>
          <p:cNvPr id="356" name="Shape 356"/>
          <p:cNvPicPr preferRelativeResize="0"/>
          <p:nvPr/>
        </p:nvPicPr>
        <p:blipFill rotWithShape="1">
          <a:blip r:embed="rId4">
            <a:alphaModFix/>
          </a:blip>
          <a:srcRect/>
          <a:stretch/>
        </p:blipFill>
        <p:spPr>
          <a:xfrm>
            <a:off x="8940561" y="395583"/>
            <a:ext cx="3030000" cy="822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0" y="0"/>
            <a:ext cx="11353799" cy="150875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Solar for All Program</a:t>
            </a:r>
          </a:p>
        </p:txBody>
      </p:sp>
      <p:sp>
        <p:nvSpPr>
          <p:cNvPr id="363" name="Shape 363"/>
          <p:cNvSpPr txBox="1">
            <a:spLocks noGrp="1"/>
          </p:cNvSpPr>
          <p:nvPr>
            <p:ph type="body" idx="1"/>
          </p:nvPr>
        </p:nvSpPr>
        <p:spPr>
          <a:xfrm>
            <a:off x="1151225" y="4343400"/>
            <a:ext cx="9801899" cy="23622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99231"/>
              <a:buFont typeface="Arial"/>
              <a:buChar char="•"/>
            </a:pPr>
            <a:r>
              <a:rPr lang="en-US" sz="2590" b="0" i="0" u="none" strike="noStrike" cap="none">
                <a:solidFill>
                  <a:schemeClr val="dk1"/>
                </a:solidFill>
                <a:latin typeface="Calibri"/>
                <a:ea typeface="Calibri"/>
                <a:cs typeface="Calibri"/>
                <a:sym typeface="Calibri"/>
              </a:rPr>
              <a:t>Provides annual funding ($10M to $20M/year)</a:t>
            </a:r>
          </a:p>
          <a:p>
            <a:pPr marL="228600" marR="0" lvl="0" indent="-228600" algn="l" rtl="0">
              <a:lnSpc>
                <a:spcPct val="80000"/>
              </a:lnSpc>
              <a:spcBef>
                <a:spcPts val="1000"/>
              </a:spcBef>
              <a:spcAft>
                <a:spcPts val="0"/>
              </a:spcAft>
              <a:buClr>
                <a:schemeClr val="dk1"/>
              </a:buClr>
              <a:buSzPct val="99231"/>
              <a:buFont typeface="Arial"/>
              <a:buChar char="•"/>
            </a:pPr>
            <a:r>
              <a:rPr lang="en-US" sz="2590" b="0" i="0" u="none" strike="noStrike" cap="none">
                <a:solidFill>
                  <a:schemeClr val="dk1"/>
                </a:solidFill>
                <a:latin typeface="Calibri"/>
                <a:ea typeface="Calibri"/>
                <a:cs typeface="Calibri"/>
                <a:sym typeface="Calibri"/>
              </a:rPr>
              <a:t>Includes Low-Income Job training &amp; a pathway for job placement</a:t>
            </a:r>
          </a:p>
          <a:p>
            <a:pPr marL="228600" marR="0" lvl="0" indent="-228600" algn="l" rtl="0">
              <a:lnSpc>
                <a:spcPct val="80000"/>
              </a:lnSpc>
              <a:spcBef>
                <a:spcPts val="1000"/>
              </a:spcBef>
              <a:spcAft>
                <a:spcPts val="0"/>
              </a:spcAft>
              <a:buClr>
                <a:schemeClr val="dk1"/>
              </a:buClr>
              <a:buSzPct val="99231"/>
              <a:buFont typeface="Arial"/>
              <a:buChar char="•"/>
            </a:pPr>
            <a:r>
              <a:rPr lang="en-US" sz="2590" b="0" i="0" u="none" strike="noStrike" cap="none">
                <a:solidFill>
                  <a:schemeClr val="dk1"/>
                </a:solidFill>
                <a:latin typeface="Calibri"/>
                <a:ea typeface="Calibri"/>
                <a:cs typeface="Calibri"/>
                <a:sym typeface="Calibri"/>
              </a:rPr>
              <a:t>Assures funding for Low-Income solar installations</a:t>
            </a:r>
          </a:p>
          <a:p>
            <a:pPr marL="228600" marR="0" lvl="0" indent="-228600" algn="l" rtl="0">
              <a:lnSpc>
                <a:spcPct val="80000"/>
              </a:lnSpc>
              <a:spcBef>
                <a:spcPts val="1000"/>
              </a:spcBef>
              <a:spcAft>
                <a:spcPts val="0"/>
              </a:spcAft>
              <a:buClr>
                <a:schemeClr val="dk1"/>
              </a:buClr>
              <a:buSzPct val="99231"/>
              <a:buFont typeface="Arial"/>
              <a:buChar char="•"/>
            </a:pPr>
            <a:r>
              <a:rPr lang="en-US" sz="2590" b="0" i="0" u="none" strike="noStrike" cap="none">
                <a:solidFill>
                  <a:schemeClr val="dk1"/>
                </a:solidFill>
                <a:latin typeface="Calibri"/>
                <a:ea typeface="Calibri"/>
                <a:cs typeface="Calibri"/>
                <a:sym typeface="Calibri"/>
              </a:rPr>
              <a:t>Success evaluated and adjusted through IPA long term planning</a:t>
            </a:r>
          </a:p>
        </p:txBody>
      </p:sp>
      <p:pic>
        <p:nvPicPr>
          <p:cNvPr id="364" name="Shape 364"/>
          <p:cNvPicPr preferRelativeResize="0"/>
          <p:nvPr/>
        </p:nvPicPr>
        <p:blipFill rotWithShape="1">
          <a:blip r:embed="rId3">
            <a:alphaModFix/>
          </a:blip>
          <a:srcRect t="13187" r="56076" b="50549"/>
          <a:stretch/>
        </p:blipFill>
        <p:spPr>
          <a:xfrm>
            <a:off x="1366837" y="1480040"/>
            <a:ext cx="9144000" cy="2514599"/>
          </a:xfrm>
          <a:prstGeom prst="rect">
            <a:avLst/>
          </a:prstGeom>
          <a:noFill/>
          <a:ln>
            <a:noFill/>
          </a:ln>
        </p:spPr>
      </p:pic>
      <p:sp>
        <p:nvSpPr>
          <p:cNvPr id="365" name="Shape 365"/>
          <p:cNvSpPr txBox="1"/>
          <p:nvPr/>
        </p:nvSpPr>
        <p:spPr>
          <a:xfrm>
            <a:off x="509825" y="6397500"/>
            <a:ext cx="9472799" cy="11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Sec 1-75(c)(1)(O) (p 44), Sec 1-56 (p 15)   </a:t>
            </a:r>
          </a:p>
        </p:txBody>
      </p:sp>
      <p:sp>
        <p:nvSpPr>
          <p:cNvPr id="366" name="Shape 366"/>
          <p:cNvSpPr txBox="1"/>
          <p:nvPr/>
        </p:nvSpPr>
        <p:spPr>
          <a:xfrm rot="-284503">
            <a:off x="3475010" y="1993149"/>
            <a:ext cx="6706653" cy="84591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3600" b="1" i="0" u="none" strike="noStrike" cap="none">
                <a:solidFill>
                  <a:srgbClr val="FFFF00"/>
                </a:solidFill>
                <a:latin typeface="Arial"/>
                <a:ea typeface="Arial"/>
                <a:cs typeface="Arial"/>
                <a:sym typeface="Arial"/>
              </a:rPr>
              <a:t>Work in progress</a:t>
            </a:r>
            <a:r>
              <a:rPr lang="en-US" sz="3600" b="0" i="0" u="none" strike="noStrike" cap="none">
                <a:solidFill>
                  <a:srgbClr val="FFFF00"/>
                </a:solidFill>
                <a:latin typeface="Arial"/>
                <a:ea typeface="Arial"/>
                <a:cs typeface="Arial"/>
                <a:sym typeface="Arial"/>
              </a:rPr>
              <a:t> </a:t>
            </a:r>
          </a:p>
        </p:txBody>
      </p:sp>
      <p:pic>
        <p:nvPicPr>
          <p:cNvPr id="367" name="Shape 367"/>
          <p:cNvPicPr preferRelativeResize="0"/>
          <p:nvPr/>
        </p:nvPicPr>
        <p:blipFill rotWithShape="1">
          <a:blip r:embed="rId4">
            <a:alphaModFix/>
          </a:blip>
          <a:srcRect/>
          <a:stretch/>
        </p:blipFill>
        <p:spPr>
          <a:xfrm>
            <a:off x="8960103" y="207608"/>
            <a:ext cx="3029974" cy="8230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49224" y="2126050"/>
            <a:ext cx="11652900" cy="3009900"/>
          </a:xfrm>
          <a:prstGeom prst="rect">
            <a:avLst/>
          </a:prstGeom>
        </p:spPr>
        <p:txBody>
          <a:bodyPr lIns="91425" tIns="91425" rIns="91425" bIns="91425" anchor="ctr" anchorCtr="0">
            <a:noAutofit/>
          </a:bodyPr>
          <a:lstStyle/>
          <a:p>
            <a:pPr lvl="0" algn="ctr">
              <a:spcBef>
                <a:spcPts val="0"/>
              </a:spcBef>
              <a:buNone/>
            </a:pPr>
            <a:r>
              <a:rPr lang="en-US" sz="7200" b="1"/>
              <a:t>Summary of 2017 DG REC Procurement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91068" y="169043"/>
            <a:ext cx="7069500" cy="1345800"/>
          </a:xfrm>
          <a:prstGeom prst="rect">
            <a:avLst/>
          </a:prstGeom>
        </p:spPr>
        <p:txBody>
          <a:bodyPr lIns="91425" tIns="91425" rIns="91425" bIns="91425" anchor="ctr" anchorCtr="0">
            <a:noAutofit/>
          </a:bodyPr>
          <a:lstStyle/>
          <a:p>
            <a:pPr lvl="0">
              <a:spcBef>
                <a:spcPts val="0"/>
              </a:spcBef>
              <a:buNone/>
            </a:pPr>
            <a:r>
              <a:rPr lang="en-US"/>
              <a:t>2017 DG Procurement</a:t>
            </a:r>
          </a:p>
        </p:txBody>
      </p:sp>
      <p:sp>
        <p:nvSpPr>
          <p:cNvPr id="190" name="Shape 190"/>
          <p:cNvSpPr txBox="1">
            <a:spLocks noGrp="1"/>
          </p:cNvSpPr>
          <p:nvPr>
            <p:ph type="body" idx="4294967295"/>
          </p:nvPr>
        </p:nvSpPr>
        <p:spPr>
          <a:xfrm>
            <a:off x="389350" y="1500200"/>
            <a:ext cx="6325500" cy="5079900"/>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dk1"/>
              </a:buClr>
              <a:buSzPct val="100000"/>
              <a:buFont typeface="Calibri"/>
            </a:pPr>
            <a:r>
              <a:rPr lang="en-US" sz="2000"/>
              <a:t>Size Categories</a:t>
            </a:r>
          </a:p>
          <a:p>
            <a:pPr marL="914400" marR="0" lvl="1" indent="-355600" algn="l" rtl="0">
              <a:lnSpc>
                <a:spcPct val="100000"/>
              </a:lnSpc>
              <a:spcBef>
                <a:spcPts val="0"/>
              </a:spcBef>
              <a:spcAft>
                <a:spcPts val="0"/>
              </a:spcAft>
              <a:buSzPct val="100000"/>
            </a:pPr>
            <a:r>
              <a:rPr lang="en-US" sz="2000"/>
              <a:t>Under 25kW</a:t>
            </a:r>
          </a:p>
          <a:p>
            <a:pPr marL="914400" marR="0" lvl="1" indent="-355600" algn="l" rtl="0">
              <a:lnSpc>
                <a:spcPct val="100000"/>
              </a:lnSpc>
              <a:spcBef>
                <a:spcPts val="0"/>
              </a:spcBef>
              <a:spcAft>
                <a:spcPts val="0"/>
              </a:spcAft>
              <a:buSzPct val="100000"/>
            </a:pPr>
            <a:r>
              <a:rPr lang="en-US" sz="2000"/>
              <a:t>25-2000kW</a:t>
            </a:r>
          </a:p>
          <a:p>
            <a:pPr marL="457200" lvl="0" indent="-355600" rtl="0">
              <a:lnSpc>
                <a:spcPct val="100000"/>
              </a:lnSpc>
              <a:spcBef>
                <a:spcPts val="0"/>
              </a:spcBef>
              <a:buSzPct val="100000"/>
              <a:buFont typeface="Calibri"/>
            </a:pPr>
            <a:r>
              <a:rPr lang="en-US" sz="2000"/>
              <a:t>Two Separate Procurement events</a:t>
            </a:r>
          </a:p>
          <a:p>
            <a:pPr marL="914400" lvl="1" indent="-355600" rtl="0">
              <a:lnSpc>
                <a:spcPct val="100000"/>
              </a:lnSpc>
              <a:spcBef>
                <a:spcPts val="0"/>
              </a:spcBef>
              <a:buSzPct val="100000"/>
              <a:buFont typeface="Calibri"/>
            </a:pPr>
            <a:r>
              <a:rPr lang="en-US" sz="2000"/>
              <a:t>April 2017 (projected budget ~$20MM)</a:t>
            </a:r>
          </a:p>
          <a:p>
            <a:pPr marL="914400" lvl="1" indent="-355600" rtl="0">
              <a:lnSpc>
                <a:spcPct val="100000"/>
              </a:lnSpc>
              <a:spcBef>
                <a:spcPts val="0"/>
              </a:spcBef>
              <a:buSzPct val="100000"/>
              <a:buFont typeface="Calibri"/>
            </a:pPr>
            <a:r>
              <a:rPr lang="en-US" sz="2000"/>
              <a:t>November 2017 (projected budget ~$20MM)</a:t>
            </a:r>
          </a:p>
          <a:p>
            <a:pPr marL="457200" marR="0" lvl="0" indent="-355600" algn="l" rtl="0">
              <a:lnSpc>
                <a:spcPct val="100000"/>
              </a:lnSpc>
              <a:spcBef>
                <a:spcPts val="0"/>
              </a:spcBef>
              <a:spcAft>
                <a:spcPts val="0"/>
              </a:spcAft>
              <a:buSzPct val="100000"/>
            </a:pPr>
            <a:r>
              <a:rPr lang="en-US" sz="2000"/>
              <a:t>Includes Speculative Bidding for systems &lt; 25kW</a:t>
            </a:r>
          </a:p>
          <a:p>
            <a:pPr marL="457200" marR="0" lvl="0" indent="-355600" algn="l" rtl="0">
              <a:lnSpc>
                <a:spcPct val="100000"/>
              </a:lnSpc>
              <a:spcBef>
                <a:spcPts val="0"/>
              </a:spcBef>
              <a:spcAft>
                <a:spcPts val="0"/>
              </a:spcAft>
              <a:buSzPct val="100000"/>
            </a:pPr>
            <a:r>
              <a:rPr lang="en-US" sz="2000"/>
              <a:t>Systems Located in IL are Eligible</a:t>
            </a:r>
          </a:p>
          <a:p>
            <a:pPr marL="914400" marR="0" lvl="1" indent="-355600" algn="l" rtl="0">
              <a:lnSpc>
                <a:spcPct val="100000"/>
              </a:lnSpc>
              <a:spcBef>
                <a:spcPts val="0"/>
              </a:spcBef>
              <a:spcAft>
                <a:spcPts val="0"/>
              </a:spcAft>
              <a:buSzPct val="100000"/>
            </a:pPr>
            <a:r>
              <a:rPr lang="en-US" sz="2000"/>
              <a:t>Behind the Meter</a:t>
            </a:r>
          </a:p>
          <a:p>
            <a:pPr marL="914400" marR="0" lvl="1" indent="-355600" algn="l" rtl="0">
              <a:lnSpc>
                <a:spcPct val="100000"/>
              </a:lnSpc>
              <a:spcBef>
                <a:spcPts val="0"/>
              </a:spcBef>
              <a:spcAft>
                <a:spcPts val="0"/>
              </a:spcAft>
              <a:buSzPct val="100000"/>
            </a:pPr>
            <a:r>
              <a:rPr lang="en-US" sz="2000"/>
              <a:t>Any Energized Date</a:t>
            </a:r>
          </a:p>
          <a:p>
            <a:pPr marL="914400" marR="0" lvl="1" indent="-355600" algn="l" rtl="0">
              <a:lnSpc>
                <a:spcPct val="100000"/>
              </a:lnSpc>
              <a:spcBef>
                <a:spcPts val="0"/>
              </a:spcBef>
              <a:spcAft>
                <a:spcPts val="0"/>
              </a:spcAft>
              <a:buSzPct val="100000"/>
            </a:pPr>
            <a:r>
              <a:rPr lang="en-US" sz="2000"/>
              <a:t>Multiple Technology Types</a:t>
            </a:r>
          </a:p>
          <a:p>
            <a:pPr marL="457200" marR="0" lvl="0" indent="-355600" algn="l" rtl="0">
              <a:lnSpc>
                <a:spcPct val="100000"/>
              </a:lnSpc>
              <a:spcBef>
                <a:spcPts val="0"/>
              </a:spcBef>
              <a:spcAft>
                <a:spcPts val="0"/>
              </a:spcAft>
              <a:buSzPct val="100000"/>
            </a:pPr>
            <a:r>
              <a:rPr lang="en-US" sz="2000"/>
              <a:t>Bonding is Required for All Systems</a:t>
            </a:r>
          </a:p>
          <a:p>
            <a:pPr marL="457200" marR="0" lvl="0" indent="-355600" algn="l" rtl="0">
              <a:lnSpc>
                <a:spcPct val="100000"/>
              </a:lnSpc>
              <a:spcBef>
                <a:spcPts val="0"/>
              </a:spcBef>
              <a:spcAft>
                <a:spcPts val="0"/>
              </a:spcAft>
              <a:buSzPct val="100000"/>
            </a:pPr>
            <a:r>
              <a:rPr lang="en-US" sz="2000"/>
              <a:t>5 Year Contracts</a:t>
            </a:r>
          </a:p>
          <a:p>
            <a:pPr marL="914400" marR="0" lvl="1" indent="-355600" algn="l" rtl="0">
              <a:lnSpc>
                <a:spcPct val="100000"/>
              </a:lnSpc>
              <a:spcBef>
                <a:spcPts val="0"/>
              </a:spcBef>
              <a:spcAft>
                <a:spcPts val="0"/>
              </a:spcAft>
              <a:buSzPct val="100000"/>
            </a:pPr>
            <a:r>
              <a:rPr lang="en-US" sz="2000"/>
              <a:t>Paid on Quarterly Basis</a:t>
            </a:r>
          </a:p>
          <a:p>
            <a:pPr marL="914400" marR="0" lvl="1" indent="-355600" algn="l" rtl="0">
              <a:lnSpc>
                <a:spcPct val="100000"/>
              </a:lnSpc>
              <a:spcBef>
                <a:spcPts val="0"/>
              </a:spcBef>
              <a:spcAft>
                <a:spcPts val="0"/>
              </a:spcAft>
              <a:buSzPct val="100000"/>
            </a:pPr>
            <a:r>
              <a:rPr lang="en-US" sz="2000"/>
              <a:t>Fixed Price</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pic>
        <p:nvPicPr>
          <p:cNvPr id="191" name="Shape 191" descr="Solar Panels"/>
          <p:cNvPicPr preferRelativeResize="0"/>
          <p:nvPr/>
        </p:nvPicPr>
        <p:blipFill rotWithShape="1">
          <a:blip r:embed="rId3">
            <a:alphaModFix/>
          </a:blip>
          <a:srcRect l="9264"/>
          <a:stretch/>
        </p:blipFill>
        <p:spPr>
          <a:xfrm>
            <a:off x="6512974" y="2065599"/>
            <a:ext cx="5377174" cy="394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91068" y="169043"/>
            <a:ext cx="7069500" cy="1345800"/>
          </a:xfrm>
          <a:prstGeom prst="rect">
            <a:avLst/>
          </a:prstGeom>
        </p:spPr>
        <p:txBody>
          <a:bodyPr lIns="91425" tIns="91425" rIns="91425" bIns="91425" anchor="ctr" anchorCtr="0">
            <a:noAutofit/>
          </a:bodyPr>
          <a:lstStyle/>
          <a:p>
            <a:pPr lvl="0" rtl="0">
              <a:spcBef>
                <a:spcPts val="0"/>
              </a:spcBef>
              <a:buNone/>
            </a:pPr>
            <a:r>
              <a:rPr lang="en-US"/>
              <a:t>Speculative/Forecasted Bidding</a:t>
            </a:r>
          </a:p>
        </p:txBody>
      </p:sp>
      <p:sp>
        <p:nvSpPr>
          <p:cNvPr id="198" name="Shape 198"/>
          <p:cNvSpPr txBox="1">
            <a:spLocks noGrp="1"/>
          </p:cNvSpPr>
          <p:nvPr>
            <p:ph type="body" idx="4294967295"/>
          </p:nvPr>
        </p:nvSpPr>
        <p:spPr>
          <a:xfrm>
            <a:off x="4790500" y="1594400"/>
            <a:ext cx="6938700" cy="4803600"/>
          </a:xfrm>
          <a:prstGeom prst="rect">
            <a:avLst/>
          </a:prstGeom>
          <a:noFill/>
          <a:ln>
            <a:noFill/>
          </a:ln>
        </p:spPr>
        <p:txBody>
          <a:bodyPr lIns="91425" tIns="91425" rIns="91425" bIns="91425" anchor="t" anchorCtr="0">
            <a:noAutofit/>
          </a:bodyPr>
          <a:lstStyle/>
          <a:p>
            <a:pPr marL="457200" marR="0" lvl="0" indent="-457200" algn="l" rtl="0">
              <a:lnSpc>
                <a:spcPct val="150000"/>
              </a:lnSpc>
              <a:spcBef>
                <a:spcPts val="0"/>
              </a:spcBef>
              <a:spcAft>
                <a:spcPts val="0"/>
              </a:spcAft>
              <a:buSzPct val="100000"/>
            </a:pPr>
            <a:r>
              <a:rPr lang="en-US" sz="3600"/>
              <a:t>Forecasted Bidding now Allowed!</a:t>
            </a:r>
          </a:p>
          <a:p>
            <a:pPr marL="457200" marR="0" lvl="0" indent="-457200" algn="l" rtl="0">
              <a:lnSpc>
                <a:spcPct val="150000"/>
              </a:lnSpc>
              <a:spcBef>
                <a:spcPts val="0"/>
              </a:spcBef>
              <a:spcAft>
                <a:spcPts val="0"/>
              </a:spcAft>
              <a:buSzPct val="100000"/>
            </a:pPr>
            <a:r>
              <a:rPr lang="en-US" sz="3600"/>
              <a:t>Only Systems &lt; 25kW</a:t>
            </a:r>
          </a:p>
          <a:p>
            <a:pPr marL="457200" marR="0" lvl="0" indent="-457200" algn="l" rtl="0">
              <a:lnSpc>
                <a:spcPct val="150000"/>
              </a:lnSpc>
              <a:spcBef>
                <a:spcPts val="0"/>
              </a:spcBef>
              <a:spcAft>
                <a:spcPts val="0"/>
              </a:spcAft>
              <a:buSzPct val="100000"/>
            </a:pPr>
            <a:r>
              <a:rPr lang="en-US" sz="3600"/>
              <a:t>Still Need Minimum 1 MW bid </a:t>
            </a:r>
          </a:p>
          <a:p>
            <a:pPr marL="457200" marR="0" lvl="0" indent="-457200" algn="l" rtl="0">
              <a:lnSpc>
                <a:spcPct val="150000"/>
              </a:lnSpc>
              <a:spcBef>
                <a:spcPts val="0"/>
              </a:spcBef>
              <a:spcAft>
                <a:spcPts val="0"/>
              </a:spcAft>
              <a:buSzPct val="100000"/>
            </a:pPr>
            <a:r>
              <a:rPr lang="en-US" sz="3600"/>
              <a:t>Very Similar to SPV</a:t>
            </a:r>
          </a:p>
          <a:p>
            <a:pPr marL="457200" marR="0" lvl="0" indent="-457200" algn="l" rtl="0">
              <a:lnSpc>
                <a:spcPct val="150000"/>
              </a:lnSpc>
              <a:spcBef>
                <a:spcPts val="0"/>
              </a:spcBef>
              <a:spcAft>
                <a:spcPts val="0"/>
              </a:spcAft>
              <a:buSzPct val="100000"/>
            </a:pPr>
            <a:r>
              <a:rPr lang="en-US" sz="3600"/>
              <a:t>9 Months to Identify Systems </a:t>
            </a:r>
          </a:p>
          <a:p>
            <a:pPr marL="914400" marR="0" lvl="1" indent="-457200" algn="l" rtl="0">
              <a:lnSpc>
                <a:spcPct val="150000"/>
              </a:lnSpc>
              <a:spcBef>
                <a:spcPts val="0"/>
              </a:spcBef>
              <a:spcAft>
                <a:spcPts val="0"/>
              </a:spcAft>
              <a:buSzPct val="100000"/>
            </a:pPr>
            <a:r>
              <a:rPr lang="en-US" sz="3600"/>
              <a:t>No Extension</a:t>
            </a: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pic>
        <p:nvPicPr>
          <p:cNvPr id="199" name="Shape 199" descr="... Sun, Summer, Nature, Sunny"/>
          <p:cNvPicPr preferRelativeResize="0"/>
          <p:nvPr/>
        </p:nvPicPr>
        <p:blipFill>
          <a:blip r:embed="rId3">
            <a:alphaModFix/>
          </a:blip>
          <a:stretch>
            <a:fillRect/>
          </a:stretch>
        </p:blipFill>
        <p:spPr>
          <a:xfrm>
            <a:off x="152400" y="1667243"/>
            <a:ext cx="4485699" cy="44061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91068" y="169043"/>
            <a:ext cx="7069500" cy="1345800"/>
          </a:xfrm>
          <a:prstGeom prst="rect">
            <a:avLst/>
          </a:prstGeom>
        </p:spPr>
        <p:txBody>
          <a:bodyPr lIns="91425" tIns="91425" rIns="91425" bIns="91425" anchor="ctr" anchorCtr="0">
            <a:noAutofit/>
          </a:bodyPr>
          <a:lstStyle/>
          <a:p>
            <a:pPr lvl="0" rtl="0">
              <a:spcBef>
                <a:spcPts val="0"/>
              </a:spcBef>
              <a:buNone/>
            </a:pPr>
            <a:r>
              <a:rPr lang="en-US"/>
              <a:t>Bonding Requirements</a:t>
            </a:r>
          </a:p>
        </p:txBody>
      </p:sp>
      <p:sp>
        <p:nvSpPr>
          <p:cNvPr id="206" name="Shape 206"/>
          <p:cNvSpPr txBox="1">
            <a:spLocks noGrp="1"/>
          </p:cNvSpPr>
          <p:nvPr>
            <p:ph type="body" idx="4294967295"/>
          </p:nvPr>
        </p:nvSpPr>
        <p:spPr>
          <a:xfrm>
            <a:off x="416025" y="1615325"/>
            <a:ext cx="6802500" cy="497520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SzPct val="100000"/>
            </a:pPr>
            <a:r>
              <a:rPr lang="en-US" sz="3000"/>
              <a:t>$4 per REC</a:t>
            </a:r>
          </a:p>
          <a:p>
            <a:pPr marL="914400" marR="0" lvl="1" indent="-419100" algn="l" rtl="0">
              <a:lnSpc>
                <a:spcPct val="100000"/>
              </a:lnSpc>
              <a:spcBef>
                <a:spcPts val="0"/>
              </a:spcBef>
              <a:spcAft>
                <a:spcPts val="0"/>
              </a:spcAft>
              <a:buSzPct val="100000"/>
            </a:pPr>
            <a:r>
              <a:rPr lang="en-US" sz="3000"/>
              <a:t>Paid to IPA</a:t>
            </a:r>
          </a:p>
          <a:p>
            <a:pPr marL="914400" marR="0" lvl="1" indent="-419100" algn="l" rtl="0">
              <a:lnSpc>
                <a:spcPct val="100000"/>
              </a:lnSpc>
              <a:spcBef>
                <a:spcPts val="0"/>
              </a:spcBef>
              <a:spcAft>
                <a:spcPts val="0"/>
              </a:spcAft>
              <a:buSzPct val="100000"/>
            </a:pPr>
            <a:r>
              <a:rPr lang="en-US" sz="3000"/>
              <a:t>Refundable Win or Lose</a:t>
            </a:r>
          </a:p>
          <a:p>
            <a:pPr marL="914400" marR="0" lvl="1" indent="-419100" algn="l" rtl="0">
              <a:lnSpc>
                <a:spcPct val="100000"/>
              </a:lnSpc>
              <a:spcBef>
                <a:spcPts val="0"/>
              </a:spcBef>
              <a:spcAft>
                <a:spcPts val="0"/>
              </a:spcAft>
              <a:buSzPct val="100000"/>
            </a:pPr>
            <a:r>
              <a:rPr lang="en-US" sz="3000"/>
              <a:t>Forfeit if System is not Built or Identified in Time</a:t>
            </a:r>
          </a:p>
          <a:p>
            <a:pPr marL="457200" marR="0" lvl="0" indent="-419100" algn="l" rtl="0">
              <a:lnSpc>
                <a:spcPct val="100000"/>
              </a:lnSpc>
              <a:spcBef>
                <a:spcPts val="0"/>
              </a:spcBef>
              <a:spcAft>
                <a:spcPts val="0"/>
              </a:spcAft>
              <a:buSzPct val="100000"/>
            </a:pPr>
            <a:r>
              <a:rPr lang="en-US" sz="3000"/>
              <a:t>Supplier Fee to IPA</a:t>
            </a:r>
          </a:p>
          <a:p>
            <a:pPr marL="914400" marR="0" lvl="1" indent="-419100" algn="l" rtl="0">
              <a:lnSpc>
                <a:spcPct val="100000"/>
              </a:lnSpc>
              <a:spcBef>
                <a:spcPts val="0"/>
              </a:spcBef>
              <a:spcAft>
                <a:spcPts val="0"/>
              </a:spcAft>
              <a:buSzPct val="100000"/>
            </a:pPr>
            <a:r>
              <a:rPr lang="en-US" sz="3000"/>
              <a:t>Non-Refundable</a:t>
            </a:r>
          </a:p>
          <a:p>
            <a:pPr marL="914400" marR="0" lvl="1" indent="-419100" algn="l" rtl="0">
              <a:lnSpc>
                <a:spcPct val="100000"/>
              </a:lnSpc>
              <a:spcBef>
                <a:spcPts val="0"/>
              </a:spcBef>
              <a:spcAft>
                <a:spcPts val="0"/>
              </a:spcAft>
              <a:buSzPct val="100000"/>
            </a:pPr>
            <a:r>
              <a:rPr lang="en-US" sz="3000"/>
              <a:t>Only Owed if System Wins Procurement</a:t>
            </a:r>
          </a:p>
          <a:p>
            <a:pPr marL="457200" marR="0" lvl="0" indent="-419100" algn="l" rtl="0">
              <a:lnSpc>
                <a:spcPct val="100000"/>
              </a:lnSpc>
              <a:spcBef>
                <a:spcPts val="0"/>
              </a:spcBef>
              <a:spcAft>
                <a:spcPts val="0"/>
              </a:spcAft>
              <a:buSzPct val="100000"/>
            </a:pPr>
            <a:r>
              <a:rPr lang="en-US" sz="3000"/>
              <a:t>No More 10% of Contract Value Bond</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pic>
        <p:nvPicPr>
          <p:cNvPr id="207" name="Shape 207" descr="... Bill, Business, Cash"/>
          <p:cNvPicPr preferRelativeResize="0"/>
          <p:nvPr/>
        </p:nvPicPr>
        <p:blipFill>
          <a:blip r:embed="rId3">
            <a:alphaModFix/>
          </a:blip>
          <a:stretch>
            <a:fillRect/>
          </a:stretch>
        </p:blipFill>
        <p:spPr>
          <a:xfrm>
            <a:off x="7835875" y="1168824"/>
            <a:ext cx="3579600" cy="5369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91068" y="169043"/>
            <a:ext cx="7069500" cy="1345800"/>
          </a:xfrm>
          <a:prstGeom prst="rect">
            <a:avLst/>
          </a:prstGeom>
        </p:spPr>
        <p:txBody>
          <a:bodyPr lIns="91425" tIns="91425" rIns="91425" bIns="91425" anchor="ctr" anchorCtr="0">
            <a:noAutofit/>
          </a:bodyPr>
          <a:lstStyle/>
          <a:p>
            <a:pPr lvl="0" rtl="0">
              <a:spcBef>
                <a:spcPts val="0"/>
              </a:spcBef>
              <a:buNone/>
            </a:pPr>
            <a:r>
              <a:rPr lang="en-US"/>
              <a:t>Bid Process</a:t>
            </a:r>
          </a:p>
        </p:txBody>
      </p:sp>
      <p:sp>
        <p:nvSpPr>
          <p:cNvPr id="214" name="Shape 214"/>
          <p:cNvSpPr txBox="1">
            <a:spLocks noGrp="1"/>
          </p:cNvSpPr>
          <p:nvPr>
            <p:ph type="body" idx="4294967295"/>
          </p:nvPr>
        </p:nvSpPr>
        <p:spPr>
          <a:xfrm>
            <a:off x="337200" y="1311275"/>
            <a:ext cx="7069500" cy="4803600"/>
          </a:xfrm>
          <a:prstGeom prst="rect">
            <a:avLst/>
          </a:prstGeom>
          <a:noFill/>
          <a:ln>
            <a:noFill/>
          </a:ln>
        </p:spPr>
        <p:txBody>
          <a:bodyPr lIns="91425" tIns="91425" rIns="91425" bIns="91425" anchor="t" anchorCtr="0">
            <a:noAutofit/>
          </a:bodyPr>
          <a:lstStyle/>
          <a:p>
            <a:pPr marL="457200" marR="0" lvl="0" indent="-368300" algn="l" rtl="0">
              <a:lnSpc>
                <a:spcPct val="100000"/>
              </a:lnSpc>
              <a:spcBef>
                <a:spcPts val="0"/>
              </a:spcBef>
              <a:spcAft>
                <a:spcPts val="0"/>
              </a:spcAft>
              <a:buClr>
                <a:schemeClr val="dk1"/>
              </a:buClr>
              <a:buSzPct val="100000"/>
              <a:buFont typeface="Calibri"/>
            </a:pPr>
            <a:r>
              <a:rPr lang="en-US" sz="2200"/>
              <a:t>Systems submitted</a:t>
            </a:r>
          </a:p>
          <a:p>
            <a:pPr marL="914400" marR="0" lvl="1" indent="-368300" algn="l" rtl="0">
              <a:lnSpc>
                <a:spcPct val="100000"/>
              </a:lnSpc>
              <a:spcBef>
                <a:spcPts val="0"/>
              </a:spcBef>
              <a:spcAft>
                <a:spcPts val="0"/>
              </a:spcAft>
              <a:buSzPct val="100000"/>
            </a:pPr>
            <a:r>
              <a:rPr lang="en-US" sz="2200"/>
              <a:t>LOI required for identified systems (all systems over 25kW)</a:t>
            </a:r>
          </a:p>
          <a:p>
            <a:pPr marL="457200" marR="0" lvl="0" indent="-368300" algn="l" rtl="0">
              <a:lnSpc>
                <a:spcPct val="100000"/>
              </a:lnSpc>
              <a:spcBef>
                <a:spcPts val="0"/>
              </a:spcBef>
              <a:spcAft>
                <a:spcPts val="0"/>
              </a:spcAft>
              <a:buSzPct val="100000"/>
            </a:pPr>
            <a:r>
              <a:rPr lang="en-US" sz="2200"/>
              <a:t>Bond Payment</a:t>
            </a:r>
          </a:p>
          <a:p>
            <a:pPr marL="457200" marR="0" lvl="0" indent="-368300" algn="l" rtl="0">
              <a:lnSpc>
                <a:spcPct val="100000"/>
              </a:lnSpc>
              <a:spcBef>
                <a:spcPts val="0"/>
              </a:spcBef>
              <a:spcAft>
                <a:spcPts val="0"/>
              </a:spcAft>
              <a:buSzPct val="100000"/>
            </a:pPr>
            <a:r>
              <a:rPr lang="en-US" sz="2200"/>
              <a:t>System Review</a:t>
            </a:r>
          </a:p>
          <a:p>
            <a:pPr marL="457200" marR="0" lvl="0" indent="-368300" algn="l" rtl="0">
              <a:lnSpc>
                <a:spcPct val="100000"/>
              </a:lnSpc>
              <a:spcBef>
                <a:spcPts val="0"/>
              </a:spcBef>
              <a:spcAft>
                <a:spcPts val="0"/>
              </a:spcAft>
              <a:buSzPct val="100000"/>
            </a:pPr>
            <a:r>
              <a:rPr lang="en-US" sz="2200"/>
              <a:t>Identify speculative bid to aggregator</a:t>
            </a:r>
          </a:p>
          <a:p>
            <a:pPr marL="457200" marR="0" lvl="0" indent="-368300" algn="l" rtl="0">
              <a:lnSpc>
                <a:spcPct val="100000"/>
              </a:lnSpc>
              <a:spcBef>
                <a:spcPts val="0"/>
              </a:spcBef>
              <a:spcAft>
                <a:spcPts val="0"/>
              </a:spcAft>
              <a:buSzPct val="100000"/>
            </a:pPr>
            <a:r>
              <a:rPr lang="en-US" sz="2200"/>
              <a:t>Bid date</a:t>
            </a:r>
          </a:p>
          <a:p>
            <a:pPr marL="457200" marR="0" lvl="0" indent="-368300" algn="l" rtl="0">
              <a:lnSpc>
                <a:spcPct val="100000"/>
              </a:lnSpc>
              <a:spcBef>
                <a:spcPts val="0"/>
              </a:spcBef>
              <a:spcAft>
                <a:spcPts val="0"/>
              </a:spcAft>
              <a:buSzPct val="100000"/>
            </a:pPr>
            <a:r>
              <a:rPr lang="en-US" sz="2200"/>
              <a:t>Winning bids identified</a:t>
            </a:r>
          </a:p>
          <a:p>
            <a:pPr marL="457200" marR="0" lvl="0" indent="-368300" algn="l" rtl="0">
              <a:lnSpc>
                <a:spcPct val="100000"/>
              </a:lnSpc>
              <a:spcBef>
                <a:spcPts val="0"/>
              </a:spcBef>
              <a:spcAft>
                <a:spcPts val="0"/>
              </a:spcAft>
              <a:buSzPct val="100000"/>
            </a:pPr>
            <a:r>
              <a:rPr lang="en-US" sz="2200"/>
              <a:t>Supplier fee paid to IPA</a:t>
            </a:r>
          </a:p>
          <a:p>
            <a:pPr marL="457200" marR="0" lvl="0" indent="-368300" algn="l" rtl="0">
              <a:lnSpc>
                <a:spcPct val="100000"/>
              </a:lnSpc>
              <a:spcBef>
                <a:spcPts val="0"/>
              </a:spcBef>
              <a:spcAft>
                <a:spcPts val="0"/>
              </a:spcAft>
              <a:buSzPct val="100000"/>
            </a:pPr>
            <a:r>
              <a:rPr lang="en-US" sz="2200"/>
              <a:t>Identified systems have 1 year to be energized (estimated)</a:t>
            </a:r>
          </a:p>
          <a:p>
            <a:pPr marL="457200" marR="0" lvl="0" indent="-368300" algn="l" rtl="0">
              <a:lnSpc>
                <a:spcPct val="100000"/>
              </a:lnSpc>
              <a:spcBef>
                <a:spcPts val="0"/>
              </a:spcBef>
              <a:spcAft>
                <a:spcPts val="0"/>
              </a:spcAft>
              <a:buSzPct val="100000"/>
            </a:pPr>
            <a:r>
              <a:rPr lang="en-US" sz="2200"/>
              <a:t>Speculative systems have 9 months to be identified </a:t>
            </a:r>
          </a:p>
          <a:p>
            <a:pPr marL="914400" marR="0" lvl="1" indent="-368300" algn="l" rtl="0">
              <a:lnSpc>
                <a:spcPct val="100000"/>
              </a:lnSpc>
              <a:spcBef>
                <a:spcPts val="0"/>
              </a:spcBef>
              <a:spcAft>
                <a:spcPts val="0"/>
              </a:spcAft>
              <a:buSzPct val="100000"/>
            </a:pPr>
            <a:r>
              <a:rPr lang="en-US" sz="2200"/>
              <a:t>One year after identified to be energized (estimated)</a:t>
            </a:r>
          </a:p>
          <a:p>
            <a:pPr marL="457200" marR="0" lvl="0" indent="-368300" algn="l" rtl="0">
              <a:lnSpc>
                <a:spcPct val="100000"/>
              </a:lnSpc>
              <a:spcBef>
                <a:spcPts val="0"/>
              </a:spcBef>
              <a:spcAft>
                <a:spcPts val="0"/>
              </a:spcAft>
              <a:buSzPct val="100000"/>
            </a:pPr>
            <a:r>
              <a:rPr lang="en-US" sz="2200"/>
              <a:t>Bond refunded with initial REC Delivery</a:t>
            </a:r>
          </a:p>
        </p:txBody>
      </p:sp>
      <p:pic>
        <p:nvPicPr>
          <p:cNvPr id="215" name="Shape 215" descr="Solar Panels, Energy, Durable, ..."/>
          <p:cNvPicPr preferRelativeResize="0"/>
          <p:nvPr/>
        </p:nvPicPr>
        <p:blipFill>
          <a:blip r:embed="rId3">
            <a:alphaModFix/>
          </a:blip>
          <a:stretch>
            <a:fillRect/>
          </a:stretch>
        </p:blipFill>
        <p:spPr>
          <a:xfrm>
            <a:off x="7260574" y="1799075"/>
            <a:ext cx="4736251" cy="3552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39787" y="365125"/>
            <a:ext cx="10515600" cy="1325700"/>
          </a:xfrm>
          <a:prstGeom prst="rect">
            <a:avLst/>
          </a:prstGeom>
        </p:spPr>
        <p:txBody>
          <a:bodyPr lIns="91425" tIns="91425" rIns="91425" bIns="91425" anchor="ctr" anchorCtr="0">
            <a:noAutofit/>
          </a:bodyPr>
          <a:lstStyle/>
          <a:p>
            <a:pPr lvl="0" rtl="0">
              <a:spcBef>
                <a:spcPts val="0"/>
              </a:spcBef>
              <a:buNone/>
            </a:pPr>
            <a:r>
              <a:rPr lang="en-US"/>
              <a:t>SPV vs DG Procurements</a:t>
            </a:r>
          </a:p>
        </p:txBody>
      </p:sp>
      <p:sp>
        <p:nvSpPr>
          <p:cNvPr id="222" name="Shape 222"/>
          <p:cNvSpPr txBox="1">
            <a:spLocks noGrp="1"/>
          </p:cNvSpPr>
          <p:nvPr>
            <p:ph type="body" idx="1"/>
          </p:nvPr>
        </p:nvSpPr>
        <p:spPr>
          <a:xfrm>
            <a:off x="839787" y="1547738"/>
            <a:ext cx="5157900" cy="823800"/>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r>
              <a:rPr lang="en-US"/>
              <a:t>2017 DG Procurement</a:t>
            </a:r>
          </a:p>
        </p:txBody>
      </p:sp>
      <p:sp>
        <p:nvSpPr>
          <p:cNvPr id="223" name="Shape 223"/>
          <p:cNvSpPr txBox="1">
            <a:spLocks noGrp="1"/>
          </p:cNvSpPr>
          <p:nvPr>
            <p:ph type="body" idx="2"/>
          </p:nvPr>
        </p:nvSpPr>
        <p:spPr>
          <a:xfrm>
            <a:off x="839775" y="2371650"/>
            <a:ext cx="5157900" cy="3999000"/>
          </a:xfrm>
          <a:prstGeom prst="rect">
            <a:avLst/>
          </a:prstGeom>
        </p:spPr>
        <p:txBody>
          <a:bodyPr lIns="91425" tIns="91425" rIns="91425" bIns="91425" anchor="t" anchorCtr="0">
            <a:noAutofit/>
          </a:bodyPr>
          <a:lstStyle/>
          <a:p>
            <a:pPr marL="457200" lvl="0" indent="-381000" rtl="0">
              <a:spcBef>
                <a:spcPts val="0"/>
              </a:spcBef>
              <a:buSzPct val="100000"/>
            </a:pPr>
            <a:r>
              <a:rPr lang="en-US" sz="2400"/>
              <a:t>2 Rounds (~$40MM total)</a:t>
            </a:r>
          </a:p>
          <a:p>
            <a:pPr marL="457200" lvl="0" indent="-381000" rtl="0">
              <a:spcBef>
                <a:spcPts val="0"/>
              </a:spcBef>
              <a:buSzPct val="100000"/>
            </a:pPr>
            <a:r>
              <a:rPr lang="en-US" sz="2400"/>
              <a:t>Speculative and Identified bidding</a:t>
            </a:r>
          </a:p>
          <a:p>
            <a:pPr marL="457200" lvl="0" indent="-381000" rtl="0">
              <a:spcBef>
                <a:spcPts val="0"/>
              </a:spcBef>
              <a:buSzPct val="100000"/>
            </a:pPr>
            <a:r>
              <a:rPr lang="en-US" sz="2400"/>
              <a:t>1MW min bid size</a:t>
            </a:r>
          </a:p>
          <a:p>
            <a:pPr marL="457200" lvl="0" indent="-381000" rtl="0">
              <a:spcBef>
                <a:spcPts val="0"/>
              </a:spcBef>
              <a:buSzPct val="100000"/>
            </a:pPr>
            <a:r>
              <a:rPr lang="en-US" sz="2400"/>
              <a:t>9 months to identify spec systems</a:t>
            </a:r>
          </a:p>
          <a:p>
            <a:pPr marL="457200" lvl="0" indent="-381000" rtl="0">
              <a:spcBef>
                <a:spcPts val="0"/>
              </a:spcBef>
              <a:buSzPct val="100000"/>
            </a:pPr>
            <a:r>
              <a:rPr lang="en-US" sz="2400"/>
              <a:t>Two size categories </a:t>
            </a:r>
            <a:r>
              <a:rPr lang="en-US" sz="1800"/>
              <a:t>(less than 25kW and 25-2000kW)</a:t>
            </a:r>
          </a:p>
          <a:p>
            <a:pPr marL="457200" lvl="0" indent="-381000" rtl="0">
              <a:spcBef>
                <a:spcPts val="0"/>
              </a:spcBef>
              <a:buSzPct val="100000"/>
            </a:pPr>
            <a:r>
              <a:rPr lang="en-US" sz="2400"/>
              <a:t>Payments from Hourly ACP Fund</a:t>
            </a:r>
          </a:p>
          <a:p>
            <a:pPr marL="457200" lvl="0" indent="-381000" rtl="0">
              <a:spcBef>
                <a:spcPts val="0"/>
              </a:spcBef>
              <a:buSzPct val="100000"/>
            </a:pPr>
            <a:r>
              <a:rPr lang="en-US" sz="2400"/>
              <a:t>5 year contracts with quarterly payments</a:t>
            </a:r>
          </a:p>
          <a:p>
            <a:pPr marL="0" lvl="0" indent="0" rtl="0">
              <a:spcBef>
                <a:spcPts val="0"/>
              </a:spcBef>
              <a:buNone/>
            </a:pPr>
            <a:endParaRPr sz="2400"/>
          </a:p>
          <a:p>
            <a:pPr marL="0" lvl="0" indent="0">
              <a:spcBef>
                <a:spcPts val="0"/>
              </a:spcBef>
              <a:buNone/>
            </a:pPr>
            <a:endParaRPr/>
          </a:p>
        </p:txBody>
      </p:sp>
      <p:sp>
        <p:nvSpPr>
          <p:cNvPr id="224" name="Shape 224"/>
          <p:cNvSpPr txBox="1">
            <a:spLocks noGrp="1"/>
          </p:cNvSpPr>
          <p:nvPr>
            <p:ph type="body" idx="3"/>
          </p:nvPr>
        </p:nvSpPr>
        <p:spPr>
          <a:xfrm>
            <a:off x="6172200" y="1547738"/>
            <a:ext cx="5183100" cy="823800"/>
          </a:xfrm>
          <a:prstGeom prst="rect">
            <a:avLst/>
          </a:prstGeom>
        </p:spPr>
        <p:txBody>
          <a:bodyPr lIns="91425" tIns="91425" rIns="91425" bIns="91425" anchor="b" anchorCtr="0">
            <a:noAutofit/>
          </a:bodyPr>
          <a:lstStyle/>
          <a:p>
            <a:pPr lvl="0" algn="l">
              <a:spcBef>
                <a:spcPts val="0"/>
              </a:spcBef>
              <a:buNone/>
            </a:pPr>
            <a:r>
              <a:rPr lang="en-US"/>
              <a:t>Supplemental Procurement</a:t>
            </a:r>
          </a:p>
        </p:txBody>
      </p:sp>
      <p:sp>
        <p:nvSpPr>
          <p:cNvPr id="225" name="Shape 225"/>
          <p:cNvSpPr txBox="1">
            <a:spLocks noGrp="1"/>
          </p:cNvSpPr>
          <p:nvPr>
            <p:ph type="body" idx="4"/>
          </p:nvPr>
        </p:nvSpPr>
        <p:spPr>
          <a:xfrm>
            <a:off x="6172200" y="2371650"/>
            <a:ext cx="5183100" cy="3684600"/>
          </a:xfrm>
          <a:prstGeom prst="rect">
            <a:avLst/>
          </a:prstGeom>
        </p:spPr>
        <p:txBody>
          <a:bodyPr lIns="91425" tIns="91425" rIns="91425" bIns="91425" anchor="t" anchorCtr="0">
            <a:noAutofit/>
          </a:bodyPr>
          <a:lstStyle/>
          <a:p>
            <a:pPr marL="457200" lvl="0" indent="-381000" rtl="0">
              <a:spcBef>
                <a:spcPts val="0"/>
              </a:spcBef>
              <a:buSzPct val="100000"/>
            </a:pPr>
            <a:r>
              <a:rPr lang="en-US" sz="2400"/>
              <a:t>3 Rounds ($30MM total)</a:t>
            </a:r>
          </a:p>
          <a:p>
            <a:pPr marL="457200" lvl="0" indent="-381000" rtl="0">
              <a:spcBef>
                <a:spcPts val="0"/>
              </a:spcBef>
              <a:buSzPct val="100000"/>
            </a:pPr>
            <a:r>
              <a:rPr lang="en-US" sz="2400"/>
              <a:t>Speculative and Identified bidding</a:t>
            </a:r>
          </a:p>
          <a:p>
            <a:pPr marL="457200" lvl="0" indent="-381000" rtl="0">
              <a:spcBef>
                <a:spcPts val="0"/>
              </a:spcBef>
              <a:buSzPct val="100000"/>
            </a:pPr>
            <a:r>
              <a:rPr lang="en-US" sz="2400"/>
              <a:t>500 REC min bid size</a:t>
            </a:r>
          </a:p>
          <a:p>
            <a:pPr marL="457200" lvl="0" indent="-381000" rtl="0">
              <a:spcBef>
                <a:spcPts val="0"/>
              </a:spcBef>
              <a:buSzPct val="100000"/>
            </a:pPr>
            <a:r>
              <a:rPr lang="en-US" sz="2400"/>
              <a:t>6 months to identify spec systems </a:t>
            </a:r>
            <a:r>
              <a:rPr lang="en-US" sz="1800"/>
              <a:t>(with option to extend for 3 months)</a:t>
            </a:r>
          </a:p>
          <a:p>
            <a:pPr marL="457200" lvl="0" indent="-381000" rtl="0">
              <a:spcBef>
                <a:spcPts val="0"/>
              </a:spcBef>
              <a:buSzPct val="100000"/>
            </a:pPr>
            <a:r>
              <a:rPr lang="en-US" sz="2400"/>
              <a:t>Two size categories</a:t>
            </a:r>
            <a:r>
              <a:rPr lang="en-US" sz="1800"/>
              <a:t> (less than 25kW and 25-2000kW)</a:t>
            </a:r>
          </a:p>
          <a:p>
            <a:pPr marL="457200" lvl="0" indent="-381000" rtl="0">
              <a:spcBef>
                <a:spcPts val="0"/>
              </a:spcBef>
              <a:buSzPct val="100000"/>
            </a:pPr>
            <a:r>
              <a:rPr lang="en-US" sz="2400"/>
              <a:t>Payments from RERF Fund</a:t>
            </a:r>
          </a:p>
          <a:p>
            <a:pPr marL="457200" lvl="0" indent="-381000" rtl="0">
              <a:spcBef>
                <a:spcPts val="0"/>
              </a:spcBef>
              <a:buSzPct val="100000"/>
            </a:pPr>
            <a:r>
              <a:rPr lang="en-US" sz="2400"/>
              <a:t>5 year contracts with quarterly payments</a:t>
            </a:r>
          </a:p>
        </p:txBody>
      </p:sp>
      <p:pic>
        <p:nvPicPr>
          <p:cNvPr id="226" name="Shape 226"/>
          <p:cNvPicPr preferRelativeResize="0"/>
          <p:nvPr/>
        </p:nvPicPr>
        <p:blipFill rotWithShape="1">
          <a:blip r:embed="rId3">
            <a:alphaModFix/>
          </a:blip>
          <a:srcRect/>
          <a:stretch/>
        </p:blipFill>
        <p:spPr>
          <a:xfrm>
            <a:off x="8960103" y="207608"/>
            <a:ext cx="3030000" cy="82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91075" y="169050"/>
            <a:ext cx="7644900" cy="1345800"/>
          </a:xfrm>
          <a:prstGeom prst="rect">
            <a:avLst/>
          </a:prstGeom>
        </p:spPr>
        <p:txBody>
          <a:bodyPr lIns="91425" tIns="91425" rIns="91425" bIns="91425" anchor="ctr" anchorCtr="0">
            <a:noAutofit/>
          </a:bodyPr>
          <a:lstStyle/>
          <a:p>
            <a:pPr lvl="0" rtl="0">
              <a:spcBef>
                <a:spcPts val="0"/>
              </a:spcBef>
              <a:buNone/>
            </a:pPr>
            <a:r>
              <a:rPr lang="en-US"/>
              <a:t>Previous Average Winning Bids</a:t>
            </a:r>
          </a:p>
        </p:txBody>
      </p:sp>
      <p:graphicFrame>
        <p:nvGraphicFramePr>
          <p:cNvPr id="233" name="Shape 233"/>
          <p:cNvGraphicFramePr/>
          <p:nvPr/>
        </p:nvGraphicFramePr>
        <p:xfrm>
          <a:off x="756325" y="1428825"/>
          <a:ext cx="3000000" cy="3000000"/>
        </p:xfrm>
        <a:graphic>
          <a:graphicData uri="http://schemas.openxmlformats.org/drawingml/2006/table">
            <a:tbl>
              <a:tblPr>
                <a:noFill/>
                <a:tableStyleId>{E9C509A9-D335-431D-8972-C8585AD16C34}</a:tableStyleId>
              </a:tblPr>
              <a:tblGrid>
                <a:gridCol w="3269275">
                  <a:extLst>
                    <a:ext uri="{9D8B030D-6E8A-4147-A177-3AD203B41FA5}">
                      <a16:colId xmlns:a16="http://schemas.microsoft.com/office/drawing/2014/main" val="20000"/>
                    </a:ext>
                  </a:extLst>
                </a:gridCol>
                <a:gridCol w="1874225">
                  <a:extLst>
                    <a:ext uri="{9D8B030D-6E8A-4147-A177-3AD203B41FA5}">
                      <a16:colId xmlns:a16="http://schemas.microsoft.com/office/drawing/2014/main" val="20001"/>
                    </a:ext>
                  </a:extLst>
                </a:gridCol>
                <a:gridCol w="3254725">
                  <a:extLst>
                    <a:ext uri="{9D8B030D-6E8A-4147-A177-3AD203B41FA5}">
                      <a16:colId xmlns:a16="http://schemas.microsoft.com/office/drawing/2014/main" val="20002"/>
                    </a:ext>
                  </a:extLst>
                </a:gridCol>
                <a:gridCol w="2281125">
                  <a:extLst>
                    <a:ext uri="{9D8B030D-6E8A-4147-A177-3AD203B41FA5}">
                      <a16:colId xmlns:a16="http://schemas.microsoft.com/office/drawing/2014/main" val="20003"/>
                    </a:ext>
                  </a:extLst>
                </a:gridCol>
              </a:tblGrid>
              <a:tr h="782050">
                <a:tc>
                  <a:txBody>
                    <a:bodyPr/>
                    <a:lstStyle/>
                    <a:p>
                      <a:pPr lvl="0" rtl="0">
                        <a:spcBef>
                          <a:spcPts val="0"/>
                        </a:spcBef>
                        <a:buNone/>
                      </a:pPr>
                      <a:endParaRPr sz="1800" b="1"/>
                    </a:p>
                    <a:p>
                      <a:pPr lvl="0">
                        <a:spcBef>
                          <a:spcPts val="0"/>
                        </a:spcBef>
                        <a:buNone/>
                      </a:pPr>
                      <a:r>
                        <a:rPr lang="en-US" sz="1800" b="1"/>
                        <a:t>Procurement</a:t>
                      </a:r>
                    </a:p>
                  </a:txBody>
                  <a:tcPr marL="91425" marR="91425" marT="91425" marB="91425"/>
                </a:tc>
                <a:tc>
                  <a:txBody>
                    <a:bodyPr/>
                    <a:lstStyle/>
                    <a:p>
                      <a:pPr lvl="0" algn="ctr" rtl="0">
                        <a:spcBef>
                          <a:spcPts val="0"/>
                        </a:spcBef>
                        <a:buNone/>
                      </a:pPr>
                      <a:r>
                        <a:rPr lang="en-US" sz="1800" b="1"/>
                        <a:t>Less than 25kW Average Price</a:t>
                      </a:r>
                    </a:p>
                  </a:txBody>
                  <a:tcPr marL="91425" marR="91425" marT="91425" marB="91425"/>
                </a:tc>
                <a:tc>
                  <a:txBody>
                    <a:bodyPr/>
                    <a:lstStyle/>
                    <a:p>
                      <a:pPr lvl="0" algn="ctr">
                        <a:spcBef>
                          <a:spcPts val="0"/>
                        </a:spcBef>
                        <a:buNone/>
                      </a:pPr>
                      <a:r>
                        <a:rPr lang="en-US" sz="1800" b="1"/>
                        <a:t>Greater than 25kW Average Price</a:t>
                      </a:r>
                    </a:p>
                  </a:txBody>
                  <a:tcPr marL="91425" marR="91425" marT="91425" marB="91425"/>
                </a:tc>
                <a:tc>
                  <a:txBody>
                    <a:bodyPr/>
                    <a:lstStyle/>
                    <a:p>
                      <a:pPr lvl="0" algn="ctr">
                        <a:spcBef>
                          <a:spcPts val="0"/>
                        </a:spcBef>
                        <a:buNone/>
                      </a:pPr>
                      <a:r>
                        <a:rPr lang="en-US" sz="1800" b="1"/>
                        <a:t>Overall Average Price</a:t>
                      </a:r>
                    </a:p>
                    <a:p>
                      <a:pPr lvl="0" algn="ctr">
                        <a:spcBef>
                          <a:spcPts val="0"/>
                        </a:spcBef>
                        <a:buNone/>
                      </a:pPr>
                      <a:endParaRPr sz="1800" b="1"/>
                    </a:p>
                  </a:txBody>
                  <a:tcPr marL="91425" marR="91425" marT="91425" marB="91425"/>
                </a:tc>
                <a:extLst>
                  <a:ext uri="{0D108BD9-81ED-4DB2-BD59-A6C34878D82A}">
                    <a16:rowId xmlns:a16="http://schemas.microsoft.com/office/drawing/2014/main" val="10000"/>
                  </a:ext>
                </a:extLst>
              </a:tr>
              <a:tr h="782050">
                <a:tc>
                  <a:txBody>
                    <a:bodyPr/>
                    <a:lstStyle/>
                    <a:p>
                      <a:pPr lvl="0">
                        <a:spcBef>
                          <a:spcPts val="0"/>
                        </a:spcBef>
                        <a:buNone/>
                      </a:pPr>
                      <a:r>
                        <a:rPr lang="en-US" sz="1800"/>
                        <a:t>Supplemental Procurement 1st Round (June 18, 2015)</a:t>
                      </a:r>
                    </a:p>
                  </a:txBody>
                  <a:tcPr marL="91425" marR="91425" marT="91425" marB="91425"/>
                </a:tc>
                <a:tc>
                  <a:txBody>
                    <a:bodyPr/>
                    <a:lstStyle/>
                    <a:p>
                      <a:pPr lvl="0" algn="ctr">
                        <a:spcBef>
                          <a:spcPts val="0"/>
                        </a:spcBef>
                        <a:buNone/>
                      </a:pPr>
                      <a:r>
                        <a:rPr lang="en-US" sz="1800"/>
                        <a:t>$168.58</a:t>
                      </a:r>
                    </a:p>
                  </a:txBody>
                  <a:tcPr marL="91425" marR="91425" marT="91425" marB="91425"/>
                </a:tc>
                <a:tc>
                  <a:txBody>
                    <a:bodyPr/>
                    <a:lstStyle/>
                    <a:p>
                      <a:pPr lvl="0" algn="ctr">
                        <a:spcBef>
                          <a:spcPts val="0"/>
                        </a:spcBef>
                        <a:buNone/>
                      </a:pPr>
                      <a:r>
                        <a:rPr lang="en-US" sz="1800"/>
                        <a:t>$101.09 (25kW-500kW)</a:t>
                      </a:r>
                    </a:p>
                  </a:txBody>
                  <a:tcPr marL="91425" marR="91425" marT="91425" marB="91425"/>
                </a:tc>
                <a:tc>
                  <a:txBody>
                    <a:bodyPr/>
                    <a:lstStyle/>
                    <a:p>
                      <a:pPr lvl="0" algn="ctr">
                        <a:spcBef>
                          <a:spcPts val="0"/>
                        </a:spcBef>
                        <a:buNone/>
                      </a:pPr>
                      <a:r>
                        <a:rPr lang="en-US" sz="1800"/>
                        <a:t>$134.84</a:t>
                      </a:r>
                    </a:p>
                  </a:txBody>
                  <a:tcPr marL="91425" marR="91425" marT="91425" marB="91425"/>
                </a:tc>
                <a:extLst>
                  <a:ext uri="{0D108BD9-81ED-4DB2-BD59-A6C34878D82A}">
                    <a16:rowId xmlns:a16="http://schemas.microsoft.com/office/drawing/2014/main" val="10001"/>
                  </a:ext>
                </a:extLst>
              </a:tr>
              <a:tr h="782050">
                <a:tc>
                  <a:txBody>
                    <a:bodyPr/>
                    <a:lstStyle/>
                    <a:p>
                      <a:pPr lvl="0">
                        <a:spcBef>
                          <a:spcPts val="0"/>
                        </a:spcBef>
                        <a:buNone/>
                      </a:pPr>
                      <a:r>
                        <a:rPr lang="en-US" sz="1800"/>
                        <a:t>DG Procurement 2015 (October 8, 2015,)</a:t>
                      </a:r>
                    </a:p>
                  </a:txBody>
                  <a:tcPr marL="91425" marR="91425" marT="91425" marB="91425"/>
                </a:tc>
                <a:tc>
                  <a:txBody>
                    <a:bodyPr/>
                    <a:lstStyle/>
                    <a:p>
                      <a:pPr lvl="0" algn="ctr" rtl="0">
                        <a:spcBef>
                          <a:spcPts val="0"/>
                        </a:spcBef>
                        <a:buClr>
                          <a:schemeClr val="dk1"/>
                        </a:buClr>
                        <a:buSzPct val="61111"/>
                        <a:buFont typeface="Arial"/>
                        <a:buNone/>
                      </a:pPr>
                      <a:endParaRPr sz="1800"/>
                    </a:p>
                  </a:txBody>
                  <a:tcPr marL="91425" marR="91425" marT="91425" marB="91425"/>
                </a:tc>
                <a:tc>
                  <a:txBody>
                    <a:bodyPr/>
                    <a:lstStyle/>
                    <a:p>
                      <a:pPr lvl="0" algn="ctr" rtl="0">
                        <a:spcBef>
                          <a:spcPts val="0"/>
                        </a:spcBef>
                        <a:buNone/>
                      </a:pPr>
                      <a:endParaRPr sz="1800"/>
                    </a:p>
                  </a:txBody>
                  <a:tcPr marL="91425" marR="91425" marT="91425" marB="91425"/>
                </a:tc>
                <a:tc>
                  <a:txBody>
                    <a:bodyPr/>
                    <a:lstStyle/>
                    <a:p>
                      <a:pPr lvl="0" algn="ctr" rtl="0">
                        <a:spcBef>
                          <a:spcPts val="0"/>
                        </a:spcBef>
                        <a:buNone/>
                      </a:pPr>
                      <a:r>
                        <a:rPr lang="en-US" sz="1800">
                          <a:solidFill>
                            <a:schemeClr val="dk1"/>
                          </a:solidFill>
                        </a:rPr>
                        <a:t>$116.65</a:t>
                      </a:r>
                    </a:p>
                  </a:txBody>
                  <a:tcPr marL="91425" marR="91425" marT="91425" marB="91425"/>
                </a:tc>
                <a:extLst>
                  <a:ext uri="{0D108BD9-81ED-4DB2-BD59-A6C34878D82A}">
                    <a16:rowId xmlns:a16="http://schemas.microsoft.com/office/drawing/2014/main" val="10002"/>
                  </a:ext>
                </a:extLst>
              </a:tr>
              <a:tr h="782050">
                <a:tc>
                  <a:txBody>
                    <a:bodyPr/>
                    <a:lstStyle/>
                    <a:p>
                      <a:pPr lvl="0">
                        <a:spcBef>
                          <a:spcPts val="0"/>
                        </a:spcBef>
                        <a:buNone/>
                      </a:pPr>
                      <a:r>
                        <a:rPr lang="en-US" sz="1800"/>
                        <a:t>Supplemental Procurement 2nd Round (November 12, 2015)</a:t>
                      </a:r>
                    </a:p>
                  </a:txBody>
                  <a:tcPr marL="91425" marR="91425" marT="91425" marB="91425"/>
                </a:tc>
                <a:tc>
                  <a:txBody>
                    <a:bodyPr/>
                    <a:lstStyle/>
                    <a:p>
                      <a:pPr lvl="0" algn="ctr" rtl="0">
                        <a:spcBef>
                          <a:spcPts val="0"/>
                        </a:spcBef>
                        <a:buNone/>
                      </a:pPr>
                      <a:r>
                        <a:rPr lang="en-US" sz="1800"/>
                        <a:t>$202.30</a:t>
                      </a:r>
                    </a:p>
                  </a:txBody>
                  <a:tcPr marL="91425" marR="91425" marT="91425" marB="91425"/>
                </a:tc>
                <a:tc>
                  <a:txBody>
                    <a:bodyPr/>
                    <a:lstStyle/>
                    <a:p>
                      <a:pPr lvl="0" algn="ctr" rtl="0">
                        <a:spcBef>
                          <a:spcPts val="0"/>
                        </a:spcBef>
                        <a:buNone/>
                      </a:pPr>
                      <a:r>
                        <a:rPr lang="en-US" sz="1800"/>
                        <a:t>$114.05</a:t>
                      </a:r>
                      <a:r>
                        <a:rPr lang="en-US" sz="1800">
                          <a:solidFill>
                            <a:schemeClr val="dk1"/>
                          </a:solidFill>
                        </a:rPr>
                        <a:t> (25kW-500kW)</a:t>
                      </a:r>
                    </a:p>
                    <a:p>
                      <a:pPr lvl="0" algn="ctr" rtl="0">
                        <a:spcBef>
                          <a:spcPts val="0"/>
                        </a:spcBef>
                        <a:buNone/>
                      </a:pPr>
                      <a:r>
                        <a:rPr lang="en-US" sz="1800">
                          <a:solidFill>
                            <a:schemeClr val="dk1"/>
                          </a:solidFill>
                        </a:rPr>
                        <a:t>$137.15 (500kW-2MW)</a:t>
                      </a:r>
                    </a:p>
                  </a:txBody>
                  <a:tcPr marL="91425" marR="91425" marT="91425" marB="91425"/>
                </a:tc>
                <a:tc>
                  <a:txBody>
                    <a:bodyPr/>
                    <a:lstStyle/>
                    <a:p>
                      <a:pPr lvl="0" algn="ctr" rtl="0">
                        <a:spcBef>
                          <a:spcPts val="0"/>
                        </a:spcBef>
                        <a:buNone/>
                      </a:pPr>
                      <a:r>
                        <a:rPr lang="en-US" sz="1800"/>
                        <a:t>$137.15</a:t>
                      </a:r>
                    </a:p>
                  </a:txBody>
                  <a:tcPr marL="91425" marR="91425" marT="91425" marB="91425"/>
                </a:tc>
                <a:extLst>
                  <a:ext uri="{0D108BD9-81ED-4DB2-BD59-A6C34878D82A}">
                    <a16:rowId xmlns:a16="http://schemas.microsoft.com/office/drawing/2014/main" val="10003"/>
                  </a:ext>
                </a:extLst>
              </a:tr>
              <a:tr h="782050">
                <a:tc>
                  <a:txBody>
                    <a:bodyPr/>
                    <a:lstStyle/>
                    <a:p>
                      <a:pPr lvl="0" rtl="0">
                        <a:spcBef>
                          <a:spcPts val="0"/>
                        </a:spcBef>
                        <a:buNone/>
                      </a:pPr>
                      <a:r>
                        <a:rPr lang="en-US" sz="1800">
                          <a:solidFill>
                            <a:schemeClr val="dk1"/>
                          </a:solidFill>
                        </a:rPr>
                        <a:t>Supplemental Procurement 3rd Round (March 31, 2016)</a:t>
                      </a:r>
                    </a:p>
                  </a:txBody>
                  <a:tcPr marL="91425" marR="91425" marT="91425" marB="91425"/>
                </a:tc>
                <a:tc>
                  <a:txBody>
                    <a:bodyPr/>
                    <a:lstStyle/>
                    <a:p>
                      <a:pPr lvl="0" algn="ctr" rtl="0">
                        <a:spcBef>
                          <a:spcPts val="0"/>
                        </a:spcBef>
                        <a:buNone/>
                      </a:pPr>
                      <a:r>
                        <a:rPr lang="en-US" sz="1800"/>
                        <a:t>$230.98</a:t>
                      </a:r>
                    </a:p>
                  </a:txBody>
                  <a:tcPr marL="91425" marR="91425" marT="91425" marB="91425"/>
                </a:tc>
                <a:tc>
                  <a:txBody>
                    <a:bodyPr/>
                    <a:lstStyle/>
                    <a:p>
                      <a:pPr lvl="0" algn="ctr" rtl="0">
                        <a:spcBef>
                          <a:spcPts val="0"/>
                        </a:spcBef>
                        <a:buNone/>
                      </a:pPr>
                      <a:r>
                        <a:rPr lang="en-US" sz="1800">
                          <a:solidFill>
                            <a:schemeClr val="dk1"/>
                          </a:solidFill>
                        </a:rPr>
                        <a:t>$108.60 (25kW-500kW)</a:t>
                      </a:r>
                    </a:p>
                    <a:p>
                      <a:pPr lvl="0" algn="ctr" rtl="0">
                        <a:spcBef>
                          <a:spcPts val="0"/>
                        </a:spcBef>
                        <a:buNone/>
                      </a:pPr>
                      <a:r>
                        <a:rPr lang="en-US" sz="1800">
                          <a:solidFill>
                            <a:schemeClr val="dk1"/>
                          </a:solidFill>
                        </a:rPr>
                        <a:t>$99.32 (500kW-2MW)</a:t>
                      </a:r>
                    </a:p>
                  </a:txBody>
                  <a:tcPr marL="91425" marR="91425" marT="91425" marB="91425"/>
                </a:tc>
                <a:tc>
                  <a:txBody>
                    <a:bodyPr/>
                    <a:lstStyle/>
                    <a:p>
                      <a:pPr lvl="0" algn="ctr" rtl="0">
                        <a:spcBef>
                          <a:spcPts val="0"/>
                        </a:spcBef>
                        <a:buNone/>
                      </a:pPr>
                      <a:r>
                        <a:rPr lang="en-US" sz="1800"/>
                        <a:t>$163.45</a:t>
                      </a:r>
                    </a:p>
                  </a:txBody>
                  <a:tcPr marL="91425" marR="91425" marT="91425" marB="91425"/>
                </a:tc>
                <a:extLst>
                  <a:ext uri="{0D108BD9-81ED-4DB2-BD59-A6C34878D82A}">
                    <a16:rowId xmlns:a16="http://schemas.microsoft.com/office/drawing/2014/main" val="10004"/>
                  </a:ext>
                </a:extLst>
              </a:tr>
              <a:tr h="782050">
                <a:tc>
                  <a:txBody>
                    <a:bodyPr/>
                    <a:lstStyle/>
                    <a:p>
                      <a:pPr lvl="0">
                        <a:spcBef>
                          <a:spcPts val="0"/>
                        </a:spcBef>
                        <a:buClr>
                          <a:schemeClr val="dk1"/>
                        </a:buClr>
                        <a:buSzPct val="61111"/>
                        <a:buFont typeface="Arial"/>
                        <a:buNone/>
                      </a:pPr>
                      <a:r>
                        <a:rPr lang="en-US" sz="1800">
                          <a:solidFill>
                            <a:schemeClr val="dk1"/>
                          </a:solidFill>
                        </a:rPr>
                        <a:t>DG Procurement 2016  (June 23, 2016)</a:t>
                      </a:r>
                    </a:p>
                  </a:txBody>
                  <a:tcPr marL="91425" marR="91425" marT="91425" marB="91425"/>
                </a:tc>
                <a:tc>
                  <a:txBody>
                    <a:bodyPr/>
                    <a:lstStyle/>
                    <a:p>
                      <a:pPr lvl="0" algn="ctr" rtl="0">
                        <a:spcBef>
                          <a:spcPts val="0"/>
                        </a:spcBef>
                        <a:buNone/>
                      </a:pPr>
                      <a:endParaRPr sz="1800"/>
                    </a:p>
                  </a:txBody>
                  <a:tcPr marL="91425" marR="91425" marT="91425" marB="91425"/>
                </a:tc>
                <a:tc>
                  <a:txBody>
                    <a:bodyPr/>
                    <a:lstStyle/>
                    <a:p>
                      <a:pPr lvl="0" algn="ctr" rtl="0">
                        <a:spcBef>
                          <a:spcPts val="0"/>
                        </a:spcBef>
                        <a:buNone/>
                      </a:pPr>
                      <a:endParaRPr sz="1800"/>
                    </a:p>
                  </a:txBody>
                  <a:tcPr marL="91425" marR="91425" marT="91425" marB="91425"/>
                </a:tc>
                <a:tc>
                  <a:txBody>
                    <a:bodyPr/>
                    <a:lstStyle/>
                    <a:p>
                      <a:pPr lvl="0" algn="ctr" rtl="0">
                        <a:spcBef>
                          <a:spcPts val="0"/>
                        </a:spcBef>
                        <a:buNone/>
                      </a:pPr>
                      <a:r>
                        <a:rPr lang="en-US" sz="1800"/>
                        <a:t>$141.00</a:t>
                      </a: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3229</Words>
  <Application>Microsoft Office PowerPoint</Application>
  <PresentationFormat>Widescreen</PresentationFormat>
  <Paragraphs>435</Paragraphs>
  <Slides>25</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1_Office Theme</vt:lpstr>
      <vt:lpstr>    </vt:lpstr>
      <vt:lpstr>Agenda</vt:lpstr>
      <vt:lpstr>Summary of 2017 DG REC Procurement</vt:lpstr>
      <vt:lpstr>2017 DG Procurement</vt:lpstr>
      <vt:lpstr>Speculative/Forecasted Bidding</vt:lpstr>
      <vt:lpstr>Bonding Requirements</vt:lpstr>
      <vt:lpstr>Bid Process</vt:lpstr>
      <vt:lpstr>SPV vs DG Procurements</vt:lpstr>
      <vt:lpstr>Previous Average Winning Bids</vt:lpstr>
      <vt:lpstr>Next Steps/ Upcoming Info</vt:lpstr>
      <vt:lpstr>Future Energy Jobs Bill</vt:lpstr>
      <vt:lpstr>Future Energy Jobs Bill Summary</vt:lpstr>
      <vt:lpstr>PowerPoint Presentation</vt:lpstr>
      <vt:lpstr>2-4 MM RECs from New Solar Resources </vt:lpstr>
      <vt:lpstr>Adjustable Block Incentives</vt:lpstr>
      <vt:lpstr>Adjustable Block Program - example</vt:lpstr>
      <vt:lpstr>Customer Billing Unchanged!</vt:lpstr>
      <vt:lpstr>Creates DG Rebates for Non-NEM Systems</vt:lpstr>
      <vt:lpstr>MINDING THE SALES GAP WHY WAIT?  GO SOLAR IN 2017! </vt:lpstr>
      <vt:lpstr>MINDING THE SALES GAP</vt:lpstr>
      <vt:lpstr>Solar Installer Tip - Phasing Projects</vt:lpstr>
      <vt:lpstr>Q &amp; A</vt:lpstr>
      <vt:lpstr>Adjustable Block Incentives - Summary</vt:lpstr>
      <vt:lpstr>PowerPoint Presentation</vt:lpstr>
      <vt:lpstr>Solar for All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Nicola</cp:lastModifiedBy>
  <cp:revision>1</cp:revision>
  <dcterms:modified xsi:type="dcterms:W3CDTF">2017-02-12T07:24:10Z</dcterms:modified>
</cp:coreProperties>
</file>