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35"/>
  </p:notesMasterIdLst>
  <p:sldIdLst>
    <p:sldId id="256" r:id="rId2"/>
    <p:sldId id="257" r:id="rId3"/>
    <p:sldId id="284" r:id="rId4"/>
    <p:sldId id="296" r:id="rId5"/>
    <p:sldId id="286" r:id="rId6"/>
    <p:sldId id="287" r:id="rId7"/>
    <p:sldId id="288" r:id="rId8"/>
    <p:sldId id="289" r:id="rId9"/>
    <p:sldId id="290" r:id="rId10"/>
    <p:sldId id="291" r:id="rId11"/>
    <p:sldId id="292" r:id="rId12"/>
    <p:sldId id="293" r:id="rId13"/>
    <p:sldId id="294" r:id="rId14"/>
    <p:sldId id="295" r:id="rId15"/>
    <p:sldId id="266" r:id="rId16"/>
    <p:sldId id="272" r:id="rId17"/>
    <p:sldId id="261" r:id="rId18"/>
    <p:sldId id="273" r:id="rId19"/>
    <p:sldId id="262" r:id="rId20"/>
    <p:sldId id="274" r:id="rId21"/>
    <p:sldId id="263" r:id="rId22"/>
    <p:sldId id="275" r:id="rId23"/>
    <p:sldId id="277" r:id="rId24"/>
    <p:sldId id="264" r:id="rId25"/>
    <p:sldId id="278" r:id="rId26"/>
    <p:sldId id="265" r:id="rId27"/>
    <p:sldId id="281" r:id="rId28"/>
    <p:sldId id="260" r:id="rId29"/>
    <p:sldId id="279" r:id="rId30"/>
    <p:sldId id="282" r:id="rId31"/>
    <p:sldId id="267" r:id="rId32"/>
    <p:sldId id="283" r:id="rId33"/>
    <p:sldId id="29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84401" autoAdjust="0"/>
  </p:normalViewPr>
  <p:slideViewPr>
    <p:cSldViewPr snapToGrid="0">
      <p:cViewPr varScale="1">
        <p:scale>
          <a:sx n="47" d="100"/>
          <a:sy n="47" d="100"/>
        </p:scale>
        <p:origin x="768" y="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A1DBB-C41F-41DB-B2D6-2FDB398524F0}" type="datetimeFigureOut">
              <a:rPr lang="en-US" smtClean="0"/>
              <a:t>10/16/2017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BFE283-2BE9-4BC0-8AFB-4914D7927A1B}" type="slidenum">
              <a:rPr lang="en-US" smtClean="0"/>
              <a:t>‹#›</a:t>
            </a:fld>
            <a:endParaRPr lang="en-US"/>
          </a:p>
        </p:txBody>
      </p:sp>
    </p:spTree>
    <p:extLst>
      <p:ext uri="{BB962C8B-B14F-4D97-AF65-F5344CB8AC3E}">
        <p14:creationId xmlns:p14="http://schemas.microsoft.com/office/powerpoint/2010/main" val="1009685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Goal: </a:t>
            </a:r>
            <a:r>
              <a:rPr lang="en-US" dirty="0"/>
              <a:t>Bring PV to low-income communities to maximize development of solar to create a long-term low-income solar marketplace through the state</a:t>
            </a:r>
          </a:p>
          <a:p>
            <a:pPr marL="0" indent="0">
              <a:buNone/>
            </a:pPr>
            <a:r>
              <a:rPr lang="en-US" dirty="0" err="1"/>
              <a:t>Opportunitie</a:t>
            </a:r>
            <a:endParaRPr lang="en-US" dirty="0"/>
          </a:p>
          <a:p>
            <a:pPr marL="457200" lvl="1" indent="0">
              <a:buNone/>
            </a:pPr>
            <a:r>
              <a:rPr lang="en-US" dirty="0"/>
              <a:t>	</a:t>
            </a:r>
            <a:endParaRPr lang="en-US" b="1" dirty="0"/>
          </a:p>
          <a:p>
            <a:r>
              <a:rPr lang="en-US" dirty="0"/>
              <a:t>The</a:t>
            </a:r>
            <a:r>
              <a:rPr lang="en-US" baseline="0" dirty="0"/>
              <a:t> bottom line is that we have a real opportunity to support hose who helps make this bill happen. = solar growth in IL MUST include everyone. </a:t>
            </a:r>
          </a:p>
          <a:p>
            <a:r>
              <a:rPr lang="en-US" baseline="0" dirty="0"/>
              <a:t>Not only can we </a:t>
            </a:r>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2</a:t>
            </a:fld>
            <a:endParaRPr lang="en-US"/>
          </a:p>
        </p:txBody>
      </p:sp>
    </p:spTree>
    <p:extLst>
      <p:ext uri="{BB962C8B-B14F-4D97-AF65-F5344CB8AC3E}">
        <p14:creationId xmlns:p14="http://schemas.microsoft.com/office/powerpoint/2010/main" val="1814996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152720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24153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374175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275506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Low-income residents should not have to pay up-front costs for on-site DG or an up-front fee to subscribe to community solar projgract</a:t>
            </a:r>
          </a:p>
          <a:p>
            <a:r>
              <a:rPr lang="en-US" b="1" dirty="0"/>
              <a:t>Program should result in immediate, reliable </a:t>
            </a:r>
            <a:r>
              <a:rPr lang="en-US" b="1" dirty="0" err="1"/>
              <a:t>reductins</a:t>
            </a:r>
            <a:r>
              <a:rPr lang="en-US" b="1" dirty="0"/>
              <a:t> in energy costs for </a:t>
            </a:r>
            <a:r>
              <a:rPr lang="en-US" b="1" dirty="0" err="1"/>
              <a:t>thioe</a:t>
            </a:r>
            <a:r>
              <a:rPr lang="en-US" b="1" dirty="0"/>
              <a:t> residents or </a:t>
            </a:r>
            <a:r>
              <a:rPr lang="en-US" b="1" dirty="0" err="1"/>
              <a:t>subscibers</a:t>
            </a:r>
            <a:r>
              <a:rPr lang="en-US" b="1" dirty="0"/>
              <a:t> (any ongoing payments would be smaller than expected energy savings)</a:t>
            </a:r>
          </a:p>
          <a:p>
            <a:r>
              <a:rPr lang="en-US" b="1" dirty="0"/>
              <a:t>Will be required to do NEM </a:t>
            </a:r>
          </a:p>
          <a:p>
            <a:r>
              <a:rPr lang="en-US" b="1" dirty="0" err="1"/>
              <a:t>Aprovded</a:t>
            </a:r>
            <a:r>
              <a:rPr lang="en-US" b="1" dirty="0"/>
              <a:t> </a:t>
            </a:r>
            <a:r>
              <a:rPr lang="en-US" b="1" dirty="0" err="1"/>
              <a:t>bendors</a:t>
            </a:r>
            <a:r>
              <a:rPr lang="en-US" b="1" dirty="0"/>
              <a:t> will need to provide documentation on how project has no upfront costs to </a:t>
            </a:r>
            <a:r>
              <a:rPr lang="en-US" b="1" dirty="0" err="1"/>
              <a:t>pariticpates</a:t>
            </a:r>
            <a:r>
              <a:rPr lang="en-US" b="1" dirty="0"/>
              <a:t> </a:t>
            </a:r>
          </a:p>
          <a:p>
            <a:r>
              <a:rPr lang="en-US" b="1" dirty="0"/>
              <a:t>Low-income = 80% of federal poverty level</a:t>
            </a:r>
          </a:p>
          <a:p>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15</a:t>
            </a:fld>
            <a:endParaRPr lang="en-US"/>
          </a:p>
        </p:txBody>
      </p:sp>
    </p:spTree>
    <p:extLst>
      <p:ext uri="{BB962C8B-B14F-4D97-AF65-F5344CB8AC3E}">
        <p14:creationId xmlns:p14="http://schemas.microsoft.com/office/powerpoint/2010/main" val="414678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$150M was transferred out of RERF – August 2017; State law requires $150M to be transferred back within 24 months of August 2017  but no additional payments are due to RERF =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“IPA doesn’t </a:t>
            </a:r>
            <a:r>
              <a:rPr lang="en-US" dirty="0" err="1"/>
              <a:t>beelive</a:t>
            </a:r>
            <a:r>
              <a:rPr lang="en-US" dirty="0"/>
              <a:t> these </a:t>
            </a:r>
            <a:r>
              <a:rPr lang="en-US" dirty="0" err="1"/>
              <a:t>tranfers</a:t>
            </a:r>
            <a:r>
              <a:rPr lang="en-US" dirty="0"/>
              <a:t> </a:t>
            </a:r>
            <a:r>
              <a:rPr lang="en-US" dirty="0" err="1"/>
              <a:t>necessiatnt</a:t>
            </a:r>
            <a:r>
              <a:rPr lang="en-US" dirty="0"/>
              <a:t> any adjustment to </a:t>
            </a:r>
            <a:r>
              <a:rPr lang="en-US" dirty="0" err="1"/>
              <a:t>propoposed</a:t>
            </a:r>
            <a:r>
              <a:rPr lang="en-US" baseline="0" dirty="0"/>
              <a:t> program design or budget”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5%</a:t>
            </a:r>
            <a:r>
              <a:rPr lang="en-US" baseline="0" dirty="0"/>
              <a:t> of the funds available under the plan for each delivery year (or $10M per delivery year) </a:t>
            </a:r>
            <a:r>
              <a:rPr lang="en-US" baseline="0" dirty="0" err="1"/>
              <a:t>whichebver</a:t>
            </a:r>
            <a:r>
              <a:rPr lang="en-US" baseline="0" dirty="0"/>
              <a:t> is greater for the delivery years –</a:t>
            </a:r>
            <a:r>
              <a:rPr lang="en-US" dirty="0"/>
              <a:t>5% or $10M every delivery year</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Also</a:t>
            </a:r>
            <a:r>
              <a:rPr lang="en-US" baseline="0" dirty="0"/>
              <a:t> note FUNDING SHORTFALL &amp; RPS OVERCOLLECTIONS -= IPA will submit plan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$30 M ; $31 M, </a:t>
            </a:r>
            <a:r>
              <a:rPr lang="en-US" baseline="0" dirty="0" err="1"/>
              <a:t>etc</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a:t> June 1, 2017; June 1 2021; June 1, 2025</a:t>
            </a:r>
            <a:endParaRPr lang="en-US" dirty="0"/>
          </a:p>
          <a:p>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16</a:t>
            </a:fld>
            <a:endParaRPr lang="en-US"/>
          </a:p>
        </p:txBody>
      </p:sp>
    </p:spTree>
    <p:extLst>
      <p:ext uri="{BB962C8B-B14F-4D97-AF65-F5344CB8AC3E}">
        <p14:creationId xmlns:p14="http://schemas.microsoft.com/office/powerpoint/2010/main" val="3417890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SEPARATE admin</a:t>
            </a:r>
            <a:r>
              <a:rPr lang="en-US" baseline="0" dirty="0"/>
              <a:t> from Adjustable Block </a:t>
            </a:r>
            <a:r>
              <a:rPr lang="en-US" baseline="0" dirty="0" err="1"/>
              <a:t>program,m</a:t>
            </a:r>
            <a:r>
              <a:rPr lang="en-US" baseline="0" dirty="0"/>
              <a:t> but </a:t>
            </a:r>
            <a:r>
              <a:rPr lang="en-US" baseline="0" dirty="0" err="1"/>
              <a:t>buiding</a:t>
            </a:r>
            <a:r>
              <a:rPr lang="en-US" baseline="0" dirty="0"/>
              <a:t> on program design of ABP</a:t>
            </a:r>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17</a:t>
            </a:fld>
            <a:endParaRPr lang="en-US"/>
          </a:p>
        </p:txBody>
      </p:sp>
    </p:spTree>
    <p:extLst>
      <p:ext uri="{BB962C8B-B14F-4D97-AF65-F5344CB8AC3E}">
        <p14:creationId xmlns:p14="http://schemas.microsoft.com/office/powerpoint/2010/main" val="3728425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
            </a:r>
            <a:r>
              <a:rPr lang="en-US" baseline="0" dirty="0"/>
              <a:t> 145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18</a:t>
            </a:fld>
            <a:endParaRPr lang="en-US"/>
          </a:p>
        </p:txBody>
      </p:sp>
    </p:spTree>
    <p:extLst>
      <p:ext uri="{BB962C8B-B14F-4D97-AF65-F5344CB8AC3E}">
        <p14:creationId xmlns:p14="http://schemas.microsoft.com/office/powerpoint/2010/main" val="2939656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See Section 8.13.1 for more information on income verification and Section 8.13.2 for more information on income eligibility – p 146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endParaRPr lang="en-US" dirty="0"/>
          </a:p>
          <a:p>
            <a:r>
              <a:rPr lang="en-US" dirty="0"/>
              <a:t>Multifamily buildings can be either master metered or individually metered. For master-metered buildings, the economic benefits of installing a photovoltaic system will not directly impact the tenants of the building because they do not individually pay an electric bill to their electric utility; but instead the benefits accrue to the building owner/manager. Therefore, for master-metered buildings, the building owner/manager will need to commit to passing along a portion of the value of the energy savings from net metering to the tenants through reduced (or not raised) rents, or by other means. The commitment should also include a description of how this will be accomplished. For multifamily buildings that are not master metered, one challenge is that the photovoltaic system will most likely be connected to the main building account that serves common areas and </a:t>
            </a:r>
            <a:r>
              <a:rPr lang="en-US" dirty="0" err="1"/>
              <a:t>buildingwide</a:t>
            </a:r>
            <a:r>
              <a:rPr lang="en-US" dirty="0"/>
              <a:t> load rather than to any individual unit’s account. For these buildings, the owner/manager must either provide the same demonstration of passing along benefits to tenants as for master-metered buildings, or in the alternative, must commit to offering tenants the opportunity (at no additional cost levied by the landlord) to participate in net metering pursuant to the provisions of Section 16- 107.5(l)(1)(B) of the PUA, which allows for net metering of “individual units, apartments, or properties located in a single building that are owned or leased by multiple customers and collectively served by a common eligible renewable electrical generating facility.” </a:t>
            </a:r>
          </a:p>
        </p:txBody>
      </p:sp>
      <p:sp>
        <p:nvSpPr>
          <p:cNvPr id="4" name="Slide Number Placeholder 3"/>
          <p:cNvSpPr>
            <a:spLocks noGrp="1"/>
          </p:cNvSpPr>
          <p:nvPr>
            <p:ph type="sldNum" sz="quarter" idx="10"/>
          </p:nvPr>
        </p:nvSpPr>
        <p:spPr/>
        <p:txBody>
          <a:bodyPr/>
          <a:lstStyle/>
          <a:p>
            <a:fld id="{6CBFE283-2BE9-4BC0-8AFB-4914D7927A1B}" type="slidenum">
              <a:rPr lang="en-US" smtClean="0"/>
              <a:t>19</a:t>
            </a:fld>
            <a:endParaRPr lang="en-US"/>
          </a:p>
        </p:txBody>
      </p:sp>
    </p:spTree>
    <p:extLst>
      <p:ext uri="{BB962C8B-B14F-4D97-AF65-F5344CB8AC3E}">
        <p14:creationId xmlns:p14="http://schemas.microsoft.com/office/powerpoint/2010/main" val="353906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These incentive payments are intended to be sufficient to provide tangible economic benefits to participants through enabling project developers to eliminate upfront costs to the participants for the installation of photovoltaic projects. The incentive will be a standard incentive and not customized for each project. Projects that participate in this incentive will also be subject to the provisions related to job training discussed in Section 8.9.</a:t>
            </a:r>
          </a:p>
        </p:txBody>
      </p:sp>
      <p:sp>
        <p:nvSpPr>
          <p:cNvPr id="4" name="Slide Number Placeholder 3"/>
          <p:cNvSpPr>
            <a:spLocks noGrp="1"/>
          </p:cNvSpPr>
          <p:nvPr>
            <p:ph type="sldNum" sz="quarter" idx="10"/>
          </p:nvPr>
        </p:nvSpPr>
        <p:spPr/>
        <p:txBody>
          <a:bodyPr/>
          <a:lstStyle/>
          <a:p>
            <a:fld id="{6CBFE283-2BE9-4BC0-8AFB-4914D7927A1B}" type="slidenum">
              <a:rPr lang="en-US" smtClean="0"/>
              <a:t>20</a:t>
            </a:fld>
            <a:endParaRPr lang="en-US"/>
          </a:p>
        </p:txBody>
      </p:sp>
    </p:spTree>
    <p:extLst>
      <p:ext uri="{BB962C8B-B14F-4D97-AF65-F5344CB8AC3E}">
        <p14:creationId xmlns:p14="http://schemas.microsoft.com/office/powerpoint/2010/main" val="2498486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198870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Incentives to low-income customer to increase participating of low-income subscribers of community solar projects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For the provision, regarding projects “that are 100% low-income subscriber owned,” the Agency assumes the Act intended the plain meaning of the word “ownership,” and not that projects be merely 100% “subscribed” by low-income customers. For projects that can demonstrate that they are 100% owned by low-income subscribers (including not-for-profit organizations, and affordable housing owners), the incentive level will be increased by $5/REC.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As described in Section 8.15.4, 25% of available funding will be targeted to environmental justice communities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In order to ensure ongoing subscription levels by low-income subscribers, the Approved Vendor will have to provide ongoing collateral for ten years equal to 10% of the remaining REC value and report annually on low-income subscription levels. If those levels are not maintained, then the collateral may be called upon to claw back the incentives to the level of low-income subscription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21</a:t>
            </a:fld>
            <a:endParaRPr lang="en-US"/>
          </a:p>
        </p:txBody>
      </p:sp>
    </p:spTree>
    <p:extLst>
      <p:ext uri="{BB962C8B-B14F-4D97-AF65-F5344CB8AC3E}">
        <p14:creationId xmlns:p14="http://schemas.microsoft.com/office/powerpoint/2010/main" val="2546716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Furthermore, the Agency believes the intent of the Act was to create substantial partnerships, going beyond just holding a few community meetings. In addition to information regarding location, development and participation, these partnerships should include a description of how the partnership shows that it is responsive to the priorities and concerns of low-income members of the community. </a:t>
            </a:r>
          </a:p>
        </p:txBody>
      </p:sp>
      <p:sp>
        <p:nvSpPr>
          <p:cNvPr id="4" name="Slide Number Placeholder 3"/>
          <p:cNvSpPr>
            <a:spLocks noGrp="1"/>
          </p:cNvSpPr>
          <p:nvPr>
            <p:ph type="sldNum" sz="quarter" idx="10"/>
          </p:nvPr>
        </p:nvSpPr>
        <p:spPr/>
        <p:txBody>
          <a:bodyPr/>
          <a:lstStyle/>
          <a:p>
            <a:fld id="{6CBFE283-2BE9-4BC0-8AFB-4914D7927A1B}" type="slidenum">
              <a:rPr lang="en-US" smtClean="0"/>
              <a:t>22</a:t>
            </a:fld>
            <a:endParaRPr lang="en-US"/>
          </a:p>
        </p:txBody>
      </p:sp>
    </p:spTree>
    <p:extLst>
      <p:ext uri="{BB962C8B-B14F-4D97-AF65-F5344CB8AC3E}">
        <p14:creationId xmlns:p14="http://schemas.microsoft.com/office/powerpoint/2010/main" val="3262445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These incentives for Low-Income Community Solar Projects are for the portion of the project that is subscribed by low-income subscribers.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In order to receive the incentive at the time of energization, the Approved Vendor will have to verify the level of low-income subscribers to the Project as outlined in Section 8.13.1.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The Agency notes that the Adjustable Block Program only requires 50% of subscribers (in kW volume) to be identified at the time of energization, and that residential adders are granted only if the project meets the residential subscriber level after one year of operation.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This principle will apply to Low-Income Community Solar as well. Only 50% of the low-income subscribers will need to be identified by the time the project is energized to receive the incentive.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However, the amount of incentive payment will be prorated to the low-income subscription level. After one year, the remaining incentive will be paid based upon the low-income subscription level achieved by that time. In order to ensure ongoing subscription levels by low-income subscribers, the Approved Vendor will have to provide ongoing collateral for ten years equal to 10% of the remaining REC value and report annually on low-income subscription levels. If those levels are not maintained, then the collateral may be called upon to claw back the incentives to the level of low-income subscription</a:t>
            </a:r>
          </a:p>
        </p:txBody>
      </p:sp>
      <p:sp>
        <p:nvSpPr>
          <p:cNvPr id="4" name="Slide Number Placeholder 3"/>
          <p:cNvSpPr>
            <a:spLocks noGrp="1"/>
          </p:cNvSpPr>
          <p:nvPr>
            <p:ph type="sldNum" sz="quarter" idx="10"/>
          </p:nvPr>
        </p:nvSpPr>
        <p:spPr/>
        <p:txBody>
          <a:bodyPr/>
          <a:lstStyle/>
          <a:p>
            <a:fld id="{6CBFE283-2BE9-4BC0-8AFB-4914D7927A1B}" type="slidenum">
              <a:rPr lang="en-US" smtClean="0"/>
              <a:t>23</a:t>
            </a:fld>
            <a:endParaRPr lang="en-US"/>
          </a:p>
        </p:txBody>
      </p:sp>
    </p:spTree>
    <p:extLst>
      <p:ext uri="{BB962C8B-B14F-4D97-AF65-F5344CB8AC3E}">
        <p14:creationId xmlns:p14="http://schemas.microsoft.com/office/powerpoint/2010/main" val="1493385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 150 Given that the objective of the Illinois Solar for All Program is in part, “to bring photovoltaics to </a:t>
            </a:r>
            <a:r>
              <a:rPr lang="en-US" dirty="0" err="1"/>
              <a:t>lowincome</a:t>
            </a:r>
            <a:r>
              <a:rPr lang="en-US" dirty="0"/>
              <a:t> communities,”338 it could be reasonable to infer that the non-profits and public sector customers that in some manner serve low-income communities should be given specific consideration. However, the Act could also be interpreted such that all non-profits and public facilities would be eligible to participate. This interpretation would be consistent with the General Assembly’s findings that “the State should encourage the adoption and deployment of cost-effective distributed energy resource technologies and devices, such as photovoltaics, which can encourage private investment in renewable energy resources, stimulate economic growth, enhance the continued diversification of Illinois’ energy resource mix, and protect the Illinois environment”339 — which could involve a wider range of photovoltaic facilities that would be eligible for these incentives. A middle ground could be that the Agency require participating projects to meet the standards described in Section 8.11 related to projects having sufficient connection to, and input from, </a:t>
            </a:r>
            <a:r>
              <a:rPr lang="en-US" dirty="0" err="1"/>
              <a:t>lowincome</a:t>
            </a:r>
            <a:r>
              <a:rPr lang="en-US" dirty="0"/>
              <a:t> community members. In addition, the Agency will prioritize projects located in Environmental Justice Communities if funding is limited.</a:t>
            </a:r>
          </a:p>
        </p:txBody>
      </p:sp>
      <p:sp>
        <p:nvSpPr>
          <p:cNvPr id="4" name="Slide Number Placeholder 3"/>
          <p:cNvSpPr>
            <a:spLocks noGrp="1"/>
          </p:cNvSpPr>
          <p:nvPr>
            <p:ph type="sldNum" sz="quarter" idx="10"/>
          </p:nvPr>
        </p:nvSpPr>
        <p:spPr/>
        <p:txBody>
          <a:bodyPr/>
          <a:lstStyle/>
          <a:p>
            <a:fld id="{6CBFE283-2BE9-4BC0-8AFB-4914D7927A1B}" type="slidenum">
              <a:rPr lang="en-US" smtClean="0"/>
              <a:t>24</a:t>
            </a:fld>
            <a:endParaRPr lang="en-US"/>
          </a:p>
        </p:txBody>
      </p:sp>
    </p:spTree>
    <p:extLst>
      <p:ext uri="{BB962C8B-B14F-4D97-AF65-F5344CB8AC3E}">
        <p14:creationId xmlns:p14="http://schemas.microsoft.com/office/powerpoint/2010/main" val="65846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 </a:t>
            </a:r>
            <a:r>
              <a:rPr lang="en-US"/>
              <a:t>150 Given </a:t>
            </a:r>
            <a:r>
              <a:rPr lang="en-US" dirty="0"/>
              <a:t>that the objective of the Illinois Solar for All Program is in part, “to bring photovoltaics to </a:t>
            </a:r>
            <a:r>
              <a:rPr lang="en-US" dirty="0" err="1"/>
              <a:t>lowincome</a:t>
            </a:r>
            <a:r>
              <a:rPr lang="en-US" dirty="0"/>
              <a:t> communities,”338 it could be reasonable to infer that the non-profits and public sector customers that in some manner serve low-income communities should be given specific consideration. However, the Act could also be interpreted such that all non-profits and public facilities would be eligible to participate. This interpretation would be consistent with the General Assembly’s findings that “the State should encourage the adoption and deployment of cost-effective distributed energy resource technologies and devices, such as photovoltaics, which can encourage private investment in renewable energy resources, stimulate economic growth, enhance the continued diversification of Illinois’ energy resource mix, and protect the Illinois environment”339 — which could involve a wider range of photovoltaic facilities that would be eligible for these incentives. A middle ground could be that the Agency require participating projects to meet the standards described in Section 8.11 related to projects having sufficient connection to, and input from, </a:t>
            </a:r>
            <a:r>
              <a:rPr lang="en-US" dirty="0" err="1"/>
              <a:t>lowincome</a:t>
            </a:r>
            <a:r>
              <a:rPr lang="en-US" dirty="0"/>
              <a:t> community members. In addition, the Agency will prioritize projects located in Environmental Justice Communities if funding is limited.</a:t>
            </a:r>
          </a:p>
        </p:txBody>
      </p:sp>
      <p:sp>
        <p:nvSpPr>
          <p:cNvPr id="4" name="Slide Number Placeholder 3"/>
          <p:cNvSpPr>
            <a:spLocks noGrp="1"/>
          </p:cNvSpPr>
          <p:nvPr>
            <p:ph type="sldNum" sz="quarter" idx="10"/>
          </p:nvPr>
        </p:nvSpPr>
        <p:spPr/>
        <p:txBody>
          <a:bodyPr/>
          <a:lstStyle/>
          <a:p>
            <a:fld id="{6CBFE283-2BE9-4BC0-8AFB-4914D7927A1B}" type="slidenum">
              <a:rPr lang="en-US" smtClean="0"/>
              <a:t>25</a:t>
            </a:fld>
            <a:endParaRPr lang="en-US"/>
          </a:p>
        </p:txBody>
      </p:sp>
    </p:spTree>
    <p:extLst>
      <p:ext uri="{BB962C8B-B14F-4D97-AF65-F5344CB8AC3E}">
        <p14:creationId xmlns:p14="http://schemas.microsoft.com/office/powerpoint/2010/main" val="3667921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“must result in economic benefits for the members of the community in which the project will be located.”  AND “must result in economic benefits for the members of the community in which the project will be located.”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 but may not be solely distributed to utility</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b="1" dirty="0"/>
          </a:p>
        </p:txBody>
      </p:sp>
      <p:sp>
        <p:nvSpPr>
          <p:cNvPr id="4" name="Slide Number Placeholder 3"/>
          <p:cNvSpPr>
            <a:spLocks noGrp="1"/>
          </p:cNvSpPr>
          <p:nvPr>
            <p:ph type="sldNum" sz="quarter" idx="10"/>
          </p:nvPr>
        </p:nvSpPr>
        <p:spPr/>
        <p:txBody>
          <a:bodyPr/>
          <a:lstStyle/>
          <a:p>
            <a:fld id="{6CBFE283-2BE9-4BC0-8AFB-4914D7927A1B}" type="slidenum">
              <a:rPr lang="en-US" smtClean="0"/>
              <a:t>26</a:t>
            </a:fld>
            <a:endParaRPr lang="en-US"/>
          </a:p>
        </p:txBody>
      </p:sp>
    </p:spTree>
    <p:extLst>
      <p:ext uri="{BB962C8B-B14F-4D97-AF65-F5344CB8AC3E}">
        <p14:creationId xmlns:p14="http://schemas.microsoft.com/office/powerpoint/2010/main" val="1981779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FIRST TWO SUB_PROGRAMS</a:t>
            </a:r>
            <a:r>
              <a:rPr lang="en-US" baseline="0" dirty="0"/>
              <a:t> </a:t>
            </a:r>
          </a:p>
          <a:p>
            <a:endParaRPr lang="en-US" baseline="0" dirty="0"/>
          </a:p>
          <a:p>
            <a:r>
              <a:rPr lang="en-US" dirty="0"/>
              <a:t>Eligibility levels for Illinois Solar For All, based on 2017 HUD guidelines for every area and adjusted for family size, are presented in Appendix F. </a:t>
            </a:r>
          </a:p>
          <a:p>
            <a:endParaRPr lang="en-US" dirty="0"/>
          </a:p>
          <a:p>
            <a:r>
              <a:rPr lang="en-US" dirty="0"/>
              <a:t>For Fiscal Year 2017, the HUD eligibility income limits for Illinois as a whole are shown in the table below. For example, a family of four would be considered “low-income” if their household income were less than $59,300. (Actual eligibility depends on income for an area, rather than for the state as a whole.) </a:t>
            </a:r>
          </a:p>
          <a:p>
            <a:endParaRPr lang="en-US" dirty="0"/>
          </a:p>
          <a:p>
            <a:r>
              <a:rPr lang="en-US" dirty="0"/>
              <a:t>Thus, all households eligible for LIHEAP are also eligible for Illinois Solar For All. Households participating in IHWAP using state funds are also eligible, while those using Federally funded IHWAP (200% of FPL) may be eligible in some areas of the state and some household sizes, but not others. </a:t>
            </a:r>
          </a:p>
        </p:txBody>
      </p:sp>
      <p:sp>
        <p:nvSpPr>
          <p:cNvPr id="4" name="Slide Number Placeholder 3"/>
          <p:cNvSpPr>
            <a:spLocks noGrp="1"/>
          </p:cNvSpPr>
          <p:nvPr>
            <p:ph type="sldNum" sz="quarter" idx="10"/>
          </p:nvPr>
        </p:nvSpPr>
        <p:spPr/>
        <p:txBody>
          <a:bodyPr/>
          <a:lstStyle/>
          <a:p>
            <a:fld id="{6CBFE283-2BE9-4BC0-8AFB-4914D7927A1B}" type="slidenum">
              <a:rPr lang="en-US" smtClean="0"/>
              <a:t>27</a:t>
            </a:fld>
            <a:endParaRPr lang="en-US"/>
          </a:p>
        </p:txBody>
      </p:sp>
    </p:spTree>
    <p:extLst>
      <p:ext uri="{BB962C8B-B14F-4D97-AF65-F5344CB8AC3E}">
        <p14:creationId xmlns:p14="http://schemas.microsoft.com/office/powerpoint/2010/main" val="2546331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err="1"/>
              <a:t>BATCHing</a:t>
            </a:r>
            <a:r>
              <a:rPr lang="en-US" dirty="0"/>
              <a:t>, </a:t>
            </a:r>
            <a:r>
              <a:rPr lang="en-US" dirty="0" err="1"/>
              <a:t>etc</a:t>
            </a:r>
            <a:r>
              <a:rPr lang="en-US" dirty="0"/>
              <a:t> – ABP must be done first to determine these levels and process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Admin specially selected for S4a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28</a:t>
            </a:fld>
            <a:endParaRPr lang="en-US"/>
          </a:p>
        </p:txBody>
      </p:sp>
    </p:spTree>
    <p:extLst>
      <p:ext uri="{BB962C8B-B14F-4D97-AF65-F5344CB8AC3E}">
        <p14:creationId xmlns:p14="http://schemas.microsoft.com/office/powerpoint/2010/main" val="3838873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State law requires $150M to be transferred back within 24 months of August 2017  but no additional payments are due to RERF</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5%</a:t>
            </a:r>
            <a:r>
              <a:rPr lang="en-US" baseline="0" dirty="0"/>
              <a:t> of the funds available under the plan for each delivery year (or $10M per delivery year) </a:t>
            </a:r>
            <a:r>
              <a:rPr lang="en-US" baseline="0" dirty="0" err="1"/>
              <a:t>whichebver</a:t>
            </a:r>
            <a:r>
              <a:rPr lang="en-US" baseline="0" dirty="0"/>
              <a:t> is greater for the delivery years – June 1, 2017; June 1 2021; June 1, 2025</a:t>
            </a:r>
            <a:endParaRPr lang="en-US" dirty="0"/>
          </a:p>
          <a:p>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29</a:t>
            </a:fld>
            <a:endParaRPr lang="en-US"/>
          </a:p>
        </p:txBody>
      </p:sp>
    </p:spTree>
    <p:extLst>
      <p:ext uri="{BB962C8B-B14F-4D97-AF65-F5344CB8AC3E}">
        <p14:creationId xmlns:p14="http://schemas.microsoft.com/office/powerpoint/2010/main" val="209002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repairs are needed, the Approved Vendor must identify the plan for the repairs and how they will be paid for, ensuring that such costs do not place an unsustainable financial burden on the participant. </a:t>
            </a:r>
            <a:br>
              <a:rPr lang="en-US" dirty="0"/>
            </a:br>
            <a:r>
              <a:rPr lang="en-US" dirty="0"/>
              <a:t>One $5 = </a:t>
            </a:r>
            <a:r>
              <a:rPr lang="en-US" sz="1200" dirty="0"/>
              <a:t>as defined by Regulation Z which is a rule that implements aspects of the Truth in Lending Act and the Dodd-Frank Act.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#6 =</a:t>
            </a:r>
            <a:r>
              <a:rPr lang="en-US" sz="1200" dirty="0"/>
              <a:t>While such unsecured loans may entail a higher interest rate, they avoid the risk of liens and foreclosures.</a:t>
            </a:r>
          </a:p>
          <a:p>
            <a:r>
              <a:rPr lang="en-US" dirty="0"/>
              <a:t>  The Agency welcomes comments on this provision especially, and is interested in discussing alternative underwriting approaches that can provide both security and low-cost financing for low-income households.358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7 = </a:t>
            </a:r>
            <a:r>
              <a:rPr lang="en-US" sz="1200" dirty="0"/>
              <a:t>If a participant can show good cause in a request for forbearance, financers must offer a) suspension of total payments for up to three months, b) a suspension of interest payments for up to six months, or c) a reduction in interest rates for up to twelve months. </a:t>
            </a:r>
          </a:p>
          <a:p>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30</a:t>
            </a:fld>
            <a:endParaRPr lang="en-US"/>
          </a:p>
        </p:txBody>
      </p:sp>
    </p:spTree>
    <p:extLst>
      <p:ext uri="{BB962C8B-B14F-4D97-AF65-F5344CB8AC3E}">
        <p14:creationId xmlns:p14="http://schemas.microsoft.com/office/powerpoint/2010/main" val="2256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416293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State law requires $150M to be transferred back within 24 months of August 2017  but no additional payments are due to RERF</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5%</a:t>
            </a:r>
            <a:r>
              <a:rPr lang="en-US" baseline="0" dirty="0"/>
              <a:t> of the funds available under the plan for each delivery year (or $10M per delivery year) </a:t>
            </a:r>
            <a:r>
              <a:rPr lang="en-US" baseline="0" dirty="0" err="1"/>
              <a:t>whichebver</a:t>
            </a:r>
            <a:r>
              <a:rPr lang="en-US" baseline="0" dirty="0"/>
              <a:t> is greater for the delivery years – June 1, 2017; June 1 2021; June 1, 2025</a:t>
            </a:r>
            <a:endParaRPr lang="en-US" dirty="0"/>
          </a:p>
          <a:p>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31</a:t>
            </a:fld>
            <a:endParaRPr lang="en-US"/>
          </a:p>
        </p:txBody>
      </p:sp>
    </p:spTree>
    <p:extLst>
      <p:ext uri="{BB962C8B-B14F-4D97-AF65-F5344CB8AC3E}">
        <p14:creationId xmlns:p14="http://schemas.microsoft.com/office/powerpoint/2010/main" val="2936232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State law requires $150M to be transferred back within 24 months of August 2017  but no additional payments are due to RERF</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5%</a:t>
            </a:r>
            <a:r>
              <a:rPr lang="en-US" baseline="0" dirty="0"/>
              <a:t> of the funds available under the plan for each delivery year (or $10M per delivery year) </a:t>
            </a:r>
            <a:r>
              <a:rPr lang="en-US" baseline="0" dirty="0" err="1"/>
              <a:t>whichebver</a:t>
            </a:r>
            <a:r>
              <a:rPr lang="en-US" baseline="0" dirty="0"/>
              <a:t> is greater for the delivery years – June 1, 2017; June 1 2021; June 1, 2025</a:t>
            </a:r>
            <a:endParaRPr lang="en-US" dirty="0"/>
          </a:p>
          <a:p>
            <a:endParaRPr lang="en-US" dirty="0"/>
          </a:p>
        </p:txBody>
      </p:sp>
      <p:sp>
        <p:nvSpPr>
          <p:cNvPr id="4" name="Slide Number Placeholder 3"/>
          <p:cNvSpPr>
            <a:spLocks noGrp="1"/>
          </p:cNvSpPr>
          <p:nvPr>
            <p:ph type="sldNum" sz="quarter" idx="10"/>
          </p:nvPr>
        </p:nvSpPr>
        <p:spPr/>
        <p:txBody>
          <a:bodyPr/>
          <a:lstStyle/>
          <a:p>
            <a:fld id="{6CBFE283-2BE9-4BC0-8AFB-4914D7927A1B}" type="slidenum">
              <a:rPr lang="en-US" smtClean="0"/>
              <a:t>32</a:t>
            </a:fld>
            <a:endParaRPr lang="en-US"/>
          </a:p>
        </p:txBody>
      </p:sp>
    </p:spTree>
    <p:extLst>
      <p:ext uri="{BB962C8B-B14F-4D97-AF65-F5344CB8AC3E}">
        <p14:creationId xmlns:p14="http://schemas.microsoft.com/office/powerpoint/2010/main" val="3693260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245485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3" name="Shape 20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SzPct val="25000"/>
              <a:buFont typeface="Arial"/>
              <a:buNone/>
            </a:pPr>
            <a:endParaRPr sz="1100" b="0" i="0" u="none" strike="noStrike" cap="none"/>
          </a:p>
        </p:txBody>
      </p:sp>
    </p:spTree>
    <p:extLst>
      <p:ext uri="{BB962C8B-B14F-4D97-AF65-F5344CB8AC3E}">
        <p14:creationId xmlns:p14="http://schemas.microsoft.com/office/powerpoint/2010/main" val="2114728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r>
              <a:rPr lang="en"/>
              <a:t>Less than 2 minute video clip link “BCorps”</a:t>
            </a:r>
          </a:p>
        </p:txBody>
      </p:sp>
    </p:spTree>
    <p:extLst>
      <p:ext uri="{BB962C8B-B14F-4D97-AF65-F5344CB8AC3E}">
        <p14:creationId xmlns:p14="http://schemas.microsoft.com/office/powerpoint/2010/main" val="366310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Font typeface="Arial"/>
              <a:buNone/>
            </a:pPr>
            <a:endParaRPr sz="1100" b="0" i="0" u="none" strike="noStrike" cap="none"/>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86713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37114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87087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BB34587-D700-4A62-9B96-63D28DBE7B13}" type="datetimeFigureOut">
              <a:rPr lang="en-US" smtClean="0"/>
              <a:t>10/16/2017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388275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B34587-D700-4A62-9B96-63D28DBE7B13}" type="datetimeFigureOut">
              <a:rPr lang="en-US" smtClean="0"/>
              <a:pPr/>
              <a:t>10/16/2017</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3326875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38408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10/16/2017</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8496" y="787240"/>
            <a:ext cx="4057484" cy="2296690"/>
          </a:xfrm>
          <a:prstGeom prst="rect">
            <a:avLst/>
          </a:prstGeom>
        </p:spPr>
      </p:pic>
      <p:sp>
        <p:nvSpPr>
          <p:cNvPr id="8" name="Text Placeholder 2"/>
          <p:cNvSpPr>
            <a:spLocks noGrp="1"/>
          </p:cNvSpPr>
          <p:nvPr>
            <p:ph type="body" idx="1"/>
          </p:nvPr>
        </p:nvSpPr>
        <p:spPr>
          <a:xfrm>
            <a:off x="623888" y="5029200"/>
            <a:ext cx="7886700" cy="106045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Rectangle 8"/>
          <p:cNvSpPr/>
          <p:nvPr userDrawn="1"/>
        </p:nvSpPr>
        <p:spPr>
          <a:xfrm>
            <a:off x="6959600" y="0"/>
            <a:ext cx="2184400" cy="124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623888" y="3166533"/>
            <a:ext cx="7886700" cy="1862667"/>
          </a:xfrm>
        </p:spPr>
        <p:txBody>
          <a:bodyPr anchor="b"/>
          <a:lstStyle>
            <a:lvl1pPr>
              <a:defRPr sz="6000"/>
            </a:lvl1pPr>
          </a:lstStyle>
          <a:p>
            <a:r>
              <a:rPr lang="en-US" dirty="0"/>
              <a:t>Click to edit Master title style</a:t>
            </a:r>
          </a:p>
        </p:txBody>
      </p:sp>
    </p:spTree>
    <p:extLst>
      <p:ext uri="{BB962C8B-B14F-4D97-AF65-F5344CB8AC3E}">
        <p14:creationId xmlns:p14="http://schemas.microsoft.com/office/powerpoint/2010/main" val="215369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60950" y="2753800"/>
            <a:ext cx="8222100" cy="1350400"/>
          </a:xfrm>
          <a:prstGeom prst="rect">
            <a:avLst/>
          </a:prstGeom>
        </p:spPr>
        <p:txBody>
          <a:bodyPr wrap="square" lIns="91425" tIns="91425" rIns="91425" bIns="91425" anchor="ctr" anchorCtr="0"/>
          <a:lstStyle>
            <a:lvl1pPr lvl="0">
              <a:spcBef>
                <a:spcPts val="0"/>
              </a:spcBef>
              <a:buSzPct val="100000"/>
              <a:defRPr sz="4200"/>
            </a:lvl1pPr>
            <a:lvl2pPr lvl="1">
              <a:spcBef>
                <a:spcPts val="0"/>
              </a:spcBef>
              <a:buSzPct val="100000"/>
              <a:defRPr sz="4200"/>
            </a:lvl2pPr>
            <a:lvl3pPr lvl="2">
              <a:spcBef>
                <a:spcPts val="0"/>
              </a:spcBef>
              <a:buSzPct val="100000"/>
              <a:defRPr sz="4200"/>
            </a:lvl3pPr>
            <a:lvl4pPr lvl="3">
              <a:spcBef>
                <a:spcPts val="0"/>
              </a:spcBef>
              <a:buSzPct val="100000"/>
              <a:defRPr sz="4200"/>
            </a:lvl4pPr>
            <a:lvl5pPr lvl="4">
              <a:spcBef>
                <a:spcPts val="0"/>
              </a:spcBef>
              <a:buSzPct val="100000"/>
              <a:defRPr sz="4200"/>
            </a:lvl5pPr>
            <a:lvl6pPr lvl="5">
              <a:spcBef>
                <a:spcPts val="0"/>
              </a:spcBef>
              <a:buSzPct val="100000"/>
              <a:defRPr sz="4200"/>
            </a:lvl6pPr>
            <a:lvl7pPr lvl="6">
              <a:spcBef>
                <a:spcPts val="0"/>
              </a:spcBef>
              <a:buSzPct val="100000"/>
              <a:defRPr sz="4200"/>
            </a:lvl7pPr>
            <a:lvl8pPr lvl="7">
              <a:spcBef>
                <a:spcPts val="0"/>
              </a:spcBef>
              <a:buSzPct val="100000"/>
              <a:defRPr sz="4200"/>
            </a:lvl8pPr>
            <a:lvl9pPr lvl="8">
              <a:spcBef>
                <a:spcPts val="0"/>
              </a:spcBef>
              <a:buSzPct val="100000"/>
              <a:defRPr sz="4200"/>
            </a:lvl9pPr>
          </a:lstStyle>
          <a:p>
            <a:endParaRPr/>
          </a:p>
        </p:txBody>
      </p:sp>
      <p:sp>
        <p:nvSpPr>
          <p:cNvPr id="126" name="Shape 126"/>
          <p:cNvSpPr txBox="1">
            <a:spLocks noGrp="1"/>
          </p:cNvSpPr>
          <p:nvPr>
            <p:ph type="sldNum" idx="12"/>
          </p:nvPr>
        </p:nvSpPr>
        <p:spPr>
          <a:xfrm>
            <a:off x="8523541" y="6260831"/>
            <a:ext cx="548700" cy="524800"/>
          </a:xfrm>
          <a:prstGeom prst="rect">
            <a:avLst/>
          </a:prstGeom>
        </p:spPr>
        <p:txBody>
          <a:bodyPr wrap="square" lIns="91425" tIns="91425" rIns="91425" bIns="91425" anchor="ctr" anchorCtr="0">
            <a:noAutofit/>
          </a:bodyPr>
          <a:lstStyle/>
          <a:p>
            <a:fld id="{00000000-1234-1234-1234-123412341234}" type="slidenum">
              <a:rPr lang="en" smtClean="0">
                <a:solidFill>
                  <a:schemeClr val="lt1"/>
                </a:solidFill>
              </a:rPr>
              <a:pPr/>
              <a:t>‹#›</a:t>
            </a:fld>
            <a:endParaRPr lang="en">
              <a:solidFill>
                <a:schemeClr val="lt1"/>
              </a:solidFill>
            </a:endParaRPr>
          </a:p>
        </p:txBody>
      </p:sp>
    </p:spTree>
    <p:extLst>
      <p:ext uri="{BB962C8B-B14F-4D97-AF65-F5344CB8AC3E}">
        <p14:creationId xmlns:p14="http://schemas.microsoft.com/office/powerpoint/2010/main" val="42853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8" name="Shape 18"/>
          <p:cNvSpPr txBox="1">
            <a:spLocks noGrp="1"/>
          </p:cNvSpPr>
          <p:nvPr>
            <p:ph type="title"/>
          </p:nvPr>
        </p:nvSpPr>
        <p:spPr>
          <a:xfrm>
            <a:off x="471900" y="984967"/>
            <a:ext cx="8222100" cy="10236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lt1"/>
              </a:buClr>
              <a:buFont typeface="Roboto"/>
              <a:buNone/>
              <a:defRPr sz="3200" b="0" i="0" u="none" strike="noStrike" cap="none">
                <a:solidFill>
                  <a:schemeClr val="lt1"/>
                </a:solidFill>
                <a:latin typeface="Roboto"/>
                <a:ea typeface="Roboto"/>
                <a:cs typeface="Roboto"/>
                <a:sym typeface="Roboto"/>
              </a:defRPr>
            </a:lvl1pPr>
            <a:lvl2pPr lvl="1" indent="0">
              <a:spcBef>
                <a:spcPts val="0"/>
              </a:spcBef>
              <a:buClr>
                <a:schemeClr val="lt1"/>
              </a:buClr>
              <a:buFont typeface="Roboto"/>
              <a:buNone/>
              <a:defRPr sz="3200">
                <a:solidFill>
                  <a:schemeClr val="lt1"/>
                </a:solidFill>
                <a:latin typeface="Roboto"/>
                <a:ea typeface="Roboto"/>
                <a:cs typeface="Roboto"/>
                <a:sym typeface="Roboto"/>
              </a:defRPr>
            </a:lvl2pPr>
            <a:lvl3pPr lvl="2" indent="0">
              <a:spcBef>
                <a:spcPts val="0"/>
              </a:spcBef>
              <a:buClr>
                <a:schemeClr val="lt1"/>
              </a:buClr>
              <a:buFont typeface="Roboto"/>
              <a:buNone/>
              <a:defRPr sz="3200">
                <a:solidFill>
                  <a:schemeClr val="lt1"/>
                </a:solidFill>
                <a:latin typeface="Roboto"/>
                <a:ea typeface="Roboto"/>
                <a:cs typeface="Roboto"/>
                <a:sym typeface="Roboto"/>
              </a:defRPr>
            </a:lvl3pPr>
            <a:lvl4pPr lvl="3" indent="0">
              <a:spcBef>
                <a:spcPts val="0"/>
              </a:spcBef>
              <a:buClr>
                <a:schemeClr val="lt1"/>
              </a:buClr>
              <a:buFont typeface="Roboto"/>
              <a:buNone/>
              <a:defRPr sz="3200">
                <a:solidFill>
                  <a:schemeClr val="lt1"/>
                </a:solidFill>
                <a:latin typeface="Roboto"/>
                <a:ea typeface="Roboto"/>
                <a:cs typeface="Roboto"/>
                <a:sym typeface="Roboto"/>
              </a:defRPr>
            </a:lvl4pPr>
            <a:lvl5pPr lvl="4" indent="0">
              <a:spcBef>
                <a:spcPts val="0"/>
              </a:spcBef>
              <a:buClr>
                <a:schemeClr val="lt1"/>
              </a:buClr>
              <a:buFont typeface="Roboto"/>
              <a:buNone/>
              <a:defRPr sz="3200">
                <a:solidFill>
                  <a:schemeClr val="lt1"/>
                </a:solidFill>
                <a:latin typeface="Roboto"/>
                <a:ea typeface="Roboto"/>
                <a:cs typeface="Roboto"/>
                <a:sym typeface="Roboto"/>
              </a:defRPr>
            </a:lvl5pPr>
            <a:lvl6pPr lvl="5" indent="0">
              <a:spcBef>
                <a:spcPts val="0"/>
              </a:spcBef>
              <a:buClr>
                <a:schemeClr val="lt1"/>
              </a:buClr>
              <a:buFont typeface="Roboto"/>
              <a:buNone/>
              <a:defRPr sz="3200">
                <a:solidFill>
                  <a:schemeClr val="lt1"/>
                </a:solidFill>
                <a:latin typeface="Roboto"/>
                <a:ea typeface="Roboto"/>
                <a:cs typeface="Roboto"/>
                <a:sym typeface="Roboto"/>
              </a:defRPr>
            </a:lvl6pPr>
            <a:lvl7pPr lvl="6" indent="0">
              <a:spcBef>
                <a:spcPts val="0"/>
              </a:spcBef>
              <a:buClr>
                <a:schemeClr val="lt1"/>
              </a:buClr>
              <a:buFont typeface="Roboto"/>
              <a:buNone/>
              <a:defRPr sz="3200">
                <a:solidFill>
                  <a:schemeClr val="lt1"/>
                </a:solidFill>
                <a:latin typeface="Roboto"/>
                <a:ea typeface="Roboto"/>
                <a:cs typeface="Roboto"/>
                <a:sym typeface="Roboto"/>
              </a:defRPr>
            </a:lvl7pPr>
            <a:lvl8pPr lvl="7" indent="0">
              <a:spcBef>
                <a:spcPts val="0"/>
              </a:spcBef>
              <a:buClr>
                <a:schemeClr val="lt1"/>
              </a:buClr>
              <a:buFont typeface="Roboto"/>
              <a:buNone/>
              <a:defRPr sz="3200">
                <a:solidFill>
                  <a:schemeClr val="lt1"/>
                </a:solidFill>
                <a:latin typeface="Roboto"/>
                <a:ea typeface="Roboto"/>
                <a:cs typeface="Roboto"/>
                <a:sym typeface="Roboto"/>
              </a:defRPr>
            </a:lvl8pPr>
            <a:lvl9pPr lvl="8" indent="0">
              <a:spcBef>
                <a:spcPts val="0"/>
              </a:spcBef>
              <a:buClr>
                <a:schemeClr val="lt1"/>
              </a:buClr>
              <a:buFont typeface="Roboto"/>
              <a:buNone/>
              <a:defRPr sz="3200">
                <a:solidFill>
                  <a:schemeClr val="lt1"/>
                </a:solidFill>
                <a:latin typeface="Roboto"/>
                <a:ea typeface="Roboto"/>
                <a:cs typeface="Roboto"/>
                <a:sym typeface="Roboto"/>
              </a:defRPr>
            </a:lvl9pPr>
          </a:lstStyle>
          <a:p>
            <a:endParaRPr/>
          </a:p>
        </p:txBody>
      </p:sp>
      <p:sp>
        <p:nvSpPr>
          <p:cNvPr id="19" name="Shape 19"/>
          <p:cNvSpPr txBox="1">
            <a:spLocks noGrp="1"/>
          </p:cNvSpPr>
          <p:nvPr>
            <p:ph type="body" idx="1"/>
          </p:nvPr>
        </p:nvSpPr>
        <p:spPr>
          <a:xfrm>
            <a:off x="471900" y="2558767"/>
            <a:ext cx="8222100" cy="36136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lt2"/>
              </a:buClr>
              <a:buFont typeface="Roboto"/>
              <a:buNone/>
              <a:defRPr sz="1800" b="0" i="0" u="none" strike="noStrike" cap="none">
                <a:solidFill>
                  <a:schemeClr val="lt2"/>
                </a:solidFill>
                <a:latin typeface="Roboto"/>
                <a:ea typeface="Roboto"/>
                <a:cs typeface="Roboto"/>
                <a:sym typeface="Roboto"/>
              </a:defRPr>
            </a:lvl1pPr>
            <a:lvl2pPr marL="457200" marR="0" lvl="1"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2pPr>
            <a:lvl3pPr marL="914400" marR="0" lvl="2"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3pPr>
            <a:lvl4pPr marL="1371600" marR="0" lvl="3"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4pPr>
            <a:lvl5pPr marL="1828800" marR="0" lvl="4"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5pPr>
            <a:lvl6pPr marL="2286000" marR="0" lvl="5"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6pPr>
            <a:lvl7pPr marL="2743200" marR="0" lvl="6"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7pPr>
            <a:lvl8pPr marL="3200400" marR="0" lvl="7"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8pPr>
            <a:lvl9pPr marL="3657600" marR="0" lvl="8" indent="0" algn="l" rtl="0">
              <a:lnSpc>
                <a:spcPct val="115000"/>
              </a:lnSpc>
              <a:spcBef>
                <a:spcPts val="0"/>
              </a:spcBef>
              <a:spcAft>
                <a:spcPts val="1600"/>
              </a:spcAft>
              <a:buClr>
                <a:schemeClr val="lt2"/>
              </a:buClr>
              <a:buFont typeface="Roboto"/>
              <a:buNone/>
              <a:defRPr sz="1400" b="0" i="0" u="none" strike="noStrike" cap="none">
                <a:solidFill>
                  <a:schemeClr val="lt2"/>
                </a:solidFill>
                <a:latin typeface="Roboto"/>
                <a:ea typeface="Roboto"/>
                <a:cs typeface="Roboto"/>
                <a:sym typeface="Roboto"/>
              </a:defRPr>
            </a:lvl9pPr>
          </a:lstStyle>
          <a:p>
            <a:endParaRPr/>
          </a:p>
        </p:txBody>
      </p:sp>
      <p:sp>
        <p:nvSpPr>
          <p:cNvPr id="20" name="Shape 20"/>
          <p:cNvSpPr txBox="1">
            <a:spLocks noGrp="1"/>
          </p:cNvSpPr>
          <p:nvPr>
            <p:ph type="sldNum" idx="12"/>
          </p:nvPr>
        </p:nvSpPr>
        <p:spPr>
          <a:xfrm>
            <a:off x="8523541" y="6260831"/>
            <a:ext cx="548700" cy="524800"/>
          </a:xfrm>
          <a:prstGeom prst="rect">
            <a:avLst/>
          </a:prstGeom>
          <a:noFill/>
          <a:ln>
            <a:noFill/>
          </a:ln>
        </p:spPr>
        <p:txBody>
          <a:bodyPr wrap="square" lIns="91425" tIns="91425" rIns="91425" bIns="91425" anchor="ctr" anchorCtr="0">
            <a:noAutofit/>
          </a:bodyPr>
          <a:lstStyle/>
          <a:p>
            <a:pPr algn="l">
              <a:buClr>
                <a:srgbClr val="000000"/>
              </a:buClr>
              <a:buSzPct val="25000"/>
            </a:pPr>
            <a:fld id="{00000000-1234-1234-1234-123412341234}" type="slidenum">
              <a:rPr lang="en" sz="1400" smtClean="0">
                <a:solidFill>
                  <a:srgbClr val="000000"/>
                </a:solidFill>
                <a:latin typeface="Arial"/>
                <a:ea typeface="Arial"/>
                <a:cs typeface="Arial"/>
                <a:sym typeface="Arial"/>
              </a:rPr>
              <a:pPr algn="l">
                <a:buClr>
                  <a:srgbClr val="000000"/>
                </a:buClr>
                <a:buSzPct val="25000"/>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36072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75751"/>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970293" y="258195"/>
            <a:ext cx="1173707" cy="411481"/>
          </a:xfrm>
          <a:prstGeom prst="rect">
            <a:avLst/>
          </a:prstGeom>
          <a:solidFill>
            <a:schemeClr val="bg1"/>
          </a:solidFill>
        </p:spPr>
        <p:txBody>
          <a:bodyPr wrap="square" rtlCol="0">
            <a:spAutoFit/>
          </a:bodyPr>
          <a:lstStyle/>
          <a:p>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7121" y="88271"/>
            <a:ext cx="1453899" cy="822962"/>
          </a:xfrm>
          <a:prstGeom prst="rect">
            <a:avLst/>
          </a:prstGeom>
        </p:spPr>
      </p:pic>
      <p:sp>
        <p:nvSpPr>
          <p:cNvPr id="5" name="Date Placeholder 3"/>
          <p:cNvSpPr>
            <a:spLocks noGrp="1"/>
          </p:cNvSpPr>
          <p:nvPr>
            <p:ph type="dt" sz="half" idx="10"/>
          </p:nvPr>
        </p:nvSpPr>
        <p:spPr>
          <a:xfrm>
            <a:off x="628650" y="6356351"/>
            <a:ext cx="2057400" cy="365125"/>
          </a:xfrm>
        </p:spPr>
        <p:txBody>
          <a:bodyPr/>
          <a:lstStyle>
            <a:lvl1pPr>
              <a:defRPr>
                <a:solidFill>
                  <a:schemeClr val="bg1"/>
                </a:solidFill>
              </a:defRPr>
            </a:lvl1pPr>
          </a:lstStyle>
          <a:p>
            <a:fld id="{ABB34587-D700-4A62-9B96-63D28DBE7B13}" type="datetimeFigureOut">
              <a:rPr lang="en-US" smtClean="0"/>
              <a:pPr/>
              <a:t>10/16/2017</a:t>
            </a:fld>
            <a:endParaRPr lang="en-US" dirty="0"/>
          </a:p>
        </p:txBody>
      </p:sp>
      <p:sp>
        <p:nvSpPr>
          <p:cNvPr id="6" name="Slide Number Placeholder 5"/>
          <p:cNvSpPr>
            <a:spLocks noGrp="1"/>
          </p:cNvSpPr>
          <p:nvPr>
            <p:ph type="sldNum" sz="quarter" idx="12"/>
          </p:nvPr>
        </p:nvSpPr>
        <p:spPr>
          <a:xfrm>
            <a:off x="6457950" y="6356351"/>
            <a:ext cx="2057400" cy="365125"/>
          </a:xfrm>
        </p:spPr>
        <p:txBody>
          <a:bodyPr/>
          <a:lstStyle>
            <a:lvl1pPr>
              <a:defRPr>
                <a:solidFill>
                  <a:schemeClr val="bg1"/>
                </a:solidFill>
              </a:defRPr>
            </a:lvl1pPr>
          </a:lstStyle>
          <a:p>
            <a:fld id="{B15707D3-677C-4FB9-ABBC-2E45667F9BD4}" type="slidenum">
              <a:rPr lang="en-US" smtClean="0"/>
              <a:pPr/>
              <a:t>‹#›</a:t>
            </a:fld>
            <a:endParaRPr lang="en-US" dirty="0"/>
          </a:p>
        </p:txBody>
      </p:sp>
      <p:sp>
        <p:nvSpPr>
          <p:cNvPr id="7" name="Title Placeholder 1"/>
          <p:cNvSpPr>
            <a:spLocks noGrp="1"/>
          </p:cNvSpPr>
          <p:nvPr>
            <p:ph type="title"/>
          </p:nvPr>
        </p:nvSpPr>
        <p:spPr>
          <a:xfrm>
            <a:off x="441081" y="500062"/>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530448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B34587-D700-4A62-9B96-63D28DBE7B13}" type="datetimeFigureOut">
              <a:rPr lang="en-US" smtClean="0"/>
              <a:pPr/>
              <a:t>10/16/2017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707D3-677C-4FB9-ABBC-2E45667F9BD4}" type="slidenum">
              <a:rPr lang="en-US" smtClean="0"/>
              <a:pPr/>
              <a:t>‹#›</a:t>
            </a:fld>
            <a:endParaRPr lang="en-US" dirty="0"/>
          </a:p>
        </p:txBody>
      </p:sp>
      <p:sp>
        <p:nvSpPr>
          <p:cNvPr id="7" name="TextBox 6">
            <a:extLst>
              <a:ext uri="{FF2B5EF4-FFF2-40B4-BE49-F238E27FC236}">
                <a16:creationId xmlns:a16="http://schemas.microsoft.com/office/drawing/2014/main" xmlns="" id="{DF4EDD9A-E744-4011-A861-A2E36ACF506F}"/>
              </a:ext>
            </a:extLst>
          </p:cNvPr>
          <p:cNvSpPr txBox="1"/>
          <p:nvPr userDrawn="1"/>
        </p:nvSpPr>
        <p:spPr>
          <a:xfrm>
            <a:off x="7970293" y="258195"/>
            <a:ext cx="1173707" cy="411481"/>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282F63F7-1FC4-45FC-A88A-CB312A732C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7121" y="88271"/>
            <a:ext cx="1453899" cy="822962"/>
          </a:xfrm>
          <a:prstGeom prst="rect">
            <a:avLst/>
          </a:prstGeom>
        </p:spPr>
      </p:pic>
    </p:spTree>
    <p:extLst>
      <p:ext uri="{BB962C8B-B14F-4D97-AF65-F5344CB8AC3E}">
        <p14:creationId xmlns:p14="http://schemas.microsoft.com/office/powerpoint/2010/main" val="309060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B34587-D700-4A62-9B96-63D28DBE7B13}" type="datetimeFigureOut">
              <a:rPr lang="en-US" smtClean="0"/>
              <a:pPr/>
              <a:t>10/16/2017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2929276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B34587-D700-4A62-9B96-63D28DBE7B13}" type="datetimeFigureOut">
              <a:rPr lang="en-US" smtClean="0"/>
              <a:pPr/>
              <a:t>10/16/2017</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350502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B34587-D700-4A62-9B96-63D28DBE7B13}" type="datetimeFigureOut">
              <a:rPr lang="en-US" smtClean="0"/>
              <a:pPr/>
              <a:t>10/16/2017</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3892128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B34587-D700-4A62-9B96-63D28DBE7B13}" type="datetimeFigureOut">
              <a:rPr lang="en-US" smtClean="0"/>
              <a:t>10/16/2017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292521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34587-D700-4A62-9B96-63D28DBE7B13}" type="datetimeFigureOut">
              <a:rPr lang="en-US" smtClean="0"/>
              <a:pPr/>
              <a:t>10/16/2017</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2491950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B34587-D700-4A62-9B96-63D28DBE7B13}" type="datetimeFigureOut">
              <a:rPr lang="en-US" smtClean="0"/>
              <a:pPr/>
              <a:t>10/16/2017</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3213500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B34587-D700-4A62-9B96-63D28DBE7B13}" type="datetimeFigureOut">
              <a:rPr lang="en-US" smtClean="0"/>
              <a:t>10/16/2017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1129370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79000">
              <a:schemeClr val="bg1">
                <a:tint val="98000"/>
                <a:satMod val="130000"/>
                <a:shade val="90000"/>
                <a:lumMod val="103000"/>
              </a:schemeClr>
            </a:gs>
            <a:gs pos="96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34587-D700-4A62-9B96-63D28DBE7B13}" type="datetimeFigureOut">
              <a:rPr lang="en-US" smtClean="0"/>
              <a:t>10/16/2017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707D3-677C-4FB9-ABBC-2E45667F9BD4}" type="slidenum">
              <a:rPr lang="en-US" smtClean="0"/>
              <a:t>‹#›</a:t>
            </a:fld>
            <a:endParaRPr lang="en-US"/>
          </a:p>
        </p:txBody>
      </p:sp>
      <p:sp>
        <p:nvSpPr>
          <p:cNvPr id="7" name="TextBox 6">
            <a:extLst>
              <a:ext uri="{FF2B5EF4-FFF2-40B4-BE49-F238E27FC236}">
                <a16:creationId xmlns:a16="http://schemas.microsoft.com/office/drawing/2014/main" xmlns="" id="{81F968C6-0304-4BAA-AAFD-B897DEA4A1E9}"/>
              </a:ext>
            </a:extLst>
          </p:cNvPr>
          <p:cNvSpPr txBox="1"/>
          <p:nvPr userDrawn="1"/>
        </p:nvSpPr>
        <p:spPr>
          <a:xfrm>
            <a:off x="8100645" y="1"/>
            <a:ext cx="989135" cy="500061"/>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xmlns="" id="{71D9A6EE-B582-4E42-849F-EBCAA0C7B1A9}"/>
              </a:ext>
            </a:extLst>
          </p:cNvPr>
          <p:cNvPicPr>
            <a:picLocks/>
          </p:cNvPicPr>
          <p:nvPr userDrawn="1"/>
        </p:nvPicPr>
        <p:blipFill>
          <a:blip r:embed="rId17"/>
          <a:stretch>
            <a:fillRect/>
          </a:stretch>
        </p:blipFill>
        <p:spPr>
          <a:xfrm>
            <a:off x="0" y="6126480"/>
            <a:ext cx="9144793" cy="731520"/>
          </a:xfrm>
          <a:prstGeom prst="rect">
            <a:avLst/>
          </a:prstGeom>
        </p:spPr>
      </p:pic>
      <p:pic>
        <p:nvPicPr>
          <p:cNvPr id="9" name="Picture 8">
            <a:extLst>
              <a:ext uri="{FF2B5EF4-FFF2-40B4-BE49-F238E27FC236}">
                <a16:creationId xmlns:a16="http://schemas.microsoft.com/office/drawing/2014/main" xmlns="" id="{20109CA4-5E8D-4EFE-B494-C9CF0869D3A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527121" y="88271"/>
            <a:ext cx="1453899" cy="822962"/>
          </a:xfrm>
          <a:prstGeom prst="rect">
            <a:avLst/>
          </a:prstGeom>
        </p:spPr>
      </p:pic>
    </p:spTree>
    <p:extLst>
      <p:ext uri="{BB962C8B-B14F-4D97-AF65-F5344CB8AC3E}">
        <p14:creationId xmlns:p14="http://schemas.microsoft.com/office/powerpoint/2010/main" val="372257792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66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beta.bimpactassessment.net/dashboard/assess"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straightupsolar.com/" TargetMode="External"/><Relationship Id="rId7" Type="http://schemas.openxmlformats.org/officeDocument/2006/relationships/image" Target="../media/image34.png"/><Relationship Id="rId2" Type="http://schemas.openxmlformats.org/officeDocument/2006/relationships/hyperlink" Target="mailto:Shannon@straightupsolar.com"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sunrun.com/" TargetMode="External"/><Relationship Id="rId4" Type="http://schemas.openxmlformats.org/officeDocument/2006/relationships/hyperlink" Target="mailto:amy.heart@sunrun.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video" Target="https://www.youtube.com/embed/V-VFZUFJwt4" TargetMode="Externa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www.bcorporation.net/what-are-b-corp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bcorporation.net"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2.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23888" y="4548909"/>
            <a:ext cx="7886700" cy="1060451"/>
          </a:xfrm>
        </p:spPr>
        <p:txBody>
          <a:bodyPr/>
          <a:lstStyle/>
          <a:p>
            <a:pPr algn="ctr"/>
            <a:r>
              <a:rPr lang="en-US" i="1" dirty="0"/>
              <a:t>Opportunities to Increase Access to Solar </a:t>
            </a:r>
          </a:p>
          <a:p>
            <a:pPr algn="ctr"/>
            <a:r>
              <a:rPr lang="en-US" i="1" dirty="0"/>
              <a:t>October 16, 2017   4 pm</a:t>
            </a:r>
          </a:p>
        </p:txBody>
      </p:sp>
      <p:sp>
        <p:nvSpPr>
          <p:cNvPr id="3" name="Title 2"/>
          <p:cNvSpPr>
            <a:spLocks noGrp="1"/>
          </p:cNvSpPr>
          <p:nvPr>
            <p:ph type="title"/>
          </p:nvPr>
        </p:nvSpPr>
        <p:spPr>
          <a:xfrm>
            <a:off x="803502" y="2553965"/>
            <a:ext cx="7886700" cy="1862667"/>
          </a:xfrm>
        </p:spPr>
        <p:txBody>
          <a:bodyPr/>
          <a:lstStyle/>
          <a:p>
            <a:pPr algn="ctr"/>
            <a:r>
              <a:rPr lang="en-US" dirty="0" smtClean="0"/>
              <a:t>Illinois Solar </a:t>
            </a:r>
            <a:r>
              <a:rPr lang="en-US" dirty="0"/>
              <a:t>for All </a:t>
            </a:r>
          </a:p>
        </p:txBody>
      </p:sp>
    </p:spTree>
    <p:extLst>
      <p:ext uri="{BB962C8B-B14F-4D97-AF65-F5344CB8AC3E}">
        <p14:creationId xmlns:p14="http://schemas.microsoft.com/office/powerpoint/2010/main" val="3050651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83087" y="118289"/>
            <a:ext cx="8520600" cy="572700"/>
          </a:xfrm>
          <a:prstGeom prst="rect">
            <a:avLst/>
          </a:prstGeom>
        </p:spPr>
        <p:txBody>
          <a:bodyPr vert="horz" wrap="square" lIns="91425" tIns="91425" rIns="91425" bIns="91425" rtlCol="0" anchor="t" anchorCtr="0">
            <a:noAutofit/>
          </a:bodyPr>
          <a:lstStyle/>
          <a:p>
            <a:pPr>
              <a:lnSpc>
                <a:spcPct val="115000"/>
              </a:lnSpc>
              <a:spcAft>
                <a:spcPts val="1600"/>
              </a:spcAft>
            </a:pPr>
            <a:r>
              <a:rPr lang="en" sz="3600" dirty="0">
                <a:solidFill>
                  <a:schemeClr val="tx1"/>
                </a:solidFill>
              </a:rPr>
              <a:t>Impact Assessment - Scorecard</a:t>
            </a:r>
          </a:p>
        </p:txBody>
      </p:sp>
      <p:sp>
        <p:nvSpPr>
          <p:cNvPr id="6" name="Shape 292">
            <a:extLst>
              <a:ext uri="{FF2B5EF4-FFF2-40B4-BE49-F238E27FC236}">
                <a16:creationId xmlns:a16="http://schemas.microsoft.com/office/drawing/2014/main" xmlns="" id="{C9AB8AB1-5FF1-437A-A56D-3F117900EC7D}"/>
              </a:ext>
            </a:extLst>
          </p:cNvPr>
          <p:cNvSpPr txBox="1">
            <a:spLocks noGrp="1"/>
          </p:cNvSpPr>
          <p:nvPr>
            <p:ph type="body" idx="1"/>
          </p:nvPr>
        </p:nvSpPr>
        <p:spPr>
          <a:xfrm>
            <a:off x="6015925" y="690989"/>
            <a:ext cx="2808000" cy="3336198"/>
          </a:xfrm>
          <a:prstGeom prst="rect">
            <a:avLst/>
          </a:prstGeom>
          <a:noFill/>
          <a:ln>
            <a:noFill/>
          </a:ln>
        </p:spPr>
        <p:txBody>
          <a:bodyPr vert="horz" wrap="square" lIns="91425" tIns="91425" rIns="91425" bIns="91425" rtlCol="0" anchor="ctr" anchorCtr="0">
            <a:noAutofit/>
          </a:bodyPr>
          <a:lstStyle/>
          <a:p>
            <a:pPr>
              <a:lnSpc>
                <a:spcPct val="100000"/>
              </a:lnSpc>
              <a:spcAft>
                <a:spcPts val="0"/>
              </a:spcAft>
              <a:buSzPct val="25000"/>
            </a:pPr>
            <a:endParaRPr sz="2000" dirty="0">
              <a:solidFill>
                <a:srgbClr val="000000"/>
              </a:solidFill>
              <a:latin typeface="Arial"/>
              <a:ea typeface="Arial"/>
              <a:cs typeface="Arial"/>
              <a:sym typeface="Arial"/>
            </a:endParaRPr>
          </a:p>
          <a:p>
            <a:pPr>
              <a:lnSpc>
                <a:spcPct val="100000"/>
              </a:lnSpc>
              <a:spcBef>
                <a:spcPts val="1600"/>
              </a:spcBef>
              <a:spcAft>
                <a:spcPts val="0"/>
              </a:spcAft>
              <a:buSzPct val="25000"/>
            </a:pPr>
            <a:endParaRPr sz="2000" dirty="0">
              <a:solidFill>
                <a:srgbClr val="000000"/>
              </a:solidFill>
              <a:latin typeface="Arial"/>
              <a:ea typeface="Arial"/>
              <a:cs typeface="Arial"/>
              <a:sym typeface="Arial"/>
            </a:endParaRPr>
          </a:p>
          <a:p>
            <a:pPr>
              <a:lnSpc>
                <a:spcPct val="100000"/>
              </a:lnSpc>
              <a:spcBef>
                <a:spcPts val="1600"/>
              </a:spcBef>
              <a:spcAft>
                <a:spcPts val="0"/>
              </a:spcAft>
              <a:buSzPct val="25000"/>
            </a:pPr>
            <a:endParaRPr sz="2000" dirty="0">
              <a:solidFill>
                <a:srgbClr val="000000"/>
              </a:solidFill>
              <a:latin typeface="Arial"/>
              <a:ea typeface="Arial"/>
              <a:cs typeface="Arial"/>
              <a:sym typeface="Arial"/>
            </a:endParaRPr>
          </a:p>
          <a:p>
            <a:pPr>
              <a:lnSpc>
                <a:spcPct val="100000"/>
              </a:lnSpc>
              <a:spcBef>
                <a:spcPts val="1600"/>
              </a:spcBef>
              <a:spcAft>
                <a:spcPts val="0"/>
              </a:spcAft>
              <a:buSzPct val="25000"/>
            </a:pPr>
            <a:r>
              <a:rPr lang="en-US" sz="2400" dirty="0">
                <a:solidFill>
                  <a:srgbClr val="0070C0"/>
                </a:solidFill>
                <a:latin typeface="Arial"/>
                <a:ea typeface="Arial"/>
                <a:cs typeface="Arial"/>
                <a:sym typeface="Arial"/>
              </a:rPr>
              <a:t>Governance</a:t>
            </a:r>
          </a:p>
          <a:p>
            <a:pPr>
              <a:lnSpc>
                <a:spcPct val="100000"/>
              </a:lnSpc>
              <a:spcBef>
                <a:spcPts val="1600"/>
              </a:spcBef>
              <a:spcAft>
                <a:spcPts val="0"/>
              </a:spcAft>
              <a:buSzPct val="25000"/>
            </a:pPr>
            <a:r>
              <a:rPr lang="en-US" sz="2400" dirty="0">
                <a:solidFill>
                  <a:srgbClr val="0070C0"/>
                </a:solidFill>
              </a:rPr>
              <a:t>Workers</a:t>
            </a:r>
          </a:p>
          <a:p>
            <a:pPr>
              <a:lnSpc>
                <a:spcPct val="100000"/>
              </a:lnSpc>
              <a:spcBef>
                <a:spcPts val="1600"/>
              </a:spcBef>
              <a:spcAft>
                <a:spcPts val="0"/>
              </a:spcAft>
              <a:buSzPct val="25000"/>
            </a:pPr>
            <a:r>
              <a:rPr lang="en-US" sz="2400" dirty="0">
                <a:solidFill>
                  <a:srgbClr val="0070C0"/>
                </a:solidFill>
                <a:latin typeface="Arial"/>
                <a:ea typeface="Arial"/>
                <a:cs typeface="Arial"/>
                <a:sym typeface="Arial"/>
              </a:rPr>
              <a:t>Community</a:t>
            </a:r>
          </a:p>
          <a:p>
            <a:pPr>
              <a:lnSpc>
                <a:spcPct val="100000"/>
              </a:lnSpc>
              <a:spcBef>
                <a:spcPts val="1600"/>
              </a:spcBef>
              <a:spcAft>
                <a:spcPts val="0"/>
              </a:spcAft>
              <a:buSzPct val="25000"/>
            </a:pPr>
            <a:r>
              <a:rPr lang="en-US" sz="2400" dirty="0">
                <a:solidFill>
                  <a:srgbClr val="0070C0"/>
                </a:solidFill>
              </a:rPr>
              <a:t>Environment</a:t>
            </a:r>
          </a:p>
          <a:p>
            <a:pPr>
              <a:lnSpc>
                <a:spcPct val="100000"/>
              </a:lnSpc>
              <a:spcBef>
                <a:spcPts val="1600"/>
              </a:spcBef>
              <a:spcAft>
                <a:spcPts val="0"/>
              </a:spcAft>
              <a:buSzPct val="25000"/>
            </a:pPr>
            <a:r>
              <a:rPr lang="en-US" sz="2400" dirty="0">
                <a:solidFill>
                  <a:srgbClr val="0070C0"/>
                </a:solidFill>
                <a:latin typeface="Arial"/>
                <a:ea typeface="Arial"/>
                <a:cs typeface="Arial"/>
                <a:sym typeface="Arial"/>
              </a:rPr>
              <a:t>Customers</a:t>
            </a:r>
          </a:p>
          <a:p>
            <a:pPr>
              <a:lnSpc>
                <a:spcPct val="100000"/>
              </a:lnSpc>
              <a:spcBef>
                <a:spcPts val="1600"/>
              </a:spcBef>
              <a:spcAft>
                <a:spcPts val="0"/>
              </a:spcAft>
              <a:buSzPct val="25000"/>
            </a:pPr>
            <a:r>
              <a:rPr lang="en-US" sz="2400" dirty="0">
                <a:solidFill>
                  <a:srgbClr val="0070C0"/>
                </a:solidFill>
              </a:rPr>
              <a:t>Suppliers</a:t>
            </a:r>
            <a:endParaRPr dirty="0">
              <a:solidFill>
                <a:srgbClr val="0070C0"/>
              </a:solidFill>
              <a:latin typeface="Arial"/>
              <a:ea typeface="Arial"/>
              <a:cs typeface="Arial"/>
              <a:sym typeface="Arial"/>
            </a:endParaRPr>
          </a:p>
        </p:txBody>
      </p:sp>
      <p:sp>
        <p:nvSpPr>
          <p:cNvPr id="263" name="Shape 263">
            <a:hlinkClick r:id="rId3"/>
          </p:cNvPr>
          <p:cNvSpPr txBox="1"/>
          <p:nvPr/>
        </p:nvSpPr>
        <p:spPr>
          <a:xfrm>
            <a:off x="83087" y="5457126"/>
            <a:ext cx="5630520" cy="282074"/>
          </a:xfrm>
          <a:prstGeom prst="rect">
            <a:avLst/>
          </a:prstGeom>
          <a:noFill/>
          <a:ln>
            <a:noFill/>
          </a:ln>
        </p:spPr>
        <p:txBody>
          <a:bodyPr wrap="square" lIns="91425" tIns="91425" rIns="91425" bIns="91425" anchor="ctr" anchorCtr="0">
            <a:noAutofit/>
          </a:bodyPr>
          <a:lstStyle/>
          <a:p>
            <a:pPr algn="ctr"/>
            <a:r>
              <a:rPr lang="en" b="1" dirty="0">
                <a:solidFill>
                  <a:srgbClr val="E86D1F"/>
                </a:solidFill>
              </a:rPr>
              <a:t>https://beta.bimpactassessment.net/dashboard/assess</a:t>
            </a:r>
          </a:p>
        </p:txBody>
      </p:sp>
      <p:pic>
        <p:nvPicPr>
          <p:cNvPr id="264" name="Shape 264" descr="Screenshot 2017-10-10 11.47.09.png"/>
          <p:cNvPicPr preferRelativeResize="0"/>
          <p:nvPr/>
        </p:nvPicPr>
        <p:blipFill rotWithShape="1">
          <a:blip r:embed="rId4">
            <a:alphaModFix/>
          </a:blip>
          <a:srcRect t="10785"/>
          <a:stretch/>
        </p:blipFill>
        <p:spPr>
          <a:xfrm>
            <a:off x="194563" y="1417039"/>
            <a:ext cx="5407567" cy="3394899"/>
          </a:xfrm>
          <a:prstGeom prst="rect">
            <a:avLst/>
          </a:prstGeom>
          <a:noFill/>
          <a:ln w="38100">
            <a:solidFill>
              <a:schemeClr val="bg1"/>
            </a:solidFill>
          </a:ln>
        </p:spPr>
      </p:pic>
      <p:pic>
        <p:nvPicPr>
          <p:cNvPr id="265" name="Shape 265"/>
          <p:cNvPicPr preferRelativeResize="0"/>
          <p:nvPr/>
        </p:nvPicPr>
        <p:blipFill rotWithShape="1">
          <a:blip r:embed="rId5">
            <a:alphaModFix/>
          </a:blip>
          <a:srcRect/>
          <a:stretch/>
        </p:blipFill>
        <p:spPr>
          <a:xfrm>
            <a:off x="7660525" y="942052"/>
            <a:ext cx="1315800" cy="1231200"/>
          </a:xfrm>
          <a:prstGeom prst="rect">
            <a:avLst/>
          </a:prstGeom>
          <a:noFill/>
          <a:ln>
            <a:noFill/>
          </a:ln>
        </p:spPr>
      </p:pic>
    </p:spTree>
    <p:extLst>
      <p:ext uri="{BB962C8B-B14F-4D97-AF65-F5344CB8AC3E}">
        <p14:creationId xmlns:p14="http://schemas.microsoft.com/office/powerpoint/2010/main" val="6719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descr="Screen Shot 2017-01-26 at 1.12.17 PM.png"/>
          <p:cNvPicPr preferRelativeResize="0"/>
          <p:nvPr/>
        </p:nvPicPr>
        <p:blipFill rotWithShape="1">
          <a:blip r:embed="rId3">
            <a:alphaModFix/>
          </a:blip>
          <a:srcRect l="2061" t="9082" r="1618" b="60943"/>
          <a:stretch/>
        </p:blipFill>
        <p:spPr>
          <a:xfrm>
            <a:off x="83088" y="1518559"/>
            <a:ext cx="8863301" cy="1895160"/>
          </a:xfrm>
          <a:prstGeom prst="rect">
            <a:avLst/>
          </a:prstGeom>
          <a:noFill/>
          <a:ln>
            <a:noFill/>
          </a:ln>
        </p:spPr>
      </p:pic>
      <p:sp>
        <p:nvSpPr>
          <p:cNvPr id="271" name="Shape 271"/>
          <p:cNvSpPr txBox="1">
            <a:spLocks noGrp="1"/>
          </p:cNvSpPr>
          <p:nvPr>
            <p:ph type="title"/>
          </p:nvPr>
        </p:nvSpPr>
        <p:spPr>
          <a:xfrm>
            <a:off x="0" y="1"/>
            <a:ext cx="8603688" cy="963386"/>
          </a:xfrm>
          <a:prstGeom prst="rect">
            <a:avLst/>
          </a:prstGeom>
        </p:spPr>
        <p:txBody>
          <a:bodyPr vert="horz" wrap="square" lIns="91425" tIns="91425" rIns="91425" bIns="91425" rtlCol="0" anchor="t" anchorCtr="0">
            <a:noAutofit/>
          </a:bodyPr>
          <a:lstStyle/>
          <a:p>
            <a:pPr>
              <a:lnSpc>
                <a:spcPct val="115000"/>
              </a:lnSpc>
              <a:spcAft>
                <a:spcPts val="1600"/>
              </a:spcAft>
            </a:pPr>
            <a:r>
              <a:rPr lang="en" sz="3600" dirty="0">
                <a:solidFill>
                  <a:schemeClr val="tx1"/>
                </a:solidFill>
              </a:rPr>
              <a:t>Sample of Assessment Questions </a:t>
            </a:r>
          </a:p>
        </p:txBody>
      </p:sp>
      <p:pic>
        <p:nvPicPr>
          <p:cNvPr id="272" name="Shape 272" descr="Screen Shot 2017-01-26 at 1.11.59 PM.png"/>
          <p:cNvPicPr preferRelativeResize="0">
            <a:picLocks/>
          </p:cNvPicPr>
          <p:nvPr/>
        </p:nvPicPr>
        <p:blipFill rotWithShape="1">
          <a:blip r:embed="rId4">
            <a:alphaModFix/>
          </a:blip>
          <a:srcRect l="1634" t="29098" r="1672" b="55475"/>
          <a:stretch/>
        </p:blipFill>
        <p:spPr>
          <a:xfrm>
            <a:off x="83087" y="3413719"/>
            <a:ext cx="8863301" cy="1188720"/>
          </a:xfrm>
          <a:prstGeom prst="rect">
            <a:avLst/>
          </a:prstGeom>
          <a:noFill/>
          <a:ln>
            <a:noFill/>
          </a:ln>
        </p:spPr>
      </p:pic>
    </p:spTree>
    <p:extLst>
      <p:ext uri="{BB962C8B-B14F-4D97-AF65-F5344CB8AC3E}">
        <p14:creationId xmlns:p14="http://schemas.microsoft.com/office/powerpoint/2010/main" val="360997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14300" y="146957"/>
            <a:ext cx="8718000" cy="1347018"/>
          </a:xfrm>
          <a:prstGeom prst="rect">
            <a:avLst/>
          </a:prstGeom>
        </p:spPr>
        <p:txBody>
          <a:bodyPr vert="horz" wrap="square" lIns="91425" tIns="91425" rIns="91425" bIns="91425" rtlCol="0" anchor="t" anchorCtr="0">
            <a:noAutofit/>
          </a:bodyPr>
          <a:lstStyle/>
          <a:p>
            <a:pPr>
              <a:lnSpc>
                <a:spcPct val="115000"/>
              </a:lnSpc>
              <a:spcAft>
                <a:spcPts val="1600"/>
              </a:spcAft>
            </a:pPr>
            <a:r>
              <a:rPr lang="en" sz="3600" dirty="0">
                <a:solidFill>
                  <a:schemeClr val="tx1"/>
                </a:solidFill>
              </a:rPr>
              <a:t>The StraightUp Solar B</a:t>
            </a:r>
            <a:r>
              <a:rPr lang="en-US" sz="3600" dirty="0">
                <a:solidFill>
                  <a:schemeClr val="tx1"/>
                </a:solidFill>
              </a:rPr>
              <a:t> </a:t>
            </a:r>
            <a:r>
              <a:rPr lang="en" sz="3600" dirty="0">
                <a:solidFill>
                  <a:schemeClr val="tx1"/>
                </a:solidFill>
              </a:rPr>
              <a:t>Corps Story</a:t>
            </a:r>
          </a:p>
        </p:txBody>
      </p:sp>
      <p:sp>
        <p:nvSpPr>
          <p:cNvPr id="278" name="Shape 278"/>
          <p:cNvSpPr txBox="1"/>
          <p:nvPr/>
        </p:nvSpPr>
        <p:spPr>
          <a:xfrm>
            <a:off x="261257" y="1747157"/>
            <a:ext cx="8277043" cy="1979483"/>
          </a:xfrm>
          <a:prstGeom prst="rect">
            <a:avLst/>
          </a:prstGeom>
          <a:noFill/>
          <a:ln>
            <a:noFill/>
          </a:ln>
        </p:spPr>
        <p:txBody>
          <a:bodyPr wrap="square" lIns="91425" tIns="91425" rIns="91425" bIns="91425" anchor="t" anchorCtr="0">
            <a:noAutofit/>
          </a:bodyPr>
          <a:lstStyle/>
          <a:p>
            <a:pPr marL="457200" indent="-381000">
              <a:lnSpc>
                <a:spcPct val="115000"/>
              </a:lnSpc>
              <a:buClr>
                <a:srgbClr val="A4CAEE"/>
              </a:buClr>
              <a:buSzPct val="100000"/>
              <a:buChar char="●"/>
            </a:pPr>
            <a:r>
              <a:rPr lang="en" sz="2400" dirty="0">
                <a:solidFill>
                  <a:srgbClr val="0070C0"/>
                </a:solidFill>
              </a:rPr>
              <a:t>SUS BCorp Commitment Made </a:t>
            </a:r>
            <a:r>
              <a:rPr lang="en" sz="2400" u="sng" dirty="0">
                <a:solidFill>
                  <a:srgbClr val="E86D1F"/>
                </a:solidFill>
              </a:rPr>
              <a:t>2013</a:t>
            </a:r>
          </a:p>
          <a:p>
            <a:pPr>
              <a:lnSpc>
                <a:spcPct val="115000"/>
              </a:lnSpc>
            </a:pPr>
            <a:endParaRPr sz="2400" dirty="0">
              <a:solidFill>
                <a:srgbClr val="A4CAEE"/>
              </a:solidFill>
            </a:endParaRPr>
          </a:p>
          <a:p>
            <a:pPr>
              <a:lnSpc>
                <a:spcPct val="115000"/>
              </a:lnSpc>
            </a:pPr>
            <a:endParaRPr sz="2400" dirty="0">
              <a:solidFill>
                <a:srgbClr val="A4CAEE"/>
              </a:solidFill>
            </a:endParaRPr>
          </a:p>
          <a:p>
            <a:pPr marL="457200" indent="-381000">
              <a:lnSpc>
                <a:spcPct val="115000"/>
              </a:lnSpc>
              <a:buClr>
                <a:srgbClr val="A4CAEE"/>
              </a:buClr>
              <a:buSzPct val="100000"/>
              <a:buChar char="●"/>
            </a:pPr>
            <a:r>
              <a:rPr lang="en" sz="2400" dirty="0">
                <a:solidFill>
                  <a:srgbClr val="0070C0"/>
                </a:solidFill>
              </a:rPr>
              <a:t>SUS BCorps Initial Report Completed in June</a:t>
            </a:r>
            <a:r>
              <a:rPr lang="en" sz="2400" dirty="0">
                <a:solidFill>
                  <a:srgbClr val="A4CAEE"/>
                </a:solidFill>
              </a:rPr>
              <a:t> </a:t>
            </a:r>
            <a:r>
              <a:rPr lang="en" sz="2400" u="sng" dirty="0">
                <a:solidFill>
                  <a:srgbClr val="E86D1F"/>
                </a:solidFill>
              </a:rPr>
              <a:t>2015</a:t>
            </a:r>
          </a:p>
          <a:p>
            <a:pPr marL="914400" lvl="1" indent="-381000">
              <a:lnSpc>
                <a:spcPct val="115000"/>
              </a:lnSpc>
              <a:buClr>
                <a:srgbClr val="A4CAEE"/>
              </a:buClr>
              <a:buSzPct val="100000"/>
              <a:buChar char="○"/>
            </a:pPr>
            <a:r>
              <a:rPr lang="en" sz="2400" dirty="0">
                <a:solidFill>
                  <a:srgbClr val="0070C0"/>
                </a:solidFill>
              </a:rPr>
              <a:t>SCORE = </a:t>
            </a:r>
            <a:r>
              <a:rPr lang="en" sz="2400" b="1" dirty="0">
                <a:solidFill>
                  <a:srgbClr val="0070C0"/>
                </a:solidFill>
              </a:rPr>
              <a:t>94</a:t>
            </a:r>
          </a:p>
          <a:p>
            <a:pPr>
              <a:lnSpc>
                <a:spcPct val="115000"/>
              </a:lnSpc>
            </a:pPr>
            <a:endParaRPr sz="2400" b="1" dirty="0">
              <a:solidFill>
                <a:srgbClr val="A4CAEE"/>
              </a:solidFill>
            </a:endParaRPr>
          </a:p>
          <a:p>
            <a:pPr>
              <a:lnSpc>
                <a:spcPct val="115000"/>
              </a:lnSpc>
            </a:pPr>
            <a:endParaRPr sz="2400" b="1" dirty="0">
              <a:solidFill>
                <a:srgbClr val="A4CAEE"/>
              </a:solidFill>
            </a:endParaRPr>
          </a:p>
          <a:p>
            <a:pPr marL="457200" indent="-381000">
              <a:lnSpc>
                <a:spcPct val="115000"/>
              </a:lnSpc>
              <a:buClr>
                <a:srgbClr val="A4CAEE"/>
              </a:buClr>
              <a:buSzPct val="100000"/>
              <a:buChar char="●"/>
            </a:pPr>
            <a:r>
              <a:rPr lang="en" sz="2400" dirty="0">
                <a:solidFill>
                  <a:srgbClr val="0070C0"/>
                </a:solidFill>
              </a:rPr>
              <a:t>SUS BCorps Initial Report Completed in June </a:t>
            </a:r>
            <a:r>
              <a:rPr lang="en" sz="2400" u="sng" dirty="0">
                <a:solidFill>
                  <a:srgbClr val="E86D1F"/>
                </a:solidFill>
              </a:rPr>
              <a:t>2017</a:t>
            </a:r>
          </a:p>
          <a:p>
            <a:pPr marL="914400" lvl="1" indent="-381000">
              <a:lnSpc>
                <a:spcPct val="115000"/>
              </a:lnSpc>
              <a:buClr>
                <a:srgbClr val="A4CAEE"/>
              </a:buClr>
              <a:buSzPct val="100000"/>
              <a:buChar char="○"/>
            </a:pPr>
            <a:r>
              <a:rPr lang="en" sz="2400" dirty="0">
                <a:solidFill>
                  <a:srgbClr val="0070C0"/>
                </a:solidFill>
              </a:rPr>
              <a:t>SCORE = </a:t>
            </a:r>
            <a:r>
              <a:rPr lang="en" sz="2400" b="1" dirty="0">
                <a:solidFill>
                  <a:srgbClr val="0070C0"/>
                </a:solidFill>
              </a:rPr>
              <a:t>92*</a:t>
            </a:r>
          </a:p>
        </p:txBody>
      </p:sp>
      <p:pic>
        <p:nvPicPr>
          <p:cNvPr id="279" name="Shape 279"/>
          <p:cNvPicPr preferRelativeResize="0"/>
          <p:nvPr/>
        </p:nvPicPr>
        <p:blipFill rotWithShape="1">
          <a:blip r:embed="rId3">
            <a:alphaModFix/>
          </a:blip>
          <a:srcRect l="9243" t="11808" r="8152" b="20527"/>
          <a:stretch/>
        </p:blipFill>
        <p:spPr>
          <a:xfrm>
            <a:off x="889175" y="2576628"/>
            <a:ext cx="6711300" cy="449623"/>
          </a:xfrm>
          <a:prstGeom prst="rect">
            <a:avLst/>
          </a:prstGeom>
          <a:noFill/>
          <a:ln>
            <a:noFill/>
          </a:ln>
        </p:spPr>
      </p:pic>
      <p:pic>
        <p:nvPicPr>
          <p:cNvPr id="280" name="Shape 280"/>
          <p:cNvPicPr preferRelativeResize="0"/>
          <p:nvPr/>
        </p:nvPicPr>
        <p:blipFill rotWithShape="1">
          <a:blip r:embed="rId4">
            <a:alphaModFix/>
          </a:blip>
          <a:srcRect l="6384" r="6074" b="21326"/>
          <a:stretch/>
        </p:blipFill>
        <p:spPr>
          <a:xfrm>
            <a:off x="889175" y="4289782"/>
            <a:ext cx="6983632" cy="450560"/>
          </a:xfrm>
          <a:prstGeom prst="rect">
            <a:avLst/>
          </a:prstGeom>
          <a:noFill/>
          <a:ln>
            <a:noFill/>
          </a:ln>
        </p:spPr>
      </p:pic>
    </p:spTree>
    <p:extLst>
      <p:ext uri="{BB962C8B-B14F-4D97-AF65-F5344CB8AC3E}">
        <p14:creationId xmlns:p14="http://schemas.microsoft.com/office/powerpoint/2010/main" val="248148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179614" y="146957"/>
            <a:ext cx="8652686" cy="1074875"/>
          </a:xfrm>
          <a:prstGeom prst="rect">
            <a:avLst/>
          </a:prstGeom>
        </p:spPr>
        <p:txBody>
          <a:bodyPr vert="horz" wrap="square" lIns="91425" tIns="91425" rIns="91425" bIns="91425" rtlCol="0" anchor="t" anchorCtr="0">
            <a:noAutofit/>
          </a:bodyPr>
          <a:lstStyle/>
          <a:p>
            <a:pPr>
              <a:lnSpc>
                <a:spcPct val="115000"/>
              </a:lnSpc>
              <a:spcAft>
                <a:spcPts val="1600"/>
              </a:spcAft>
            </a:pPr>
            <a:r>
              <a:rPr lang="en-US" sz="3600" dirty="0">
                <a:solidFill>
                  <a:schemeClr val="tx1"/>
                </a:solidFill>
              </a:rPr>
              <a:t>So How Is SUS Better Today?</a:t>
            </a:r>
            <a:endParaRPr lang="en" sz="3600" dirty="0">
              <a:solidFill>
                <a:schemeClr val="tx1"/>
              </a:solidFill>
            </a:endParaRPr>
          </a:p>
        </p:txBody>
      </p:sp>
      <p:sp>
        <p:nvSpPr>
          <p:cNvPr id="278" name="Shape 278"/>
          <p:cNvSpPr txBox="1"/>
          <p:nvPr/>
        </p:nvSpPr>
        <p:spPr>
          <a:xfrm>
            <a:off x="179614" y="1029774"/>
            <a:ext cx="7897934" cy="2423100"/>
          </a:xfrm>
          <a:prstGeom prst="rect">
            <a:avLst/>
          </a:prstGeom>
          <a:noFill/>
          <a:ln>
            <a:noFill/>
          </a:ln>
        </p:spPr>
        <p:txBody>
          <a:bodyPr wrap="square" lIns="91425" tIns="91425" rIns="91425" bIns="91425" anchor="t" anchorCtr="0">
            <a:noAutofit/>
          </a:bodyPr>
          <a:lstStyle/>
          <a:p>
            <a:pPr marL="457200" indent="-381000">
              <a:lnSpc>
                <a:spcPct val="115000"/>
              </a:lnSpc>
              <a:buClr>
                <a:srgbClr val="A4CAEE"/>
              </a:buClr>
              <a:buSzPct val="100000"/>
              <a:buChar char="●"/>
            </a:pPr>
            <a:r>
              <a:rPr lang="en-US" sz="2400" b="1" dirty="0">
                <a:solidFill>
                  <a:srgbClr val="0070C0"/>
                </a:solidFill>
              </a:rPr>
              <a:t>New Articles of Incorporation</a:t>
            </a:r>
          </a:p>
          <a:p>
            <a:pPr marL="914400" lvl="1" indent="-381000">
              <a:lnSpc>
                <a:spcPct val="115000"/>
              </a:lnSpc>
              <a:buClr>
                <a:srgbClr val="A4CAEE"/>
              </a:buClr>
              <a:buSzPct val="100000"/>
              <a:buChar char="○"/>
            </a:pPr>
            <a:r>
              <a:rPr lang="en-US" sz="2000" i="1" dirty="0">
                <a:solidFill>
                  <a:srgbClr val="0070C0"/>
                </a:solidFill>
              </a:rPr>
              <a:t>“</a:t>
            </a:r>
            <a:r>
              <a:rPr lang="en-US" sz="2400" i="1" dirty="0">
                <a:solidFill>
                  <a:srgbClr val="0070C0"/>
                </a:solidFill>
              </a:rPr>
              <a:t>StraightUp Solar exists for the purpose of delivering societal and environmental benefit by inspiring a Solar Tribe to create a sustainable world.”</a:t>
            </a:r>
          </a:p>
          <a:p>
            <a:pPr marL="533400" lvl="1">
              <a:lnSpc>
                <a:spcPct val="115000"/>
              </a:lnSpc>
              <a:buClr>
                <a:srgbClr val="A4CAEE"/>
              </a:buClr>
              <a:buSzPct val="100000"/>
            </a:pPr>
            <a:r>
              <a:rPr lang="en-US" dirty="0">
                <a:solidFill>
                  <a:srgbClr val="0070C0"/>
                </a:solidFill>
              </a:rPr>
              <a:t>				</a:t>
            </a:r>
          </a:p>
          <a:p>
            <a:pPr marL="533400" lvl="1">
              <a:lnSpc>
                <a:spcPct val="115000"/>
              </a:lnSpc>
              <a:buClr>
                <a:srgbClr val="A4CAEE"/>
              </a:buClr>
              <a:buSzPct val="100000"/>
            </a:pPr>
            <a:r>
              <a:rPr lang="en-US" dirty="0">
                <a:solidFill>
                  <a:srgbClr val="0070C0"/>
                </a:solidFill>
              </a:rPr>
              <a:t>				- Article II, Para 2.3, SUS 3rd Amended Restated</a:t>
            </a:r>
          </a:p>
          <a:p>
            <a:pPr marL="533400" lvl="1">
              <a:lnSpc>
                <a:spcPct val="115000"/>
              </a:lnSpc>
              <a:buClr>
                <a:srgbClr val="A4CAEE"/>
              </a:buClr>
              <a:buSzPct val="100000"/>
            </a:pPr>
            <a:r>
              <a:rPr lang="en-US" dirty="0">
                <a:solidFill>
                  <a:srgbClr val="0070C0"/>
                </a:solidFill>
              </a:rPr>
              <a:t>				  Operating Agreement, 28 Jun 2017 </a:t>
            </a:r>
          </a:p>
          <a:p>
            <a:pPr marL="876300" indent="-342900">
              <a:lnSpc>
                <a:spcPct val="115000"/>
              </a:lnSpc>
              <a:buClr>
                <a:srgbClr val="A4CAEE"/>
              </a:buClr>
              <a:buSzPct val="100000"/>
              <a:buFontTx/>
              <a:buChar char="-"/>
            </a:pPr>
            <a:endParaRPr lang="en" sz="2400" dirty="0">
              <a:solidFill>
                <a:srgbClr val="0070C0"/>
              </a:solidFill>
            </a:endParaRPr>
          </a:p>
          <a:p>
            <a:pPr marL="457200" indent="-381000">
              <a:lnSpc>
                <a:spcPct val="115000"/>
              </a:lnSpc>
              <a:buClr>
                <a:srgbClr val="A4CAEE"/>
              </a:buClr>
              <a:buSzPct val="100000"/>
              <a:buFontTx/>
              <a:buChar char="●"/>
            </a:pPr>
            <a:r>
              <a:rPr lang="en" sz="2400" b="1" dirty="0">
                <a:solidFill>
                  <a:srgbClr val="0070C0"/>
                </a:solidFill>
              </a:rPr>
              <a:t>B Corps </a:t>
            </a:r>
            <a:r>
              <a:rPr lang="en-US" sz="2400" b="1" dirty="0">
                <a:solidFill>
                  <a:srgbClr val="0070C0"/>
                </a:solidFill>
              </a:rPr>
              <a:t>Advisory &amp; Action Committee Established</a:t>
            </a:r>
            <a:endParaRPr lang="en" sz="2400" b="1" dirty="0">
              <a:solidFill>
                <a:srgbClr val="0070C0"/>
              </a:solidFill>
            </a:endParaRPr>
          </a:p>
          <a:p>
            <a:pPr marL="914400" lvl="1" indent="-381000">
              <a:lnSpc>
                <a:spcPct val="115000"/>
              </a:lnSpc>
              <a:buClr>
                <a:srgbClr val="A4CAEE"/>
              </a:buClr>
              <a:buSzPct val="100000"/>
              <a:buChar char="○"/>
            </a:pPr>
            <a:r>
              <a:rPr lang="en-US" sz="2400" dirty="0">
                <a:solidFill>
                  <a:srgbClr val="0070C0"/>
                </a:solidFill>
              </a:rPr>
              <a:t>Formal Strategic Plan &amp; Resource Commitment</a:t>
            </a:r>
          </a:p>
          <a:p>
            <a:pPr marL="914400" lvl="1" indent="-381000">
              <a:lnSpc>
                <a:spcPct val="115000"/>
              </a:lnSpc>
              <a:buClr>
                <a:srgbClr val="A4CAEE"/>
              </a:buClr>
              <a:buSzPct val="100000"/>
              <a:buChar char="○"/>
            </a:pPr>
            <a:r>
              <a:rPr lang="en-US" sz="2400" dirty="0">
                <a:solidFill>
                  <a:srgbClr val="0070C0"/>
                </a:solidFill>
              </a:rPr>
              <a:t>Employee Ownership of Our B Corp Destiny</a:t>
            </a:r>
            <a:endParaRPr lang="en" sz="2400" b="1" dirty="0">
              <a:solidFill>
                <a:srgbClr val="0070C0"/>
              </a:solidFill>
            </a:endParaRPr>
          </a:p>
          <a:p>
            <a:pPr marL="914400" lvl="1" indent="-381000">
              <a:lnSpc>
                <a:spcPct val="115000"/>
              </a:lnSpc>
              <a:buClr>
                <a:srgbClr val="A4CAEE"/>
              </a:buClr>
              <a:buSzPct val="100000"/>
              <a:buChar char="○"/>
            </a:pPr>
            <a:endParaRPr lang="en" sz="2400" b="1" dirty="0">
              <a:solidFill>
                <a:srgbClr val="0070C0"/>
              </a:solidFill>
            </a:endParaRPr>
          </a:p>
          <a:p>
            <a:pPr>
              <a:lnSpc>
                <a:spcPct val="115000"/>
              </a:lnSpc>
            </a:pPr>
            <a:endParaRPr sz="2400" b="1" dirty="0">
              <a:solidFill>
                <a:srgbClr val="A4CAEE"/>
              </a:solidFill>
            </a:endParaRPr>
          </a:p>
          <a:p>
            <a:pPr>
              <a:lnSpc>
                <a:spcPct val="115000"/>
              </a:lnSpc>
            </a:pPr>
            <a:endParaRPr sz="2400" b="1" dirty="0">
              <a:solidFill>
                <a:srgbClr val="A4CAEE"/>
              </a:solidFill>
            </a:endParaRPr>
          </a:p>
        </p:txBody>
      </p:sp>
      <p:pic>
        <p:nvPicPr>
          <p:cNvPr id="6" name="Shape 257">
            <a:extLst>
              <a:ext uri="{FF2B5EF4-FFF2-40B4-BE49-F238E27FC236}">
                <a16:creationId xmlns:a16="http://schemas.microsoft.com/office/drawing/2014/main" xmlns="" id="{9338B113-5399-4F40-8E77-B47E72057D6B}"/>
              </a:ext>
            </a:extLst>
          </p:cNvPr>
          <p:cNvPicPr preferRelativeResize="0"/>
          <p:nvPr/>
        </p:nvPicPr>
        <p:blipFill rotWithShape="1">
          <a:blip r:embed="rId3">
            <a:alphaModFix/>
          </a:blip>
          <a:srcRect/>
          <a:stretch/>
        </p:blipFill>
        <p:spPr>
          <a:xfrm>
            <a:off x="7740985" y="1029774"/>
            <a:ext cx="1315800" cy="1231200"/>
          </a:xfrm>
          <a:prstGeom prst="rect">
            <a:avLst/>
          </a:prstGeom>
          <a:noFill/>
          <a:ln>
            <a:noFill/>
          </a:ln>
        </p:spPr>
      </p:pic>
    </p:spTree>
    <p:extLst>
      <p:ext uri="{BB962C8B-B14F-4D97-AF65-F5344CB8AC3E}">
        <p14:creationId xmlns:p14="http://schemas.microsoft.com/office/powerpoint/2010/main" val="297640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Shape 285" descr="Screen Shot 2017-01-26 at 1.14.53 PM.png"/>
          <p:cNvPicPr preferRelativeResize="0">
            <a:picLocks noChangeAspect="1"/>
          </p:cNvPicPr>
          <p:nvPr/>
        </p:nvPicPr>
        <p:blipFill rotWithShape="1">
          <a:blip r:embed="rId3">
            <a:alphaModFix/>
          </a:blip>
          <a:srcRect l="16657" t="16207" r="30991" b="19730"/>
          <a:stretch/>
        </p:blipFill>
        <p:spPr>
          <a:xfrm>
            <a:off x="211560" y="662397"/>
            <a:ext cx="4422790" cy="3383280"/>
          </a:xfrm>
          <a:prstGeom prst="rect">
            <a:avLst/>
          </a:prstGeom>
          <a:ln w="19050">
            <a:solidFill>
              <a:srgbClr val="002060"/>
            </a:solidFill>
          </a:ln>
          <a:effectLst>
            <a:outerShdw blurRad="292100" dist="139700" dir="2700000" algn="tl" rotWithShape="0">
              <a:srgbClr val="333333">
                <a:alpha val="65000"/>
              </a:srgbClr>
            </a:outerShdw>
          </a:effectLst>
        </p:spPr>
      </p:pic>
      <p:pic>
        <p:nvPicPr>
          <p:cNvPr id="286" name="Shape 286" descr="Screen Shot 2017-01-26 at 1.55.16 PM.png"/>
          <p:cNvPicPr preferRelativeResize="0">
            <a:picLocks noChangeAspect="1"/>
          </p:cNvPicPr>
          <p:nvPr/>
        </p:nvPicPr>
        <p:blipFill rotWithShape="1">
          <a:blip r:embed="rId4">
            <a:alphaModFix/>
          </a:blip>
          <a:srcRect l="7156" t="13127" r="38003" b="9335"/>
          <a:stretch/>
        </p:blipFill>
        <p:spPr>
          <a:xfrm>
            <a:off x="4911552" y="2629539"/>
            <a:ext cx="3869359" cy="3383280"/>
          </a:xfrm>
          <a:prstGeom prst="rect">
            <a:avLst/>
          </a:prstGeom>
          <a:ln w="19050">
            <a:solidFill>
              <a:srgbClr val="002060"/>
            </a:solidFill>
          </a:ln>
          <a:effectLst>
            <a:outerShdw blurRad="292100" dist="139700" dir="2700000" algn="tl" rotWithShape="0">
              <a:srgbClr val="333333">
                <a:alpha val="65000"/>
              </a:srgbClr>
            </a:outerShdw>
          </a:effectLst>
        </p:spPr>
      </p:pic>
      <p:pic>
        <p:nvPicPr>
          <p:cNvPr id="4" name="Picture 2" descr="Image result for b corps logo">
            <a:extLst>
              <a:ext uri="{FF2B5EF4-FFF2-40B4-BE49-F238E27FC236}">
                <a16:creationId xmlns:a16="http://schemas.microsoft.com/office/drawing/2014/main" xmlns="" id="{B1D3CD15-1BA5-4032-B601-B48D21BC8E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5525" y="343539"/>
            <a:ext cx="277090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723455"/>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133818" cy="1289958"/>
          </a:xfrm>
        </p:spPr>
        <p:txBody>
          <a:bodyPr/>
          <a:lstStyle/>
          <a:p>
            <a:r>
              <a:rPr lang="en-US" dirty="0"/>
              <a:t>Illinois Solar for All Overview</a:t>
            </a:r>
          </a:p>
        </p:txBody>
      </p:sp>
      <p:sp>
        <p:nvSpPr>
          <p:cNvPr id="2" name="Content Placeholder 1"/>
          <p:cNvSpPr>
            <a:spLocks noGrp="1"/>
          </p:cNvSpPr>
          <p:nvPr>
            <p:ph idx="1"/>
          </p:nvPr>
        </p:nvSpPr>
        <p:spPr>
          <a:xfrm>
            <a:off x="163286" y="1289957"/>
            <a:ext cx="8980714" cy="4865913"/>
          </a:xfrm>
        </p:spPr>
        <p:txBody>
          <a:bodyPr>
            <a:normAutofit fontScale="92500" lnSpcReduction="10000"/>
          </a:bodyPr>
          <a:lstStyle/>
          <a:p>
            <a:pPr marL="0" indent="0">
              <a:buNone/>
            </a:pPr>
            <a:r>
              <a:rPr lang="en-US" b="1" dirty="0">
                <a:solidFill>
                  <a:srgbClr val="006225"/>
                </a:solidFill>
              </a:rPr>
              <a:t>GOAL</a:t>
            </a:r>
            <a:r>
              <a:rPr lang="en-US" b="1" dirty="0"/>
              <a:t>: </a:t>
            </a:r>
            <a:r>
              <a:rPr lang="en-US" i="1" dirty="0"/>
              <a:t>Bring solar to low-income communities to maximize development and create a long-term low-income solar marketplace throughout Illinois</a:t>
            </a:r>
            <a:r>
              <a:rPr lang="en-US" dirty="0"/>
              <a:t>.</a:t>
            </a:r>
          </a:p>
          <a:p>
            <a:r>
              <a:rPr lang="en-US" dirty="0"/>
              <a:t>Energy and economic benefits for low-income customer at reasonable level = </a:t>
            </a:r>
            <a:r>
              <a:rPr lang="en-US" b="1" dirty="0"/>
              <a:t>no upfront costs or subscriber fees</a:t>
            </a:r>
          </a:p>
          <a:p>
            <a:r>
              <a:rPr lang="en-US" dirty="0"/>
              <a:t>Immediate, reliable reductions in energy costs = </a:t>
            </a:r>
            <a:r>
              <a:rPr lang="en-US" b="1" dirty="0"/>
              <a:t>ongoing payments &lt; expected energy savings</a:t>
            </a:r>
          </a:p>
          <a:p>
            <a:r>
              <a:rPr lang="en-US" dirty="0"/>
              <a:t>Ensure the wholesale market value of the energy is credited to participating low-income customer or organization = </a:t>
            </a:r>
            <a:r>
              <a:rPr lang="en-US" b="1" dirty="0"/>
              <a:t>NEM</a:t>
            </a:r>
          </a:p>
          <a:p>
            <a:r>
              <a:rPr lang="en-US" dirty="0"/>
              <a:t>Tangible economic benefits flow directly to program participants (except multi-family housing)</a:t>
            </a:r>
          </a:p>
          <a:p>
            <a:r>
              <a:rPr lang="en-US" dirty="0"/>
              <a:t>Marketing practices are standard so low-income customer receive clear, standardized information about benefits. </a:t>
            </a:r>
            <a:endParaRPr lang="en-US" b="1" dirty="0"/>
          </a:p>
          <a:p>
            <a:pPr lvl="1"/>
            <a:endParaRPr lang="en-US" b="1" dirty="0"/>
          </a:p>
          <a:p>
            <a:pPr marL="0" indent="0">
              <a:buNone/>
            </a:pPr>
            <a:endParaRPr lang="en-US" dirty="0"/>
          </a:p>
          <a:p>
            <a:endParaRPr lang="en-US" dirty="0"/>
          </a:p>
        </p:txBody>
      </p:sp>
    </p:spTree>
    <p:extLst>
      <p:ext uri="{BB962C8B-B14F-4D97-AF65-F5344CB8AC3E}">
        <p14:creationId xmlns:p14="http://schemas.microsoft.com/office/powerpoint/2010/main" val="916668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62755"/>
            <a:ext cx="7886700" cy="1325563"/>
          </a:xfrm>
        </p:spPr>
        <p:txBody>
          <a:bodyPr/>
          <a:lstStyle/>
          <a:p>
            <a:r>
              <a:rPr lang="en-US" dirty="0"/>
              <a:t>Solar for All Overview</a:t>
            </a:r>
          </a:p>
        </p:txBody>
      </p:sp>
      <p:sp>
        <p:nvSpPr>
          <p:cNvPr id="2" name="Content Placeholder 1"/>
          <p:cNvSpPr>
            <a:spLocks noGrp="1"/>
          </p:cNvSpPr>
          <p:nvPr>
            <p:ph idx="1"/>
          </p:nvPr>
        </p:nvSpPr>
        <p:spPr>
          <a:xfrm>
            <a:off x="247118" y="1191986"/>
            <a:ext cx="8439682" cy="5046254"/>
          </a:xfrm>
        </p:spPr>
        <p:txBody>
          <a:bodyPr>
            <a:normAutofit/>
          </a:bodyPr>
          <a:lstStyle/>
          <a:p>
            <a:pPr marL="0" indent="0">
              <a:buNone/>
            </a:pPr>
            <a:r>
              <a:rPr lang="en-US" b="1" dirty="0">
                <a:solidFill>
                  <a:srgbClr val="006225"/>
                </a:solidFill>
              </a:rPr>
              <a:t>Funding Sources</a:t>
            </a:r>
          </a:p>
          <a:p>
            <a:pPr marL="914400" lvl="1" indent="-457200">
              <a:buFont typeface="+mj-lt"/>
              <a:buAutoNum type="arabicPeriod"/>
            </a:pPr>
            <a:r>
              <a:rPr lang="en-US" dirty="0"/>
              <a:t>Renewable Energy Resources Fund </a:t>
            </a:r>
            <a:br>
              <a:rPr lang="en-US" dirty="0"/>
            </a:br>
            <a:r>
              <a:rPr lang="en-US" dirty="0"/>
              <a:t>$20M/year from RERF for 3 sub-programs</a:t>
            </a:r>
          </a:p>
          <a:p>
            <a:pPr marL="914400" lvl="1" indent="-457200">
              <a:buFont typeface="+mj-lt"/>
              <a:buAutoNum type="arabicPeriod"/>
            </a:pPr>
            <a:endParaRPr lang="en-US" dirty="0"/>
          </a:p>
          <a:p>
            <a:pPr marL="914400" lvl="1" indent="-457200">
              <a:buFont typeface="+mj-lt"/>
              <a:buAutoNum type="arabicPeriod"/>
            </a:pPr>
            <a:r>
              <a:rPr lang="en-US" dirty="0"/>
              <a:t>Portion of funds from utilities’ RPS requirements</a:t>
            </a:r>
            <a:br>
              <a:rPr lang="en-US" dirty="0"/>
            </a:br>
            <a:r>
              <a:rPr lang="en-US" dirty="0"/>
              <a:t>5% or $10M per delivery year (whatever is more)</a:t>
            </a:r>
            <a:br>
              <a:rPr lang="en-US" dirty="0"/>
            </a:br>
            <a:endParaRPr lang="en-US" dirty="0"/>
          </a:p>
          <a:p>
            <a:pPr marL="457200" lvl="1" indent="0">
              <a:buNone/>
            </a:pPr>
            <a:r>
              <a:rPr lang="en-US" dirty="0"/>
              <a:t>	2018-2019	$10M</a:t>
            </a:r>
          </a:p>
          <a:p>
            <a:pPr marL="457200" lvl="1" indent="0">
              <a:buNone/>
            </a:pPr>
            <a:r>
              <a:rPr lang="en-US" dirty="0"/>
              <a:t>	2019-2020	$11.7M</a:t>
            </a:r>
          </a:p>
          <a:p>
            <a:pPr marL="457200" lvl="1" indent="0">
              <a:buNone/>
            </a:pPr>
            <a:r>
              <a:rPr lang="en-US" dirty="0"/>
              <a:t>	2020-2021	$11.7M</a:t>
            </a:r>
          </a:p>
          <a:p>
            <a:pPr marL="457200" lvl="1" indent="0">
              <a:buNone/>
            </a:pPr>
            <a:r>
              <a:rPr lang="en-US" dirty="0"/>
              <a:t>	</a:t>
            </a:r>
          </a:p>
          <a:p>
            <a:pPr marL="457200" lvl="1" indent="0">
              <a:buNone/>
            </a:pPr>
            <a:r>
              <a:rPr lang="en-US" dirty="0"/>
              <a:t>	</a:t>
            </a:r>
            <a:r>
              <a:rPr lang="en-US" sz="2200" dirty="0"/>
              <a:t>Additional $10M in 2017, 2021, 2025 for ComEd Workforce </a:t>
            </a:r>
            <a:br>
              <a:rPr lang="en-US" sz="2200" dirty="0"/>
            </a:br>
            <a:r>
              <a:rPr lang="en-US" sz="2200" dirty="0"/>
              <a:t>	Development program</a:t>
            </a:r>
          </a:p>
          <a:p>
            <a:pPr marL="457200" lvl="1" indent="0">
              <a:buNone/>
            </a:pPr>
            <a:endParaRPr lang="en-US" b="1" dirty="0"/>
          </a:p>
          <a:p>
            <a:pPr marL="0" indent="0">
              <a:buNone/>
            </a:pPr>
            <a:endParaRPr lang="en-US" dirty="0"/>
          </a:p>
          <a:p>
            <a:endParaRPr lang="en-US" dirty="0"/>
          </a:p>
        </p:txBody>
      </p:sp>
    </p:spTree>
    <p:extLst>
      <p:ext uri="{BB962C8B-B14F-4D97-AF65-F5344CB8AC3E}">
        <p14:creationId xmlns:p14="http://schemas.microsoft.com/office/powerpoint/2010/main" val="1416849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sp>
        <p:nvSpPr>
          <p:cNvPr id="2" name="Content Placeholder 1"/>
          <p:cNvSpPr>
            <a:spLocks noGrp="1"/>
          </p:cNvSpPr>
          <p:nvPr>
            <p:ph idx="1"/>
          </p:nvPr>
        </p:nvSpPr>
        <p:spPr>
          <a:xfrm>
            <a:off x="247118" y="1652478"/>
            <a:ext cx="7886700" cy="4351338"/>
          </a:xfrm>
        </p:spPr>
        <p:txBody>
          <a:bodyPr/>
          <a:lstStyle/>
          <a:p>
            <a:pPr marL="0" indent="0">
              <a:buNone/>
            </a:pPr>
            <a:r>
              <a:rPr lang="en-US" b="1" dirty="0">
                <a:solidFill>
                  <a:srgbClr val="006225"/>
                </a:solidFill>
              </a:rPr>
              <a:t>4 sub-programs</a:t>
            </a:r>
          </a:p>
          <a:p>
            <a:pPr marL="514350" indent="-514350">
              <a:lnSpc>
                <a:spcPct val="150000"/>
              </a:lnSpc>
              <a:buFont typeface="+mj-lt"/>
              <a:buAutoNum type="arabicPeriod"/>
            </a:pPr>
            <a:r>
              <a:rPr lang="en-US" dirty="0"/>
              <a:t>Low-income distributed generation incentives</a:t>
            </a:r>
          </a:p>
          <a:p>
            <a:pPr marL="514350" indent="-514350">
              <a:lnSpc>
                <a:spcPct val="150000"/>
              </a:lnSpc>
              <a:buFont typeface="+mj-lt"/>
              <a:buAutoNum type="arabicPeriod"/>
            </a:pPr>
            <a:r>
              <a:rPr lang="en-US" dirty="0"/>
              <a:t>Low-income community solar incentives</a:t>
            </a:r>
          </a:p>
          <a:p>
            <a:pPr marL="514350" indent="-514350">
              <a:lnSpc>
                <a:spcPct val="150000"/>
              </a:lnSpc>
              <a:buFont typeface="+mj-lt"/>
              <a:buAutoNum type="arabicPeriod"/>
            </a:pPr>
            <a:r>
              <a:rPr lang="en-US" dirty="0"/>
              <a:t>Incentives for non-profits and public facilities</a:t>
            </a:r>
          </a:p>
          <a:p>
            <a:pPr marL="514350" indent="-514350">
              <a:lnSpc>
                <a:spcPct val="150000"/>
              </a:lnSpc>
              <a:buFont typeface="+mj-lt"/>
              <a:buAutoNum type="arabicPeriod"/>
            </a:pPr>
            <a:r>
              <a:rPr lang="en-US" dirty="0"/>
              <a:t>Low-income community solar </a:t>
            </a:r>
            <a:r>
              <a:rPr lang="en-US" i="1" dirty="0"/>
              <a:t>pilot</a:t>
            </a:r>
            <a:r>
              <a:rPr lang="en-US" dirty="0"/>
              <a:t> projects</a:t>
            </a:r>
          </a:p>
          <a:p>
            <a:pPr marL="0" indent="0">
              <a:buNone/>
            </a:pPr>
            <a:endParaRPr lang="en-US" dirty="0"/>
          </a:p>
          <a:p>
            <a:endParaRPr lang="en-US" dirty="0"/>
          </a:p>
        </p:txBody>
      </p:sp>
    </p:spTree>
    <p:extLst>
      <p:ext uri="{BB962C8B-B14F-4D97-AF65-F5344CB8AC3E}">
        <p14:creationId xmlns:p14="http://schemas.microsoft.com/office/powerpoint/2010/main" val="1547162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
            <a:ext cx="8133818" cy="1548534"/>
          </a:xfrm>
        </p:spPr>
        <p:txBody>
          <a:bodyPr/>
          <a:lstStyle/>
          <a:p>
            <a:r>
              <a:rPr lang="en-US" dirty="0"/>
              <a:t>Illinois Solar for All Programs </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7118" y="1548534"/>
            <a:ext cx="8369822" cy="3736899"/>
          </a:xfrm>
        </p:spPr>
      </p:pic>
    </p:spTree>
    <p:extLst>
      <p:ext uri="{BB962C8B-B14F-4D97-AF65-F5344CB8AC3E}">
        <p14:creationId xmlns:p14="http://schemas.microsoft.com/office/powerpoint/2010/main" val="156881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1"/>
            <a:ext cx="7886700" cy="1548534"/>
          </a:xfrm>
        </p:spPr>
        <p:txBody>
          <a:bodyPr/>
          <a:lstStyle/>
          <a:p>
            <a:r>
              <a:rPr lang="en-US" dirty="0"/>
              <a:t>Illinois Solar for All Programs </a:t>
            </a:r>
          </a:p>
        </p:txBody>
      </p:sp>
      <p:sp>
        <p:nvSpPr>
          <p:cNvPr id="2" name="Content Placeholder 1"/>
          <p:cNvSpPr>
            <a:spLocks noGrp="1"/>
          </p:cNvSpPr>
          <p:nvPr>
            <p:ph idx="1"/>
          </p:nvPr>
        </p:nvSpPr>
        <p:spPr>
          <a:xfrm>
            <a:off x="247118" y="1257299"/>
            <a:ext cx="8733596" cy="4898571"/>
          </a:xfrm>
        </p:spPr>
        <p:txBody>
          <a:bodyPr>
            <a:normAutofit fontScale="92500"/>
          </a:bodyPr>
          <a:lstStyle/>
          <a:p>
            <a:pPr marL="0" indent="0">
              <a:buNone/>
            </a:pPr>
            <a:r>
              <a:rPr lang="en-US" b="1" dirty="0">
                <a:solidFill>
                  <a:srgbClr val="006225"/>
                </a:solidFill>
              </a:rPr>
              <a:t>Low-Income Distributed Generation Incentive</a:t>
            </a:r>
          </a:p>
          <a:p>
            <a:r>
              <a:rPr lang="en-US" dirty="0"/>
              <a:t>22.5% of funds</a:t>
            </a:r>
          </a:p>
          <a:p>
            <a:r>
              <a:rPr lang="en-US" dirty="0"/>
              <a:t>Requirement to partner in job training </a:t>
            </a:r>
          </a:p>
          <a:p>
            <a:r>
              <a:rPr lang="en-US" dirty="0"/>
              <a:t>M-RETS or GATS to verify REC production</a:t>
            </a:r>
          </a:p>
          <a:p>
            <a:r>
              <a:rPr lang="en-US" dirty="0"/>
              <a:t>Single-family homes = must verify that they are low-income</a:t>
            </a:r>
          </a:p>
          <a:p>
            <a:r>
              <a:rPr lang="en-US" dirty="0"/>
              <a:t>Two-to-four unit buildings = at least two of the households must be demonstrated to be low income. </a:t>
            </a:r>
          </a:p>
          <a:p>
            <a:r>
              <a:rPr lang="en-US" dirty="0"/>
              <a:t>Five-unit and larger buildings = either at least 50% of the tenants must be verified as low-income, or the building must be demonstrated to meet the definition of “affordable housing” contained in the Illinois Affordable Housing Act. </a:t>
            </a:r>
            <a:endParaRPr lang="en-US" b="1" dirty="0"/>
          </a:p>
          <a:p>
            <a:pPr marL="0" indent="0">
              <a:buNone/>
            </a:pPr>
            <a:endParaRPr lang="en-US" dirty="0"/>
          </a:p>
          <a:p>
            <a:endParaRPr lang="en-US" dirty="0"/>
          </a:p>
        </p:txBody>
      </p:sp>
    </p:spTree>
    <p:extLst>
      <p:ext uri="{BB962C8B-B14F-4D97-AF65-F5344CB8AC3E}">
        <p14:creationId xmlns:p14="http://schemas.microsoft.com/office/powerpoint/2010/main" val="182576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a:t>
            </a:r>
          </a:p>
        </p:txBody>
      </p:sp>
      <p:sp>
        <p:nvSpPr>
          <p:cNvPr id="2" name="Content Placeholder 1"/>
          <p:cNvSpPr>
            <a:spLocks noGrp="1"/>
          </p:cNvSpPr>
          <p:nvPr>
            <p:ph idx="1"/>
          </p:nvPr>
        </p:nvSpPr>
        <p:spPr>
          <a:xfrm>
            <a:off x="247118" y="1652478"/>
            <a:ext cx="7886700" cy="4351338"/>
          </a:xfrm>
        </p:spPr>
        <p:txBody>
          <a:bodyPr>
            <a:normAutofit/>
          </a:bodyPr>
          <a:lstStyle/>
          <a:p>
            <a:pPr marL="0" indent="0">
              <a:buNone/>
            </a:pPr>
            <a:r>
              <a:rPr lang="en-US" b="1" dirty="0"/>
              <a:t>B Corporation 101</a:t>
            </a:r>
          </a:p>
          <a:p>
            <a:pPr marL="0" indent="0">
              <a:buNone/>
            </a:pPr>
            <a:endParaRPr lang="en-US" b="1" dirty="0"/>
          </a:p>
          <a:p>
            <a:pPr marL="0" indent="0">
              <a:buNone/>
            </a:pPr>
            <a:r>
              <a:rPr lang="en-US" b="1" dirty="0"/>
              <a:t>Solar for All Overview</a:t>
            </a:r>
          </a:p>
          <a:p>
            <a:r>
              <a:rPr lang="en-US" dirty="0"/>
              <a:t>Incentive Categories &amp; Levels</a:t>
            </a:r>
          </a:p>
          <a:p>
            <a:r>
              <a:rPr lang="en-US" dirty="0"/>
              <a:t>Installer/Vendor Requirements</a:t>
            </a:r>
          </a:p>
          <a:p>
            <a:r>
              <a:rPr lang="en-US" dirty="0"/>
              <a:t>Customer Eligibility</a:t>
            </a:r>
          </a:p>
          <a:p>
            <a:r>
              <a:rPr lang="en-US" dirty="0"/>
              <a:t>Workforce Development</a:t>
            </a:r>
          </a:p>
          <a:p>
            <a:endParaRPr lang="en-US" dirty="0"/>
          </a:p>
        </p:txBody>
      </p:sp>
    </p:spTree>
    <p:extLst>
      <p:ext uri="{BB962C8B-B14F-4D97-AF65-F5344CB8AC3E}">
        <p14:creationId xmlns:p14="http://schemas.microsoft.com/office/powerpoint/2010/main" val="1981158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sp>
        <p:nvSpPr>
          <p:cNvPr id="2" name="Content Placeholder 1"/>
          <p:cNvSpPr>
            <a:spLocks noGrp="1"/>
          </p:cNvSpPr>
          <p:nvPr>
            <p:ph idx="1"/>
          </p:nvPr>
        </p:nvSpPr>
        <p:spPr>
          <a:xfrm>
            <a:off x="143656" y="5581758"/>
            <a:ext cx="8856688" cy="3738187"/>
          </a:xfrm>
        </p:spPr>
        <p:txBody>
          <a:bodyPr>
            <a:normAutofit/>
          </a:bodyPr>
          <a:lstStyle/>
          <a:p>
            <a:pPr marL="0" indent="0" algn="r">
              <a:buNone/>
            </a:pPr>
            <a:r>
              <a:rPr lang="en-US" sz="1600" b="1" i="1" dirty="0">
                <a:solidFill>
                  <a:srgbClr val="FF0000"/>
                </a:solidFill>
              </a:rPr>
              <a:t>IPA disclaimer: </a:t>
            </a:r>
            <a:r>
              <a:rPr lang="en-US" sz="1600" i="1" dirty="0">
                <a:solidFill>
                  <a:srgbClr val="FF0000"/>
                </a:solidFill>
              </a:rPr>
              <a:t>Illinois Solar for All incentive levels described in this draft Plan should be considered preliminary, and parties should not take actions in reliance on these draft proposals.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457"/>
            <a:ext cx="9144000" cy="3660517"/>
          </a:xfrm>
          <a:prstGeom prst="rect">
            <a:avLst/>
          </a:prstGeom>
        </p:spPr>
      </p:pic>
    </p:spTree>
    <p:extLst>
      <p:ext uri="{BB962C8B-B14F-4D97-AF65-F5344CB8AC3E}">
        <p14:creationId xmlns:p14="http://schemas.microsoft.com/office/powerpoint/2010/main" val="297126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sp>
        <p:nvSpPr>
          <p:cNvPr id="2" name="Content Placeholder 1"/>
          <p:cNvSpPr>
            <a:spLocks noGrp="1"/>
          </p:cNvSpPr>
          <p:nvPr>
            <p:ph idx="1"/>
          </p:nvPr>
        </p:nvSpPr>
        <p:spPr>
          <a:xfrm>
            <a:off x="114300" y="1404257"/>
            <a:ext cx="9029700" cy="4751614"/>
          </a:xfrm>
        </p:spPr>
        <p:txBody>
          <a:bodyPr>
            <a:normAutofit fontScale="92500" lnSpcReduction="10000"/>
          </a:bodyPr>
          <a:lstStyle/>
          <a:p>
            <a:pPr marL="0" indent="0">
              <a:buNone/>
            </a:pPr>
            <a:r>
              <a:rPr lang="en-US" b="1" dirty="0">
                <a:solidFill>
                  <a:srgbClr val="006225"/>
                </a:solidFill>
              </a:rPr>
              <a:t>Low-Income Community Solar Initiative </a:t>
            </a:r>
          </a:p>
          <a:p>
            <a:r>
              <a:rPr lang="en-US" dirty="0"/>
              <a:t>37.5% of funds</a:t>
            </a:r>
          </a:p>
          <a:p>
            <a:r>
              <a:rPr lang="en-US" dirty="0"/>
              <a:t>Identify partnership with community stakeholders</a:t>
            </a:r>
          </a:p>
          <a:p>
            <a:r>
              <a:rPr lang="en-US" dirty="0"/>
              <a:t>M-RETS or GATS to verify REC production </a:t>
            </a:r>
          </a:p>
          <a:p>
            <a:r>
              <a:rPr lang="en-US" dirty="0"/>
              <a:t>Collateral: 10 years = 10% of remaining REC value </a:t>
            </a:r>
          </a:p>
          <a:p>
            <a:r>
              <a:rPr lang="en-US" dirty="0"/>
              <a:t>Variety of subscriber models: </a:t>
            </a:r>
          </a:p>
          <a:p>
            <a:pPr lvl="1"/>
            <a:r>
              <a:rPr lang="en-US" dirty="0"/>
              <a:t>Anchor tenant that does not qualify as low-income = incentive reduced to account for share of system subscribed by that tenant</a:t>
            </a:r>
          </a:p>
          <a:p>
            <a:pPr lvl="1"/>
            <a:r>
              <a:rPr lang="en-US" dirty="0"/>
              <a:t>Anchor tenant is a not-for-profit organization or a public sector entity = incentive will not be reduced.</a:t>
            </a:r>
          </a:p>
          <a:p>
            <a:pPr lvl="1"/>
            <a:r>
              <a:rPr lang="en-US" dirty="0"/>
              <a:t>All 100% owned by low-income subscribers = incentive level increased by $5/REC</a:t>
            </a:r>
          </a:p>
          <a:p>
            <a:endParaRPr lang="en-US" dirty="0"/>
          </a:p>
          <a:p>
            <a:endParaRPr lang="en-US" dirty="0"/>
          </a:p>
          <a:p>
            <a:endParaRPr lang="en-US" dirty="0"/>
          </a:p>
          <a:p>
            <a:endParaRPr lang="en-US" b="1" dirty="0"/>
          </a:p>
          <a:p>
            <a:pPr marL="0" indent="0">
              <a:buNone/>
            </a:pPr>
            <a:endParaRPr lang="en-US" dirty="0"/>
          </a:p>
          <a:p>
            <a:endParaRPr lang="en-US" dirty="0"/>
          </a:p>
        </p:txBody>
      </p:sp>
    </p:spTree>
    <p:extLst>
      <p:ext uri="{BB962C8B-B14F-4D97-AF65-F5344CB8AC3E}">
        <p14:creationId xmlns:p14="http://schemas.microsoft.com/office/powerpoint/2010/main" val="3126883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sp>
        <p:nvSpPr>
          <p:cNvPr id="2" name="Content Placeholder 1"/>
          <p:cNvSpPr>
            <a:spLocks noGrp="1"/>
          </p:cNvSpPr>
          <p:nvPr>
            <p:ph idx="1"/>
          </p:nvPr>
        </p:nvSpPr>
        <p:spPr>
          <a:xfrm>
            <a:off x="130629" y="1306285"/>
            <a:ext cx="9013371" cy="4898571"/>
          </a:xfrm>
        </p:spPr>
        <p:txBody>
          <a:bodyPr>
            <a:normAutofit fontScale="92500" lnSpcReduction="10000"/>
          </a:bodyPr>
          <a:lstStyle/>
          <a:p>
            <a:pPr marL="0" indent="0">
              <a:buNone/>
            </a:pPr>
            <a:r>
              <a:rPr lang="en-US" b="1" dirty="0">
                <a:solidFill>
                  <a:srgbClr val="006225"/>
                </a:solidFill>
              </a:rPr>
              <a:t>Low-Income Community Solar Initiative (</a:t>
            </a:r>
            <a:r>
              <a:rPr lang="en-US" b="1" dirty="0" err="1">
                <a:solidFill>
                  <a:srgbClr val="006225"/>
                </a:solidFill>
              </a:rPr>
              <a:t>cont</a:t>
            </a:r>
            <a:r>
              <a:rPr lang="en-US" b="1" dirty="0">
                <a:solidFill>
                  <a:srgbClr val="006225"/>
                </a:solidFill>
              </a:rPr>
              <a:t>)</a:t>
            </a:r>
          </a:p>
          <a:p>
            <a:r>
              <a:rPr lang="en-US" i="1" dirty="0"/>
              <a:t>Approved Vendors submitting project must describe partnership with community stakeholders </a:t>
            </a:r>
          </a:p>
          <a:p>
            <a:r>
              <a:rPr lang="en-US" dirty="0"/>
              <a:t>Definitions: </a:t>
            </a:r>
          </a:p>
          <a:p>
            <a:pPr lvl="1"/>
            <a:r>
              <a:rPr lang="en-US" dirty="0"/>
              <a:t>a public or private nonprofit organization of demonstrated effectiveness that (A) is representative of a community or significant segments of a community; and (B) provides educational or related services to individuals in the community.</a:t>
            </a:r>
          </a:p>
          <a:p>
            <a:pPr lvl="1"/>
            <a:r>
              <a:rPr lang="en-US" dirty="0"/>
              <a:t>The majority of the governing body and staff consists of local residents, • The main operating offices are in the community, • Priority issue areas are identified and defined by residents, • Solutions to address priority issues are developed with residents, and • Program design, implementation, and evaluation components have residents intimately involved, in leadership positions</a:t>
            </a:r>
          </a:p>
          <a:p>
            <a:endParaRPr lang="en-US" b="1" dirty="0"/>
          </a:p>
          <a:p>
            <a:pPr marL="0" indent="0">
              <a:buNone/>
            </a:pPr>
            <a:endParaRPr lang="en-US" dirty="0"/>
          </a:p>
          <a:p>
            <a:endParaRPr lang="en-US" dirty="0"/>
          </a:p>
        </p:txBody>
      </p:sp>
    </p:spTree>
    <p:extLst>
      <p:ext uri="{BB962C8B-B14F-4D97-AF65-F5344CB8AC3E}">
        <p14:creationId xmlns:p14="http://schemas.microsoft.com/office/powerpoint/2010/main" val="2229858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987" y="1367663"/>
            <a:ext cx="8342367" cy="3505787"/>
          </a:xfrm>
        </p:spPr>
      </p:pic>
      <p:sp>
        <p:nvSpPr>
          <p:cNvPr id="5" name="Content Placeholder 1"/>
          <p:cNvSpPr txBox="1">
            <a:spLocks/>
          </p:cNvSpPr>
          <p:nvPr/>
        </p:nvSpPr>
        <p:spPr>
          <a:xfrm>
            <a:off x="143656" y="5581758"/>
            <a:ext cx="8856688" cy="72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b="1" i="1" dirty="0">
                <a:solidFill>
                  <a:srgbClr val="FF0000"/>
                </a:solidFill>
              </a:rPr>
              <a:t>IPA disclaimer: </a:t>
            </a:r>
            <a:r>
              <a:rPr lang="en-US" sz="1600" i="1" dirty="0">
                <a:solidFill>
                  <a:srgbClr val="FF0000"/>
                </a:solidFill>
              </a:rPr>
              <a:t>Illinois Solar for All incentive levels described in this draft Plan should be considered preliminary, and parties should not take actions in reliance on these draft proposals.</a:t>
            </a:r>
          </a:p>
        </p:txBody>
      </p:sp>
    </p:spTree>
    <p:extLst>
      <p:ext uri="{BB962C8B-B14F-4D97-AF65-F5344CB8AC3E}">
        <p14:creationId xmlns:p14="http://schemas.microsoft.com/office/powerpoint/2010/main" val="1170274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sp>
        <p:nvSpPr>
          <p:cNvPr id="2" name="Content Placeholder 1"/>
          <p:cNvSpPr>
            <a:spLocks noGrp="1"/>
          </p:cNvSpPr>
          <p:nvPr>
            <p:ph idx="1"/>
          </p:nvPr>
        </p:nvSpPr>
        <p:spPr>
          <a:xfrm>
            <a:off x="0" y="1548534"/>
            <a:ext cx="9144000" cy="4455282"/>
          </a:xfrm>
        </p:spPr>
        <p:txBody>
          <a:bodyPr>
            <a:normAutofit/>
          </a:bodyPr>
          <a:lstStyle/>
          <a:p>
            <a:pPr marL="0" indent="0">
              <a:buNone/>
            </a:pPr>
            <a:r>
              <a:rPr lang="en-US" b="1" dirty="0">
                <a:solidFill>
                  <a:srgbClr val="006225"/>
                </a:solidFill>
              </a:rPr>
              <a:t>Incentives for Non-Profits and Public Facilities</a:t>
            </a:r>
          </a:p>
          <a:p>
            <a:r>
              <a:rPr lang="en-US" dirty="0"/>
              <a:t>15% of funds</a:t>
            </a:r>
          </a:p>
          <a:p>
            <a:r>
              <a:rPr lang="en-US" dirty="0"/>
              <a:t>Support on-site PV DG not-for-profit customers and public sector customers </a:t>
            </a:r>
          </a:p>
          <a:p>
            <a:r>
              <a:rPr lang="en-US" dirty="0"/>
              <a:t>Pay-back time for project is reduced from comparable sized projects </a:t>
            </a:r>
          </a:p>
          <a:p>
            <a:r>
              <a:rPr lang="en-US" dirty="0"/>
              <a:t>IPA invites comments on appropriate determination on definition </a:t>
            </a:r>
          </a:p>
          <a:p>
            <a:endParaRPr lang="en-US" b="1" dirty="0"/>
          </a:p>
          <a:p>
            <a:pPr marL="0" indent="0">
              <a:buNone/>
            </a:pPr>
            <a:endParaRPr lang="en-US" dirty="0"/>
          </a:p>
          <a:p>
            <a:endParaRPr lang="en-US" dirty="0"/>
          </a:p>
        </p:txBody>
      </p:sp>
    </p:spTree>
    <p:extLst>
      <p:ext uri="{BB962C8B-B14F-4D97-AF65-F5344CB8AC3E}">
        <p14:creationId xmlns:p14="http://schemas.microsoft.com/office/powerpoint/2010/main" val="1759333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9079"/>
          <a:stretch/>
        </p:blipFill>
        <p:spPr>
          <a:xfrm>
            <a:off x="247118" y="1548534"/>
            <a:ext cx="8328979" cy="3663059"/>
          </a:xfrm>
        </p:spPr>
      </p:pic>
      <p:sp>
        <p:nvSpPr>
          <p:cNvPr id="5" name="Content Placeholder 1"/>
          <p:cNvSpPr txBox="1">
            <a:spLocks/>
          </p:cNvSpPr>
          <p:nvPr/>
        </p:nvSpPr>
        <p:spPr>
          <a:xfrm>
            <a:off x="143656" y="5581758"/>
            <a:ext cx="8856688" cy="72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600" b="1" i="1" dirty="0">
                <a:solidFill>
                  <a:srgbClr val="FF0000"/>
                </a:solidFill>
              </a:rPr>
              <a:t>IPA disclaimer: </a:t>
            </a:r>
            <a:r>
              <a:rPr lang="en-US" sz="1600" i="1" dirty="0">
                <a:solidFill>
                  <a:srgbClr val="FF0000"/>
                </a:solidFill>
              </a:rPr>
              <a:t>Illinois Solar for All incentive levels described in this draft Plan should be considered preliminary, and parties should not take actions in reliance on these draft proposals.</a:t>
            </a:r>
          </a:p>
        </p:txBody>
      </p:sp>
    </p:spTree>
    <p:extLst>
      <p:ext uri="{BB962C8B-B14F-4D97-AF65-F5344CB8AC3E}">
        <p14:creationId xmlns:p14="http://schemas.microsoft.com/office/powerpoint/2010/main" val="2835935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Programs </a:t>
            </a:r>
          </a:p>
        </p:txBody>
      </p:sp>
      <p:sp>
        <p:nvSpPr>
          <p:cNvPr id="2" name="Content Placeholder 1"/>
          <p:cNvSpPr>
            <a:spLocks noGrp="1"/>
          </p:cNvSpPr>
          <p:nvPr>
            <p:ph idx="1"/>
          </p:nvPr>
        </p:nvSpPr>
        <p:spPr>
          <a:xfrm>
            <a:off x="130629" y="1240971"/>
            <a:ext cx="8003189" cy="4762845"/>
          </a:xfrm>
        </p:spPr>
        <p:txBody>
          <a:bodyPr>
            <a:normAutofit lnSpcReduction="10000"/>
          </a:bodyPr>
          <a:lstStyle/>
          <a:p>
            <a:pPr marL="0" indent="0">
              <a:buNone/>
            </a:pPr>
            <a:r>
              <a:rPr lang="en-US" b="1" dirty="0">
                <a:solidFill>
                  <a:srgbClr val="006225"/>
                </a:solidFill>
              </a:rPr>
              <a:t>Low-Income Community Solar Pilot Projects</a:t>
            </a:r>
          </a:p>
          <a:p>
            <a:r>
              <a:rPr lang="en-US" dirty="0"/>
              <a:t>25% of RERF funds (only RERF)</a:t>
            </a:r>
          </a:p>
          <a:p>
            <a:r>
              <a:rPr lang="en-US" dirty="0"/>
              <a:t>Max: $20M/project; $50M total</a:t>
            </a:r>
          </a:p>
          <a:p>
            <a:r>
              <a:rPr lang="en-US" dirty="0"/>
              <a:t>Can exceed 2 MW threshold</a:t>
            </a:r>
          </a:p>
          <a:p>
            <a:r>
              <a:rPr lang="en-US" dirty="0"/>
              <a:t>Competitively bid by the agency </a:t>
            </a:r>
          </a:p>
          <a:p>
            <a:r>
              <a:rPr lang="en-US" dirty="0"/>
              <a:t>Utilities may participate</a:t>
            </a:r>
          </a:p>
          <a:p>
            <a:r>
              <a:rPr lang="en-US" dirty="0"/>
              <a:t>Must include a project partnership that included community ownership by project subscribers</a:t>
            </a:r>
          </a:p>
          <a:p>
            <a:r>
              <a:rPr lang="en-US" dirty="0"/>
              <a:t>IPA looking for input on standards to use to assess additional commitments from bidders</a:t>
            </a:r>
          </a:p>
          <a:p>
            <a:endParaRPr lang="en-US" b="1" dirty="0"/>
          </a:p>
          <a:p>
            <a:pPr marL="0" indent="0">
              <a:buNone/>
            </a:pPr>
            <a:endParaRPr lang="en-US" dirty="0"/>
          </a:p>
          <a:p>
            <a:endParaRPr lang="en-US" dirty="0"/>
          </a:p>
        </p:txBody>
      </p:sp>
    </p:spTree>
    <p:extLst>
      <p:ext uri="{BB962C8B-B14F-4D97-AF65-F5344CB8AC3E}">
        <p14:creationId xmlns:p14="http://schemas.microsoft.com/office/powerpoint/2010/main" val="1156034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a:t>
            </a:r>
          </a:p>
        </p:txBody>
      </p:sp>
      <p:sp>
        <p:nvSpPr>
          <p:cNvPr id="2" name="Content Placeholder 1"/>
          <p:cNvSpPr>
            <a:spLocks noGrp="1"/>
          </p:cNvSpPr>
          <p:nvPr>
            <p:ph idx="1"/>
          </p:nvPr>
        </p:nvSpPr>
        <p:spPr>
          <a:xfrm>
            <a:off x="123559" y="1306286"/>
            <a:ext cx="8873484" cy="4697530"/>
          </a:xfrm>
        </p:spPr>
        <p:txBody>
          <a:bodyPr>
            <a:normAutofit/>
          </a:bodyPr>
          <a:lstStyle/>
          <a:p>
            <a:pPr marL="0" indent="0">
              <a:buNone/>
            </a:pPr>
            <a:r>
              <a:rPr lang="en-US" b="1" dirty="0">
                <a:solidFill>
                  <a:srgbClr val="006225"/>
                </a:solidFill>
              </a:rPr>
              <a:t>Customer Eligibility </a:t>
            </a:r>
          </a:p>
          <a:p>
            <a:r>
              <a:rPr lang="en-US" dirty="0"/>
              <a:t>IPA proposes income eligibility guidelines from HUD</a:t>
            </a:r>
          </a:p>
          <a:p>
            <a:r>
              <a:rPr lang="en-US" dirty="0"/>
              <a:t>80% of area median income, adjusted for family size.</a:t>
            </a:r>
          </a:p>
          <a:p>
            <a:r>
              <a:rPr lang="en-US" dirty="0"/>
              <a:t>Area = Metropolitan Statistical Area (MSA), a Fair Market Rate (FMR) Area, or a county not in an MSA or FMR. There are 20 MSAs and FMRs, and 62 other counties in Illinois. 	</a:t>
            </a:r>
          </a:p>
          <a:p>
            <a:r>
              <a:rPr lang="en-US" dirty="0"/>
              <a:t>IPA proposes several approaches for administrator to verify income eligibility (p. 160)</a:t>
            </a:r>
          </a:p>
          <a:p>
            <a:pPr lvl="1"/>
            <a:endParaRPr lang="en-US" b="1" dirty="0"/>
          </a:p>
          <a:p>
            <a:pPr marL="0" indent="0">
              <a:buNone/>
            </a:pPr>
            <a:endParaRPr lang="en-US" dirty="0"/>
          </a:p>
          <a:p>
            <a:endParaRPr lang="en-US" dirty="0"/>
          </a:p>
        </p:txBody>
      </p:sp>
    </p:spTree>
    <p:extLst>
      <p:ext uri="{BB962C8B-B14F-4D97-AF65-F5344CB8AC3E}">
        <p14:creationId xmlns:p14="http://schemas.microsoft.com/office/powerpoint/2010/main" val="2499642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a:t>
            </a:r>
          </a:p>
        </p:txBody>
      </p:sp>
      <p:sp>
        <p:nvSpPr>
          <p:cNvPr id="2" name="Content Placeholder 1"/>
          <p:cNvSpPr>
            <a:spLocks noGrp="1"/>
          </p:cNvSpPr>
          <p:nvPr>
            <p:ph idx="1"/>
          </p:nvPr>
        </p:nvSpPr>
        <p:spPr>
          <a:xfrm>
            <a:off x="0" y="1548534"/>
            <a:ext cx="9144000" cy="4455282"/>
          </a:xfrm>
        </p:spPr>
        <p:txBody>
          <a:bodyPr>
            <a:normAutofit/>
          </a:bodyPr>
          <a:lstStyle/>
          <a:p>
            <a:pPr marL="0" indent="0">
              <a:buNone/>
            </a:pPr>
            <a:r>
              <a:rPr lang="en-US" b="1" dirty="0">
                <a:solidFill>
                  <a:srgbClr val="006225"/>
                </a:solidFill>
              </a:rPr>
              <a:t>Other Requirements</a:t>
            </a:r>
          </a:p>
          <a:p>
            <a:r>
              <a:rPr lang="en-US" b="1" dirty="0"/>
              <a:t>Education: </a:t>
            </a:r>
            <a:r>
              <a:rPr lang="en-US" dirty="0"/>
              <a:t>IPA </a:t>
            </a:r>
            <a:r>
              <a:rPr lang="en-US" i="1" dirty="0"/>
              <a:t>shall</a:t>
            </a:r>
            <a:r>
              <a:rPr lang="en-US" dirty="0"/>
              <a:t> ensure collaboration with community agencies = may allocate up to 5% funds for community based groups to assist in grassroots education </a:t>
            </a:r>
            <a:r>
              <a:rPr lang="en-US" dirty="0" smtClean="0"/>
              <a:t>efforts</a:t>
            </a:r>
          </a:p>
          <a:p>
            <a:endParaRPr lang="en-US" dirty="0"/>
          </a:p>
          <a:p>
            <a:r>
              <a:rPr lang="en-US" b="1" dirty="0"/>
              <a:t>EJ Communities: </a:t>
            </a:r>
            <a:r>
              <a:rPr lang="en-US" dirty="0"/>
              <a:t>A goal that a minimum of 25% of the incentives be allocated to community solar projects in environmental justice communities</a:t>
            </a:r>
          </a:p>
          <a:p>
            <a:pPr marL="457200" lvl="1" indent="0">
              <a:buNone/>
            </a:pPr>
            <a:endParaRPr lang="en-US" b="1" dirty="0"/>
          </a:p>
          <a:p>
            <a:pPr lvl="1"/>
            <a:endParaRPr lang="en-US" b="1" dirty="0"/>
          </a:p>
          <a:p>
            <a:pPr marL="0" indent="0">
              <a:buNone/>
            </a:pPr>
            <a:endParaRPr lang="en-US" dirty="0"/>
          </a:p>
          <a:p>
            <a:endParaRPr lang="en-US" dirty="0"/>
          </a:p>
        </p:txBody>
      </p:sp>
    </p:spTree>
    <p:extLst>
      <p:ext uri="{BB962C8B-B14F-4D97-AF65-F5344CB8AC3E}">
        <p14:creationId xmlns:p14="http://schemas.microsoft.com/office/powerpoint/2010/main" val="1945317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 Requirements </a:t>
            </a:r>
          </a:p>
        </p:txBody>
      </p:sp>
      <p:sp>
        <p:nvSpPr>
          <p:cNvPr id="2" name="Content Placeholder 1"/>
          <p:cNvSpPr>
            <a:spLocks noGrp="1"/>
          </p:cNvSpPr>
          <p:nvPr>
            <p:ph idx="1"/>
          </p:nvPr>
        </p:nvSpPr>
        <p:spPr>
          <a:xfrm>
            <a:off x="247118" y="1371600"/>
            <a:ext cx="8896882" cy="5149953"/>
          </a:xfrm>
        </p:spPr>
        <p:txBody>
          <a:bodyPr>
            <a:normAutofit fontScale="55000" lnSpcReduction="20000"/>
          </a:bodyPr>
          <a:lstStyle/>
          <a:p>
            <a:r>
              <a:rPr lang="en-US" sz="5100" dirty="0"/>
              <a:t>Register as Solar for All vendor</a:t>
            </a:r>
          </a:p>
          <a:p>
            <a:r>
              <a:rPr lang="en-US" sz="5100" dirty="0"/>
              <a:t>Quality Assurance = photo documentation, random site inspections </a:t>
            </a:r>
          </a:p>
          <a:p>
            <a:r>
              <a:rPr lang="en-US" sz="5100" dirty="0"/>
              <a:t>Description of plans for community involvement in projects (where applicable) </a:t>
            </a:r>
          </a:p>
          <a:p>
            <a:r>
              <a:rPr lang="en-US" sz="5100" dirty="0"/>
              <a:t>Coordination with the Administrator on income verification </a:t>
            </a:r>
          </a:p>
          <a:p>
            <a:r>
              <a:rPr lang="en-US" sz="5100" dirty="0"/>
              <a:t>Agreement to allow the Agency to review and approve marketing materials </a:t>
            </a:r>
          </a:p>
          <a:p>
            <a:r>
              <a:rPr lang="en-US" sz="5100" dirty="0"/>
              <a:t>Agreement to ensure additional consumer protections</a:t>
            </a:r>
          </a:p>
          <a:p>
            <a:r>
              <a:rPr lang="en-US" sz="5100" dirty="0"/>
              <a:t>Demonstration that for low-income distributed generation and community solar projects that participants do not have any up-front payments</a:t>
            </a:r>
            <a:endParaRPr lang="en-US" dirty="0"/>
          </a:p>
        </p:txBody>
      </p:sp>
    </p:spTree>
    <p:extLst>
      <p:ext uri="{BB962C8B-B14F-4D97-AF65-F5344CB8AC3E}">
        <p14:creationId xmlns:p14="http://schemas.microsoft.com/office/powerpoint/2010/main" val="172470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8" name="Shape 178"/>
          <p:cNvSpPr txBox="1">
            <a:spLocks noGrp="1"/>
          </p:cNvSpPr>
          <p:nvPr>
            <p:ph type="sldNum" sz="quarter" idx="12"/>
          </p:nvPr>
        </p:nvSpPr>
        <p:spPr>
          <a:prstGeom prst="rect">
            <a:avLst/>
          </a:prstGeom>
        </p:spPr>
        <p:txBody>
          <a:bodyPr vert="horz" wrap="square" lIns="91425" tIns="91425" rIns="91425" bIns="91425" rtlCol="0" anchor="ctr" anchorCtr="0">
            <a:noAutofit/>
          </a:bodyPr>
          <a:lstStyle/>
          <a:p>
            <a:fld id="{00000000-1234-1234-1234-123412341234}" type="slidenum">
              <a:rPr lang="en"/>
              <a:pPr/>
              <a:t>3</a:t>
            </a:fld>
            <a:endParaRPr lang="en"/>
          </a:p>
        </p:txBody>
      </p:sp>
      <p:sp>
        <p:nvSpPr>
          <p:cNvPr id="176" name="Shape 176"/>
          <p:cNvSpPr txBox="1">
            <a:spLocks noGrp="1"/>
          </p:cNvSpPr>
          <p:nvPr>
            <p:ph type="ctrTitle" idx="4294967295"/>
          </p:nvPr>
        </p:nvSpPr>
        <p:spPr>
          <a:xfrm>
            <a:off x="0" y="4619625"/>
            <a:ext cx="8223250" cy="933450"/>
          </a:xfrm>
          <a:prstGeom prst="rect">
            <a:avLst/>
          </a:prstGeom>
        </p:spPr>
        <p:txBody>
          <a:bodyPr vert="horz" wrap="square" lIns="91425" tIns="91425" rIns="91425" bIns="91425" rtlCol="0" anchor="b" anchorCtr="0">
            <a:noAutofit/>
          </a:bodyPr>
          <a:lstStyle/>
          <a:p>
            <a:pPr algn="ctr">
              <a:lnSpc>
                <a:spcPct val="115000"/>
              </a:lnSpc>
            </a:pPr>
            <a:r>
              <a:rPr lang="en" sz="4800" dirty="0"/>
              <a:t>Becoming a Certified B</a:t>
            </a:r>
            <a:r>
              <a:rPr lang="en-US" sz="4800" dirty="0"/>
              <a:t> C</a:t>
            </a:r>
            <a:r>
              <a:rPr lang="en" sz="4800" dirty="0"/>
              <a:t>orp</a:t>
            </a:r>
            <a:br>
              <a:rPr lang="en" sz="4800" dirty="0"/>
            </a:br>
            <a:r>
              <a:rPr lang="en" sz="4800" dirty="0">
                <a:solidFill>
                  <a:srgbClr val="A4CAEE"/>
                </a:solidFill>
              </a:rPr>
              <a:t/>
            </a:r>
            <a:br>
              <a:rPr lang="en" sz="4800" dirty="0">
                <a:solidFill>
                  <a:srgbClr val="A4CAEE"/>
                </a:solidFill>
              </a:rPr>
            </a:br>
            <a:endParaRPr lang="en" sz="4800" dirty="0"/>
          </a:p>
        </p:txBody>
      </p:sp>
      <p:pic>
        <p:nvPicPr>
          <p:cNvPr id="179" name="Shape 179" descr="StraightUp Solar Tribe-white-orange.png"/>
          <p:cNvPicPr preferRelativeResize="0"/>
          <p:nvPr/>
        </p:nvPicPr>
        <p:blipFill>
          <a:blip r:embed="rId3">
            <a:alphaModFix/>
          </a:blip>
          <a:stretch>
            <a:fillRect/>
          </a:stretch>
        </p:blipFill>
        <p:spPr>
          <a:xfrm>
            <a:off x="7550464" y="1140050"/>
            <a:ext cx="1289788" cy="1206724"/>
          </a:xfrm>
          <a:prstGeom prst="rect">
            <a:avLst/>
          </a:prstGeom>
          <a:noFill/>
          <a:ln>
            <a:noFill/>
          </a:ln>
        </p:spPr>
      </p:pic>
      <p:pic>
        <p:nvPicPr>
          <p:cNvPr id="1026" name="Picture 2" descr="Image result for b corps logo">
            <a:extLst>
              <a:ext uri="{FF2B5EF4-FFF2-40B4-BE49-F238E27FC236}">
                <a16:creationId xmlns:a16="http://schemas.microsoft.com/office/drawing/2014/main" xmlns="" id="{064DA3DB-8BA2-4F5D-AEE3-0FE80CDC4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788" y="38650"/>
            <a:ext cx="2670061" cy="22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561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1"/>
            <a:ext cx="7886700" cy="1257299"/>
          </a:xfrm>
        </p:spPr>
        <p:txBody>
          <a:bodyPr/>
          <a:lstStyle/>
          <a:p>
            <a:r>
              <a:rPr lang="en-US" dirty="0"/>
              <a:t>Illinois Solar for All </a:t>
            </a:r>
          </a:p>
        </p:txBody>
      </p:sp>
      <p:sp>
        <p:nvSpPr>
          <p:cNvPr id="2" name="Content Placeholder 1"/>
          <p:cNvSpPr>
            <a:spLocks noGrp="1"/>
          </p:cNvSpPr>
          <p:nvPr>
            <p:ph idx="1"/>
          </p:nvPr>
        </p:nvSpPr>
        <p:spPr>
          <a:xfrm>
            <a:off x="0" y="1012371"/>
            <a:ext cx="9144000" cy="5845630"/>
          </a:xfrm>
        </p:spPr>
        <p:txBody>
          <a:bodyPr>
            <a:normAutofit fontScale="25000" lnSpcReduction="20000"/>
          </a:bodyPr>
          <a:lstStyle/>
          <a:p>
            <a:pPr marL="0" indent="0">
              <a:buNone/>
            </a:pPr>
            <a:r>
              <a:rPr lang="en-US" sz="11200" b="1" dirty="0">
                <a:solidFill>
                  <a:srgbClr val="006225"/>
                </a:solidFill>
              </a:rPr>
              <a:t>Consumer </a:t>
            </a:r>
            <a:r>
              <a:rPr lang="en-US" sz="11200" b="1" dirty="0" smtClean="0">
                <a:solidFill>
                  <a:srgbClr val="006225"/>
                </a:solidFill>
              </a:rPr>
              <a:t>Protections</a:t>
            </a:r>
          </a:p>
          <a:p>
            <a:pPr marL="0" indent="0">
              <a:buNone/>
            </a:pPr>
            <a:endParaRPr lang="en-US" sz="11200" b="1" dirty="0">
              <a:solidFill>
                <a:srgbClr val="006225"/>
              </a:solidFill>
            </a:endParaRPr>
          </a:p>
          <a:p>
            <a:pPr marL="514350" indent="-514350">
              <a:buFont typeface="+mj-lt"/>
              <a:buAutoNum type="arabicPeriod"/>
            </a:pPr>
            <a:r>
              <a:rPr lang="en-US" sz="8000" dirty="0"/>
              <a:t>Verify there are no upfront payments, or up-front subscription fees</a:t>
            </a:r>
          </a:p>
          <a:p>
            <a:pPr marL="514350" indent="-514350">
              <a:buFont typeface="+mj-lt"/>
              <a:buAutoNum type="arabicPeriod"/>
            </a:pPr>
            <a:r>
              <a:rPr lang="en-US" sz="8000" dirty="0"/>
              <a:t>Provide documentation on how projects result in a cash-flow positive experience. </a:t>
            </a:r>
          </a:p>
          <a:p>
            <a:pPr marL="514350" indent="-514350">
              <a:buFont typeface="+mj-lt"/>
              <a:buAutoNum type="arabicPeriod"/>
            </a:pPr>
            <a:r>
              <a:rPr lang="en-US" sz="8000" dirty="0"/>
              <a:t>A roof inspection report is required.</a:t>
            </a:r>
          </a:p>
          <a:p>
            <a:pPr marL="514350" indent="-514350">
              <a:buFont typeface="+mj-lt"/>
              <a:buAutoNum type="arabicPeriod"/>
            </a:pPr>
            <a:r>
              <a:rPr lang="en-US" sz="8000" dirty="0"/>
              <a:t>Contracts required to offer clear disclosure of the costs 7 days before consummation of the transaction, and the right to cancel the transaction within 7 business days after.</a:t>
            </a:r>
          </a:p>
          <a:p>
            <a:pPr marL="514350" indent="-514350">
              <a:buFont typeface="+mj-lt"/>
              <a:buAutoNum type="arabicPeriod"/>
            </a:pPr>
            <a:r>
              <a:rPr lang="en-US" sz="8000" dirty="0"/>
              <a:t>Financing amounts, terms, and conditions must be based on an assessment of the program participant’s ability to repay the debt</a:t>
            </a:r>
          </a:p>
          <a:p>
            <a:pPr marL="514350" indent="-514350">
              <a:buFont typeface="+mj-lt"/>
              <a:buAutoNum type="arabicPeriod"/>
            </a:pPr>
            <a:r>
              <a:rPr lang="en-US" sz="8000" dirty="0"/>
              <a:t>Loans should not be secured by the participant’s home or home equity. </a:t>
            </a:r>
          </a:p>
          <a:p>
            <a:pPr marL="514350" indent="-514350">
              <a:buFont typeface="+mj-lt"/>
              <a:buAutoNum type="arabicPeriod"/>
            </a:pPr>
            <a:r>
              <a:rPr lang="en-US" sz="8000" dirty="0"/>
              <a:t>Contracts for financial products must offer terms that include forbearance. </a:t>
            </a:r>
          </a:p>
          <a:p>
            <a:pPr marL="514350" indent="-514350">
              <a:buFont typeface="+mj-lt"/>
              <a:buAutoNum type="arabicPeriod"/>
            </a:pPr>
            <a:r>
              <a:rPr lang="en-US" sz="8000" dirty="0"/>
              <a:t>Contracts may not include prepayment penalties. </a:t>
            </a:r>
          </a:p>
          <a:p>
            <a:pPr marL="514350" indent="-514350">
              <a:buFont typeface="+mj-lt"/>
              <a:buAutoNum type="arabicPeriod"/>
            </a:pPr>
            <a:r>
              <a:rPr lang="en-US" sz="8000" dirty="0"/>
              <a:t>Marketing and contract materials must be in language spoken by customer.</a:t>
            </a:r>
          </a:p>
          <a:p>
            <a:endParaRPr lang="en-US" dirty="0"/>
          </a:p>
        </p:txBody>
      </p:sp>
    </p:spTree>
    <p:extLst>
      <p:ext uri="{BB962C8B-B14F-4D97-AF65-F5344CB8AC3E}">
        <p14:creationId xmlns:p14="http://schemas.microsoft.com/office/powerpoint/2010/main" val="2020840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118" y="222971"/>
            <a:ext cx="7886700" cy="1325563"/>
          </a:xfrm>
        </p:spPr>
        <p:txBody>
          <a:bodyPr/>
          <a:lstStyle/>
          <a:p>
            <a:r>
              <a:rPr lang="en-US" dirty="0"/>
              <a:t>Illinois Solar for All</a:t>
            </a:r>
          </a:p>
        </p:txBody>
      </p:sp>
      <p:sp>
        <p:nvSpPr>
          <p:cNvPr id="2" name="Content Placeholder 1"/>
          <p:cNvSpPr>
            <a:spLocks noGrp="1"/>
          </p:cNvSpPr>
          <p:nvPr>
            <p:ph idx="1"/>
          </p:nvPr>
        </p:nvSpPr>
        <p:spPr>
          <a:xfrm>
            <a:off x="0" y="1404257"/>
            <a:ext cx="9144000" cy="4773023"/>
          </a:xfrm>
        </p:spPr>
        <p:txBody>
          <a:bodyPr>
            <a:normAutofit fontScale="62500" lnSpcReduction="20000"/>
          </a:bodyPr>
          <a:lstStyle/>
          <a:p>
            <a:pPr marL="0" indent="0">
              <a:buNone/>
            </a:pPr>
            <a:r>
              <a:rPr lang="en-US" sz="5100" b="1" dirty="0">
                <a:solidFill>
                  <a:srgbClr val="006225"/>
                </a:solidFill>
              </a:rPr>
              <a:t>Job Training </a:t>
            </a:r>
          </a:p>
          <a:p>
            <a:r>
              <a:rPr lang="en-US" sz="4500" dirty="0"/>
              <a:t>Must include job training opportunities if available </a:t>
            </a:r>
          </a:p>
          <a:p>
            <a:r>
              <a:rPr lang="en-US" sz="4500" dirty="0"/>
              <a:t>Coordinate with </a:t>
            </a:r>
            <a:r>
              <a:rPr lang="en-US" sz="4500" dirty="0" err="1"/>
              <a:t>ComEd’s</a:t>
            </a:r>
            <a:r>
              <a:rPr lang="en-US" sz="4500" dirty="0"/>
              <a:t> Workforce Development Plan </a:t>
            </a:r>
          </a:p>
          <a:p>
            <a:r>
              <a:rPr lang="en-US" sz="4500" dirty="0"/>
              <a:t>Solar Training Pipeline</a:t>
            </a:r>
          </a:p>
          <a:p>
            <a:pPr lvl="1"/>
            <a:r>
              <a:rPr lang="en-US" sz="4500" dirty="0"/>
              <a:t>$3M in 2017, 2021, and 2025</a:t>
            </a:r>
          </a:p>
          <a:p>
            <a:r>
              <a:rPr lang="en-US" sz="4500" dirty="0"/>
              <a:t>Approve vendors that participate in Solar for All = at least 33% of projects include use one or more job trainees from solar training pipeline</a:t>
            </a:r>
          </a:p>
          <a:p>
            <a:r>
              <a:rPr lang="en-US" sz="4500" dirty="0"/>
              <a:t>Vendors will be required to document use of job trainees and provide summary of their work. </a:t>
            </a:r>
          </a:p>
          <a:p>
            <a:r>
              <a:rPr lang="en-US" sz="4500" dirty="0"/>
              <a:t>Agency will consider waivers on case by case basis if Vendor can demonstrate trainees not available in specific area. </a:t>
            </a:r>
          </a:p>
          <a:p>
            <a:endParaRPr lang="en-US" dirty="0"/>
          </a:p>
        </p:txBody>
      </p:sp>
    </p:spTree>
    <p:extLst>
      <p:ext uri="{BB962C8B-B14F-4D97-AF65-F5344CB8AC3E}">
        <p14:creationId xmlns:p14="http://schemas.microsoft.com/office/powerpoint/2010/main" val="1473471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 y="1"/>
            <a:ext cx="8019518" cy="1548534"/>
          </a:xfrm>
        </p:spPr>
        <p:txBody>
          <a:bodyPr/>
          <a:lstStyle/>
          <a:p>
            <a:r>
              <a:rPr lang="en-US" dirty="0"/>
              <a:t>Illinois Solar for All</a:t>
            </a:r>
          </a:p>
        </p:txBody>
      </p:sp>
      <p:sp>
        <p:nvSpPr>
          <p:cNvPr id="2" name="Content Placeholder 1"/>
          <p:cNvSpPr>
            <a:spLocks noGrp="1"/>
          </p:cNvSpPr>
          <p:nvPr>
            <p:ph idx="1"/>
          </p:nvPr>
        </p:nvSpPr>
        <p:spPr>
          <a:xfrm>
            <a:off x="247118" y="1652478"/>
            <a:ext cx="8602968" cy="4524802"/>
          </a:xfrm>
        </p:spPr>
        <p:txBody>
          <a:bodyPr>
            <a:normAutofit/>
          </a:bodyPr>
          <a:lstStyle/>
          <a:p>
            <a:pPr marL="0" indent="0">
              <a:buNone/>
            </a:pPr>
            <a:r>
              <a:rPr lang="en-US" b="1" dirty="0">
                <a:solidFill>
                  <a:srgbClr val="006225"/>
                </a:solidFill>
              </a:rPr>
              <a:t>Next Steps</a:t>
            </a:r>
          </a:p>
          <a:p>
            <a:pPr>
              <a:lnSpc>
                <a:spcPct val="150000"/>
              </a:lnSpc>
            </a:pPr>
            <a:r>
              <a:rPr lang="en-US" dirty="0"/>
              <a:t>ISEA working groups = focus on sub-program issues and suggestions</a:t>
            </a:r>
          </a:p>
          <a:p>
            <a:pPr>
              <a:lnSpc>
                <a:spcPct val="150000"/>
              </a:lnSpc>
            </a:pPr>
            <a:r>
              <a:rPr lang="en-US" dirty="0"/>
              <a:t>ISEA will facilitate exchange of suggestions between industry and community advocates before Nov 13</a:t>
            </a:r>
          </a:p>
          <a:p>
            <a:pPr>
              <a:lnSpc>
                <a:spcPct val="150000"/>
              </a:lnSpc>
            </a:pPr>
            <a:r>
              <a:rPr lang="en-US" dirty="0"/>
              <a:t>Participate in upcoming workforce training meetings </a:t>
            </a:r>
          </a:p>
          <a:p>
            <a:pPr marL="0" indent="0">
              <a:buNone/>
            </a:pPr>
            <a:endParaRPr lang="en-US" sz="4500" dirty="0"/>
          </a:p>
          <a:p>
            <a:endParaRPr lang="en-US" dirty="0"/>
          </a:p>
        </p:txBody>
      </p:sp>
    </p:spTree>
    <p:extLst>
      <p:ext uri="{BB962C8B-B14F-4D97-AF65-F5344CB8AC3E}">
        <p14:creationId xmlns:p14="http://schemas.microsoft.com/office/powerpoint/2010/main" val="3229508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118" y="1652478"/>
            <a:ext cx="7886700" cy="4351338"/>
          </a:xfrm>
        </p:spPr>
        <p:txBody>
          <a:bodyPr/>
          <a:lstStyle/>
          <a:p>
            <a:pPr marL="0" indent="0">
              <a:buNone/>
            </a:pPr>
            <a:endParaRPr lang="en-US" b="1" dirty="0"/>
          </a:p>
          <a:p>
            <a:pPr marL="0" indent="0">
              <a:buNone/>
            </a:pPr>
            <a:endParaRPr lang="en-US" dirty="0"/>
          </a:p>
          <a:p>
            <a:endParaRPr lang="en-US" dirty="0"/>
          </a:p>
        </p:txBody>
      </p:sp>
      <p:sp>
        <p:nvSpPr>
          <p:cNvPr id="4" name="Content Placeholder 1"/>
          <p:cNvSpPr txBox="1">
            <a:spLocks/>
          </p:cNvSpPr>
          <p:nvPr/>
        </p:nvSpPr>
        <p:spPr>
          <a:xfrm>
            <a:off x="0" y="445754"/>
            <a:ext cx="8286218" cy="5710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Shannon Fulton</a:t>
            </a:r>
          </a:p>
          <a:p>
            <a:pPr marL="0" indent="0" algn="ctr">
              <a:buNone/>
            </a:pPr>
            <a:r>
              <a:rPr lang="en-US" b="1" dirty="0"/>
              <a:t>Director of Commercial Sales </a:t>
            </a:r>
          </a:p>
          <a:p>
            <a:pPr marL="0" indent="0" algn="ctr">
              <a:buNone/>
            </a:pPr>
            <a:r>
              <a:rPr lang="en-US" b="1" dirty="0"/>
              <a:t>StraightUp Solar</a:t>
            </a:r>
          </a:p>
          <a:p>
            <a:pPr marL="0" indent="0" algn="ctr">
              <a:buNone/>
            </a:pPr>
            <a:r>
              <a:rPr lang="en-US" dirty="0">
                <a:hlinkClick r:id="rId2"/>
              </a:rPr>
              <a:t>Shannon@straightupsolar.com</a:t>
            </a:r>
            <a:r>
              <a:rPr lang="en-US" dirty="0"/>
              <a:t/>
            </a:r>
            <a:br>
              <a:rPr lang="en-US" dirty="0"/>
            </a:br>
            <a:r>
              <a:rPr lang="en-US" dirty="0" smtClean="0">
                <a:hlinkClick r:id="rId3"/>
              </a:rPr>
              <a:t>www.straightupsolar.com</a:t>
            </a:r>
            <a:endParaRPr lang="en-US" dirty="0" smtClean="0"/>
          </a:p>
          <a:p>
            <a:pPr marL="0" indent="0" algn="ctr">
              <a:buNone/>
            </a:pPr>
            <a:endParaRPr lang="en-US" dirty="0"/>
          </a:p>
          <a:p>
            <a:pPr marL="0" indent="0" algn="ctr">
              <a:buNone/>
            </a:pPr>
            <a:r>
              <a:rPr lang="en-US" b="1" dirty="0" smtClean="0"/>
              <a:t>Amy Heart</a:t>
            </a:r>
          </a:p>
          <a:p>
            <a:pPr marL="0" indent="0" algn="ctr">
              <a:buNone/>
            </a:pPr>
            <a:r>
              <a:rPr lang="en-US" b="1" dirty="0" smtClean="0"/>
              <a:t>Director, Public Policy</a:t>
            </a:r>
            <a:endParaRPr lang="en-US" b="1" dirty="0" smtClean="0"/>
          </a:p>
          <a:p>
            <a:pPr marL="0" indent="0" algn="ctr">
              <a:buNone/>
            </a:pPr>
            <a:r>
              <a:rPr lang="en-US" b="1" dirty="0"/>
              <a:t>SunRun </a:t>
            </a:r>
            <a:r>
              <a:rPr lang="en-US" b="1" dirty="0" smtClean="0"/>
              <a:t>Inc</a:t>
            </a:r>
          </a:p>
          <a:p>
            <a:pPr marL="0" indent="0" algn="ctr">
              <a:buNone/>
            </a:pPr>
            <a:r>
              <a:rPr lang="en-US" b="1" dirty="0" smtClean="0">
                <a:hlinkClick r:id="rId4"/>
              </a:rPr>
              <a:t>amy.heart@sunrun.com</a:t>
            </a:r>
            <a:endParaRPr lang="en-US" b="1" dirty="0" smtClean="0"/>
          </a:p>
          <a:p>
            <a:pPr marL="0" indent="0" algn="ctr">
              <a:buNone/>
            </a:pPr>
            <a:r>
              <a:rPr lang="en-US" dirty="0" smtClean="0">
                <a:hlinkClick r:id="rId5"/>
              </a:rPr>
              <a:t>www.sunrun.com</a:t>
            </a:r>
            <a:endParaRPr lang="en-US" dirty="0"/>
          </a:p>
          <a:p>
            <a:endParaRPr lang="en-US" dirty="0"/>
          </a:p>
        </p:txBody>
      </p:sp>
      <p:pic>
        <p:nvPicPr>
          <p:cNvPr id="5" name="Shape 179" descr="StraightUp Solar Tribe-white-orange.png">
            <a:extLst>
              <a:ext uri="{FF2B5EF4-FFF2-40B4-BE49-F238E27FC236}">
                <a16:creationId xmlns:a16="http://schemas.microsoft.com/office/drawing/2014/main" xmlns="" id="{4346C3E3-0268-43D2-A6BD-92CB2C2ED3C4}"/>
              </a:ext>
            </a:extLst>
          </p:cNvPr>
          <p:cNvPicPr preferRelativeResize="0">
            <a:picLocks noChangeAspect="1"/>
          </p:cNvPicPr>
          <p:nvPr/>
        </p:nvPicPr>
        <p:blipFill>
          <a:blip r:embed="rId6">
            <a:alphaModFix/>
          </a:blip>
          <a:stretch>
            <a:fillRect/>
          </a:stretch>
        </p:blipFill>
        <p:spPr>
          <a:xfrm>
            <a:off x="247118" y="445754"/>
            <a:ext cx="1587430" cy="1463040"/>
          </a:xfrm>
          <a:prstGeom prst="rect">
            <a:avLst/>
          </a:prstGeom>
          <a:noFill/>
          <a:ln>
            <a:noFill/>
          </a:ln>
        </p:spPr>
      </p:pic>
      <p:pic>
        <p:nvPicPr>
          <p:cNvPr id="6" name="Picture 5"/>
          <p:cNvPicPr>
            <a:picLocks noChangeAspect="1"/>
          </p:cNvPicPr>
          <p:nvPr/>
        </p:nvPicPr>
        <p:blipFill>
          <a:blip r:embed="rId7"/>
          <a:stretch>
            <a:fillRect/>
          </a:stretch>
        </p:blipFill>
        <p:spPr>
          <a:xfrm>
            <a:off x="6027432" y="3417605"/>
            <a:ext cx="2508070" cy="548640"/>
          </a:xfrm>
          <a:prstGeom prst="rect">
            <a:avLst/>
          </a:prstGeom>
        </p:spPr>
      </p:pic>
    </p:spTree>
    <p:extLst>
      <p:ext uri="{BB962C8B-B14F-4D97-AF65-F5344CB8AC3E}">
        <p14:creationId xmlns:p14="http://schemas.microsoft.com/office/powerpoint/2010/main" val="4002032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7" name="Shape 187"/>
          <p:cNvSpPr txBox="1">
            <a:spLocks noGrp="1"/>
          </p:cNvSpPr>
          <p:nvPr>
            <p:ph type="title"/>
          </p:nvPr>
        </p:nvSpPr>
        <p:spPr>
          <a:xfrm>
            <a:off x="1" y="-130629"/>
            <a:ext cx="7478486" cy="2061803"/>
          </a:xfrm>
          <a:prstGeom prst="rect">
            <a:avLst/>
          </a:prstGeom>
        </p:spPr>
        <p:txBody>
          <a:bodyPr vert="horz" wrap="square" lIns="91425" tIns="91425" rIns="91425" bIns="91425" rtlCol="0" anchor="ctr" anchorCtr="0">
            <a:noAutofit/>
          </a:bodyPr>
          <a:lstStyle/>
          <a:p>
            <a:pPr>
              <a:lnSpc>
                <a:spcPct val="200000"/>
              </a:lnSpc>
              <a:spcAft>
                <a:spcPts val="1600"/>
              </a:spcAft>
            </a:pPr>
            <a:r>
              <a:rPr lang="en" sz="2400" b="1" dirty="0">
                <a:solidFill>
                  <a:srgbClr val="E86D1F"/>
                </a:solidFill>
              </a:rPr>
              <a:t/>
            </a:r>
            <a:br>
              <a:rPr lang="en" sz="2400" b="1" dirty="0">
                <a:solidFill>
                  <a:srgbClr val="E86D1F"/>
                </a:solidFill>
              </a:rPr>
            </a:br>
            <a:r>
              <a:rPr lang="en" sz="2400" b="1" dirty="0">
                <a:solidFill>
                  <a:srgbClr val="E86D1F"/>
                </a:solidFill>
              </a:rPr>
              <a:t>What is BCorp</a:t>
            </a:r>
            <a:r>
              <a:rPr lang="en" sz="2400" b="1" dirty="0">
                <a:solidFill>
                  <a:srgbClr val="A4CAEE"/>
                </a:solidFill>
              </a:rPr>
              <a:t> &amp; </a:t>
            </a:r>
            <a:r>
              <a:rPr lang="en" sz="2400" b="1" dirty="0"/>
              <a:t>The SUS BCorp Process</a:t>
            </a:r>
            <a:r>
              <a:rPr lang="en" sz="2400" b="1" dirty="0">
                <a:solidFill>
                  <a:srgbClr val="A4CAEE"/>
                </a:solidFill>
              </a:rPr>
              <a:t/>
            </a:r>
            <a:br>
              <a:rPr lang="en" sz="2400" b="1" dirty="0">
                <a:solidFill>
                  <a:srgbClr val="A4CAEE"/>
                </a:solidFill>
              </a:rPr>
            </a:br>
            <a:endParaRPr lang="en" dirty="0"/>
          </a:p>
        </p:txBody>
      </p:sp>
      <p:sp>
        <p:nvSpPr>
          <p:cNvPr id="185" name="Shape 185"/>
          <p:cNvSpPr txBox="1">
            <a:spLocks noGrp="1"/>
          </p:cNvSpPr>
          <p:nvPr>
            <p:ph type="sldNum" idx="12"/>
          </p:nvPr>
        </p:nvSpPr>
        <p:spPr>
          <a:xfrm>
            <a:off x="8523541" y="5552873"/>
            <a:ext cx="548700" cy="393600"/>
          </a:xfrm>
          <a:prstGeom prst="rect">
            <a:avLst/>
          </a:prstGeom>
        </p:spPr>
        <p:txBody>
          <a:bodyPr vert="horz" wrap="square" lIns="91425" tIns="91425" rIns="91425" bIns="91425" rtlCol="0" anchor="ctr" anchorCtr="0">
            <a:noAutofit/>
          </a:bodyPr>
          <a:lstStyle/>
          <a:p>
            <a:fld id="{00000000-1234-1234-1234-123412341234}" type="slidenum">
              <a:rPr lang="en">
                <a:solidFill>
                  <a:schemeClr val="lt1"/>
                </a:solidFill>
              </a:rPr>
              <a:pPr/>
              <a:t>4</a:t>
            </a:fld>
            <a:endParaRPr lang="en">
              <a:solidFill>
                <a:schemeClr val="lt1"/>
              </a:solidFill>
            </a:endParaRPr>
          </a:p>
        </p:txBody>
      </p:sp>
      <p:pic>
        <p:nvPicPr>
          <p:cNvPr id="186" name="Shape 186" descr="Cropped Team Photo.jpg"/>
          <p:cNvPicPr preferRelativeResize="0">
            <a:picLocks noChangeAspect="1"/>
          </p:cNvPicPr>
          <p:nvPr/>
        </p:nvPicPr>
        <p:blipFill rotWithShape="1">
          <a:blip r:embed="rId3">
            <a:alphaModFix/>
          </a:blip>
          <a:srcRect/>
          <a:stretch/>
        </p:blipFill>
        <p:spPr>
          <a:xfrm>
            <a:off x="543563" y="1914091"/>
            <a:ext cx="7065225" cy="2468880"/>
          </a:xfrm>
          <a:prstGeom prst="rect">
            <a:avLst/>
          </a:prstGeom>
          <a:ln w="19050">
            <a:solidFill>
              <a:schemeClr val="bg1"/>
            </a:solidFill>
          </a:ln>
          <a:effectLst>
            <a:outerShdw blurRad="292100" dist="139700" dir="2700000" algn="tl" rotWithShape="0">
              <a:srgbClr val="333333">
                <a:alpha val="65000"/>
              </a:srgbClr>
            </a:outerShdw>
          </a:effectLst>
        </p:spPr>
      </p:pic>
      <p:pic>
        <p:nvPicPr>
          <p:cNvPr id="189" name="Shape 189" descr="StraightUp Solar Tribe-white-orange.png"/>
          <p:cNvPicPr preferRelativeResize="0"/>
          <p:nvPr/>
        </p:nvPicPr>
        <p:blipFill>
          <a:blip r:embed="rId4">
            <a:alphaModFix/>
          </a:blip>
          <a:stretch>
            <a:fillRect/>
          </a:stretch>
        </p:blipFill>
        <p:spPr>
          <a:xfrm>
            <a:off x="7739089" y="956513"/>
            <a:ext cx="1289788" cy="1206724"/>
          </a:xfrm>
          <a:prstGeom prst="rect">
            <a:avLst/>
          </a:prstGeom>
          <a:noFill/>
          <a:ln>
            <a:noFill/>
          </a:ln>
        </p:spPr>
      </p:pic>
      <p:sp>
        <p:nvSpPr>
          <p:cNvPr id="8" name="Rectangle 7">
            <a:extLst>
              <a:ext uri="{FF2B5EF4-FFF2-40B4-BE49-F238E27FC236}">
                <a16:creationId xmlns:a16="http://schemas.microsoft.com/office/drawing/2014/main" xmlns="" id="{41EDEC8A-60B3-4DF3-B2EF-26A37103CBBC}"/>
              </a:ext>
            </a:extLst>
          </p:cNvPr>
          <p:cNvSpPr/>
          <p:nvPr/>
        </p:nvSpPr>
        <p:spPr>
          <a:xfrm>
            <a:off x="907360" y="4703057"/>
            <a:ext cx="8474774" cy="1429622"/>
          </a:xfrm>
          <a:prstGeom prst="rect">
            <a:avLst/>
          </a:prstGeom>
        </p:spPr>
        <p:txBody>
          <a:bodyPr wrap="square">
            <a:spAutoFit/>
          </a:bodyPr>
          <a:lstStyle/>
          <a:p>
            <a:pPr marL="285750" indent="-285750">
              <a:lnSpc>
                <a:spcPct val="150000"/>
              </a:lnSpc>
              <a:buFont typeface="Arial" panose="020B0604020202020204" pitchFamily="34" charset="0"/>
              <a:buChar char="•"/>
            </a:pPr>
            <a:r>
              <a:rPr lang="en-US" sz="2000" b="1" dirty="0"/>
              <a:t>Founded 2006 – 45 Employees – Fully Licensed Electrical Contractor</a:t>
            </a:r>
          </a:p>
          <a:p>
            <a:pPr marL="285750" indent="-285750">
              <a:lnSpc>
                <a:spcPct val="150000"/>
              </a:lnSpc>
              <a:buFont typeface="Arial" panose="020B0604020202020204" pitchFamily="34" charset="0"/>
              <a:buChar char="•"/>
            </a:pPr>
            <a:r>
              <a:rPr lang="en-US" sz="2000" b="1" dirty="0"/>
              <a:t>Over 900 projects, closing in on 10MW</a:t>
            </a:r>
          </a:p>
          <a:p>
            <a:pPr marL="285750" indent="-285750">
              <a:lnSpc>
                <a:spcPct val="150000"/>
              </a:lnSpc>
              <a:buFont typeface="Arial" panose="020B0604020202020204" pitchFamily="34" charset="0"/>
              <a:buChar char="•"/>
            </a:pPr>
            <a:r>
              <a:rPr lang="en-US" sz="2000" b="1" dirty="0"/>
              <a:t>3x Full &amp; 6x Associate NABCEP Certified Professionals</a:t>
            </a:r>
          </a:p>
        </p:txBody>
      </p:sp>
    </p:spTree>
    <p:extLst>
      <p:ext uri="{BB962C8B-B14F-4D97-AF65-F5344CB8AC3E}">
        <p14:creationId xmlns:p14="http://schemas.microsoft.com/office/powerpoint/2010/main" val="16999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225000" y="238404"/>
            <a:ext cx="5364600" cy="620700"/>
          </a:xfrm>
          <a:prstGeom prst="rect">
            <a:avLst/>
          </a:prstGeom>
          <a:noFill/>
          <a:ln>
            <a:noFill/>
          </a:ln>
        </p:spPr>
        <p:txBody>
          <a:bodyPr vert="horz" wrap="square" lIns="91425" tIns="91425" rIns="91425" bIns="91425" rtlCol="0" anchor="b" anchorCtr="0">
            <a:noAutofit/>
          </a:bodyPr>
          <a:lstStyle/>
          <a:p>
            <a:pPr>
              <a:buSzPct val="25000"/>
            </a:pPr>
            <a:r>
              <a:rPr lang="en">
                <a:solidFill>
                  <a:schemeClr val="tx1"/>
                </a:solidFill>
              </a:rPr>
              <a:t>Our Vision &amp; Mission</a:t>
            </a:r>
            <a:endParaRPr lang="en" dirty="0">
              <a:solidFill>
                <a:schemeClr val="tx1"/>
              </a:solidFill>
            </a:endParaRPr>
          </a:p>
        </p:txBody>
      </p:sp>
      <p:sp>
        <p:nvSpPr>
          <p:cNvPr id="195" name="Shape 195"/>
          <p:cNvSpPr txBox="1">
            <a:spLocks noGrp="1"/>
          </p:cNvSpPr>
          <p:nvPr>
            <p:ph type="body" idx="1"/>
          </p:nvPr>
        </p:nvSpPr>
        <p:spPr>
          <a:xfrm>
            <a:off x="225000" y="1502229"/>
            <a:ext cx="8694000" cy="1762973"/>
          </a:xfrm>
          <a:prstGeom prst="rect">
            <a:avLst/>
          </a:prstGeom>
          <a:noFill/>
          <a:ln>
            <a:noFill/>
          </a:ln>
        </p:spPr>
        <p:txBody>
          <a:bodyPr vert="horz" wrap="square" lIns="91425" tIns="91425" rIns="91425" bIns="91425" rtlCol="0" anchor="ctr" anchorCtr="0">
            <a:noAutofit/>
          </a:bodyPr>
          <a:lstStyle/>
          <a:p>
            <a:pPr algn="ctr">
              <a:lnSpc>
                <a:spcPct val="100000"/>
              </a:lnSpc>
              <a:spcAft>
                <a:spcPts val="0"/>
              </a:spcAft>
              <a:buSzPct val="25000"/>
            </a:pPr>
            <a:r>
              <a:rPr lang="en" sz="3000" b="1" i="1">
                <a:solidFill>
                  <a:srgbClr val="000000"/>
                </a:solidFill>
                <a:latin typeface="Calibri"/>
                <a:ea typeface="Calibri"/>
                <a:cs typeface="Calibri"/>
                <a:sym typeface="Calibri"/>
              </a:rPr>
              <a:t>To inspire a solar </a:t>
            </a:r>
            <a:r>
              <a:rPr lang="en-US" sz="3000" b="1" i="1">
                <a:solidFill>
                  <a:srgbClr val="000000"/>
                </a:solidFill>
                <a:latin typeface="Calibri"/>
                <a:ea typeface="Calibri"/>
                <a:cs typeface="Calibri"/>
                <a:sym typeface="Calibri"/>
              </a:rPr>
              <a:t>T</a:t>
            </a:r>
            <a:r>
              <a:rPr lang="en" sz="3000" b="1" i="1">
                <a:solidFill>
                  <a:srgbClr val="000000"/>
                </a:solidFill>
                <a:latin typeface="Calibri"/>
                <a:ea typeface="Calibri"/>
                <a:cs typeface="Calibri"/>
                <a:sym typeface="Calibri"/>
              </a:rPr>
              <a:t>ribe to create a sustainable world.</a:t>
            </a:r>
            <a:endParaRPr lang="en" sz="3000" b="1" i="1" dirty="0">
              <a:solidFill>
                <a:srgbClr val="000000"/>
              </a:solidFill>
              <a:latin typeface="Calibri"/>
              <a:ea typeface="Calibri"/>
              <a:cs typeface="Calibri"/>
              <a:sym typeface="Calibri"/>
            </a:endParaRPr>
          </a:p>
        </p:txBody>
      </p:sp>
      <p:pic>
        <p:nvPicPr>
          <p:cNvPr id="196" name="Shape 196"/>
          <p:cNvPicPr preferRelativeResize="0"/>
          <p:nvPr/>
        </p:nvPicPr>
        <p:blipFill rotWithShape="1">
          <a:blip r:embed="rId3">
            <a:alphaModFix/>
          </a:blip>
          <a:srcRect/>
          <a:stretch/>
        </p:blipFill>
        <p:spPr>
          <a:xfrm>
            <a:off x="234059" y="3405954"/>
            <a:ext cx="3159300" cy="1280160"/>
          </a:xfrm>
          <a:prstGeom prst="rect">
            <a:avLst/>
          </a:prstGeom>
          <a:ln w="19050">
            <a:solidFill>
              <a:srgbClr val="002060"/>
            </a:solidFill>
          </a:ln>
          <a:effectLst>
            <a:outerShdw blurRad="292100" dist="139700" dir="2700000" algn="tl" rotWithShape="0">
              <a:srgbClr val="333333">
                <a:alpha val="65000"/>
              </a:srgbClr>
            </a:outerShdw>
          </a:effectLst>
        </p:spPr>
      </p:pic>
      <p:pic>
        <p:nvPicPr>
          <p:cNvPr id="197" name="Shape 197"/>
          <p:cNvPicPr preferRelativeResize="0"/>
          <p:nvPr/>
        </p:nvPicPr>
        <p:blipFill rotWithShape="1">
          <a:blip r:embed="rId4">
            <a:alphaModFix/>
          </a:blip>
          <a:srcRect t="10386" b="5508"/>
          <a:stretch/>
        </p:blipFill>
        <p:spPr>
          <a:xfrm>
            <a:off x="6403127" y="3405950"/>
            <a:ext cx="2478173" cy="1338301"/>
          </a:xfrm>
          <a:prstGeom prst="rect">
            <a:avLst/>
          </a:prstGeom>
          <a:ln w="19050">
            <a:solidFill>
              <a:srgbClr val="002060"/>
            </a:solidFill>
          </a:ln>
          <a:effectLst>
            <a:outerShdw blurRad="292100" dist="139700" dir="2700000" algn="tl" rotWithShape="0">
              <a:srgbClr val="333333">
                <a:alpha val="65000"/>
              </a:srgbClr>
            </a:outerShdw>
          </a:effectLst>
        </p:spPr>
      </p:pic>
      <p:pic>
        <p:nvPicPr>
          <p:cNvPr id="198" name="Shape 198" descr="Mulen BEST.jpeg"/>
          <p:cNvPicPr preferRelativeResize="0"/>
          <p:nvPr/>
        </p:nvPicPr>
        <p:blipFill rotWithShape="1">
          <a:blip r:embed="rId5">
            <a:alphaModFix/>
          </a:blip>
          <a:srcRect b="25155"/>
          <a:stretch/>
        </p:blipFill>
        <p:spPr>
          <a:xfrm>
            <a:off x="3553793" y="3405951"/>
            <a:ext cx="2688900" cy="1338301"/>
          </a:xfrm>
          <a:prstGeom prst="rect">
            <a:avLst/>
          </a:prstGeom>
          <a:ln w="19050">
            <a:solidFill>
              <a:srgbClr val="002060"/>
            </a:solidFill>
          </a:ln>
          <a:effectLst>
            <a:outerShdw blurRad="292100" dist="139700" dir="2700000" algn="tl" rotWithShape="0">
              <a:srgbClr val="333333">
                <a:alpha val="65000"/>
              </a:srgbClr>
            </a:outerShdw>
          </a:effectLst>
        </p:spPr>
      </p:pic>
      <p:sp>
        <p:nvSpPr>
          <p:cNvPr id="199" name="Shape 199"/>
          <p:cNvSpPr txBox="1"/>
          <p:nvPr/>
        </p:nvSpPr>
        <p:spPr>
          <a:xfrm>
            <a:off x="0" y="4896700"/>
            <a:ext cx="9144000" cy="999300"/>
          </a:xfrm>
          <a:prstGeom prst="rect">
            <a:avLst/>
          </a:prstGeom>
          <a:noFill/>
          <a:ln>
            <a:noFill/>
          </a:ln>
        </p:spPr>
        <p:txBody>
          <a:bodyPr wrap="square" lIns="91425" tIns="91425" rIns="91425" bIns="91425" anchor="ctr" anchorCtr="0">
            <a:noAutofit/>
          </a:bodyPr>
          <a:lstStyle/>
          <a:p>
            <a:pPr algn="ctr"/>
            <a:r>
              <a:rPr lang="en" b="1" i="1" dirty="0"/>
              <a:t>Empowering communities to create a sustainable future through lasting partnerships that provide the region’s premier solar integrations &amp; customer service at a competitive price.</a:t>
            </a:r>
          </a:p>
        </p:txBody>
      </p:sp>
      <p:pic>
        <p:nvPicPr>
          <p:cNvPr id="200" name="Shape 200" descr="StraightUp Solar Tribe-white-orange.png"/>
          <p:cNvPicPr preferRelativeResize="0"/>
          <p:nvPr/>
        </p:nvPicPr>
        <p:blipFill>
          <a:blip r:embed="rId6">
            <a:alphaModFix/>
          </a:blip>
          <a:stretch>
            <a:fillRect/>
          </a:stretch>
        </p:blipFill>
        <p:spPr>
          <a:xfrm>
            <a:off x="7592814" y="1035300"/>
            <a:ext cx="1289788" cy="1206724"/>
          </a:xfrm>
          <a:prstGeom prst="rect">
            <a:avLst/>
          </a:prstGeom>
          <a:noFill/>
          <a:ln>
            <a:noFill/>
          </a:ln>
        </p:spPr>
      </p:pic>
    </p:spTree>
    <p:extLst>
      <p:ext uri="{BB962C8B-B14F-4D97-AF65-F5344CB8AC3E}">
        <p14:creationId xmlns:p14="http://schemas.microsoft.com/office/powerpoint/2010/main" val="274570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88258" y="166552"/>
            <a:ext cx="4239900" cy="775500"/>
          </a:xfrm>
          <a:prstGeom prst="rect">
            <a:avLst/>
          </a:prstGeom>
          <a:noFill/>
          <a:ln>
            <a:noFill/>
          </a:ln>
        </p:spPr>
        <p:txBody>
          <a:bodyPr vert="horz" wrap="square" lIns="91425" tIns="91425" rIns="91425" bIns="91425" rtlCol="0" anchor="b" anchorCtr="0">
            <a:noAutofit/>
          </a:bodyPr>
          <a:lstStyle/>
          <a:p>
            <a:pPr>
              <a:buSzPct val="25000"/>
            </a:pPr>
            <a:r>
              <a:rPr lang="en" sz="3400" dirty="0">
                <a:solidFill>
                  <a:schemeClr val="tx1"/>
                </a:solidFill>
                <a:latin typeface="Arial"/>
                <a:ea typeface="Arial"/>
                <a:cs typeface="Arial"/>
                <a:sym typeface="Arial"/>
              </a:rPr>
              <a:t>Our CLEARE Values</a:t>
            </a:r>
          </a:p>
        </p:txBody>
      </p:sp>
      <p:sp>
        <p:nvSpPr>
          <p:cNvPr id="206" name="Shape 206"/>
          <p:cNvSpPr txBox="1">
            <a:spLocks noGrp="1"/>
          </p:cNvSpPr>
          <p:nvPr>
            <p:ph type="body" idx="1"/>
          </p:nvPr>
        </p:nvSpPr>
        <p:spPr>
          <a:xfrm>
            <a:off x="0" y="1747158"/>
            <a:ext cx="9144000" cy="4474028"/>
          </a:xfrm>
          <a:prstGeom prst="rect">
            <a:avLst/>
          </a:prstGeom>
          <a:noFill/>
          <a:ln>
            <a:noFill/>
          </a:ln>
        </p:spPr>
        <p:txBody>
          <a:bodyPr vert="horz" wrap="square" lIns="91425" tIns="91425" rIns="91425" bIns="91425" rtlCol="0" anchor="t" anchorCtr="0">
            <a:noAutofit/>
          </a:bodyPr>
          <a:lstStyle/>
          <a:p>
            <a:pPr>
              <a:spcAft>
                <a:spcPts val="0"/>
              </a:spcAft>
              <a:buSzPct val="25000"/>
            </a:pPr>
            <a:r>
              <a:rPr lang="en" sz="2000" b="1" i="0" u="none" strike="noStrike" cap="none" dirty="0">
                <a:solidFill>
                  <a:srgbClr val="000000"/>
                </a:solidFill>
                <a:latin typeface="Arial"/>
                <a:ea typeface="Arial"/>
                <a:cs typeface="Arial"/>
                <a:sym typeface="Arial"/>
              </a:rPr>
              <a:t>Community</a:t>
            </a:r>
            <a:r>
              <a:rPr lang="en" sz="2000" b="0" i="0" u="none" strike="noStrike" cap="none" dirty="0">
                <a:solidFill>
                  <a:srgbClr val="000000"/>
                </a:solidFill>
                <a:latin typeface="Arial"/>
                <a:ea typeface="Arial"/>
                <a:cs typeface="Arial"/>
                <a:sym typeface="Arial"/>
              </a:rPr>
              <a:t> First</a:t>
            </a:r>
          </a:p>
          <a:p>
            <a:pPr>
              <a:spcBef>
                <a:spcPts val="1600"/>
              </a:spcBef>
              <a:spcAft>
                <a:spcPts val="0"/>
              </a:spcAft>
              <a:buSzPct val="25000"/>
            </a:pPr>
            <a:r>
              <a:rPr lang="en" sz="2000" b="1" i="0" u="none" strike="noStrike" cap="none" dirty="0">
                <a:solidFill>
                  <a:srgbClr val="000000"/>
                </a:solidFill>
                <a:latin typeface="Arial"/>
                <a:ea typeface="Arial"/>
                <a:cs typeface="Arial"/>
                <a:sym typeface="Arial"/>
              </a:rPr>
              <a:t>Lead</a:t>
            </a:r>
            <a:r>
              <a:rPr lang="en" sz="2000" b="0" i="0" u="none" strike="noStrike" cap="none" dirty="0">
                <a:solidFill>
                  <a:srgbClr val="000000"/>
                </a:solidFill>
                <a:latin typeface="Arial"/>
                <a:ea typeface="Arial"/>
                <a:cs typeface="Arial"/>
                <a:sym typeface="Arial"/>
              </a:rPr>
              <a:t> the Solar Tribe</a:t>
            </a:r>
          </a:p>
          <a:p>
            <a:pPr>
              <a:spcBef>
                <a:spcPts val="1600"/>
              </a:spcBef>
              <a:spcAft>
                <a:spcPts val="0"/>
              </a:spcAft>
              <a:buSzPct val="25000"/>
            </a:pPr>
            <a:r>
              <a:rPr lang="en" sz="2000" b="1" i="0" u="none" strike="noStrike" cap="none" dirty="0">
                <a:solidFill>
                  <a:srgbClr val="000000"/>
                </a:solidFill>
                <a:latin typeface="Arial"/>
                <a:ea typeface="Arial"/>
                <a:cs typeface="Arial"/>
                <a:sym typeface="Arial"/>
              </a:rPr>
              <a:t>Educate</a:t>
            </a:r>
            <a:r>
              <a:rPr lang="en" sz="2000" b="0" i="0" u="none" strike="noStrike" cap="none" dirty="0">
                <a:solidFill>
                  <a:srgbClr val="000000"/>
                </a:solidFill>
                <a:latin typeface="Arial"/>
                <a:ea typeface="Arial"/>
                <a:cs typeface="Arial"/>
                <a:sym typeface="Arial"/>
              </a:rPr>
              <a:t> the Solar Lesson</a:t>
            </a:r>
          </a:p>
          <a:p>
            <a:pPr>
              <a:spcBef>
                <a:spcPts val="1600"/>
              </a:spcBef>
              <a:spcAft>
                <a:spcPts val="0"/>
              </a:spcAft>
              <a:buSzPct val="25000"/>
            </a:pPr>
            <a:r>
              <a:rPr lang="en" sz="2000" b="1" i="0" u="none" strike="noStrike" cap="none" dirty="0">
                <a:solidFill>
                  <a:srgbClr val="000000"/>
                </a:solidFill>
                <a:latin typeface="Arial"/>
                <a:ea typeface="Arial"/>
                <a:cs typeface="Arial"/>
                <a:sym typeface="Arial"/>
              </a:rPr>
              <a:t>Advocate</a:t>
            </a:r>
            <a:r>
              <a:rPr lang="en" sz="2000" b="0" i="0" u="none" strike="noStrike" cap="none" dirty="0">
                <a:solidFill>
                  <a:srgbClr val="000000"/>
                </a:solidFill>
                <a:latin typeface="Arial"/>
                <a:ea typeface="Arial"/>
                <a:cs typeface="Arial"/>
                <a:sym typeface="Arial"/>
              </a:rPr>
              <a:t> Always</a:t>
            </a:r>
          </a:p>
          <a:p>
            <a:pPr>
              <a:spcBef>
                <a:spcPts val="1600"/>
              </a:spcBef>
              <a:spcAft>
                <a:spcPts val="0"/>
              </a:spcAft>
              <a:buSzPct val="25000"/>
            </a:pPr>
            <a:r>
              <a:rPr lang="en" sz="2000" b="1" i="0" u="none" strike="noStrike" cap="none" dirty="0">
                <a:solidFill>
                  <a:srgbClr val="000000"/>
                </a:solidFill>
                <a:latin typeface="Arial"/>
                <a:ea typeface="Arial"/>
                <a:cs typeface="Arial"/>
                <a:sym typeface="Arial"/>
              </a:rPr>
              <a:t>Respect</a:t>
            </a:r>
            <a:r>
              <a:rPr lang="en" sz="2000" b="0" i="0" u="none" strike="noStrike" cap="none" dirty="0">
                <a:solidFill>
                  <a:srgbClr val="000000"/>
                </a:solidFill>
                <a:latin typeface="Arial"/>
                <a:ea typeface="Arial"/>
                <a:cs typeface="Arial"/>
                <a:sym typeface="Arial"/>
              </a:rPr>
              <a:t> Each Other </a:t>
            </a:r>
            <a:r>
              <a:rPr lang="en" sz="2000" dirty="0">
                <a:solidFill>
                  <a:srgbClr val="000000"/>
                </a:solidFill>
                <a:latin typeface="Arial"/>
                <a:ea typeface="Arial"/>
                <a:cs typeface="Arial"/>
                <a:sym typeface="Arial"/>
              </a:rPr>
              <a:t>&amp;</a:t>
            </a:r>
            <a:r>
              <a:rPr lang="en" sz="2000" b="0" i="0" u="none" strike="noStrike" cap="none" dirty="0">
                <a:solidFill>
                  <a:srgbClr val="000000"/>
                </a:solidFill>
                <a:latin typeface="Arial"/>
                <a:ea typeface="Arial"/>
                <a:cs typeface="Arial"/>
                <a:sym typeface="Arial"/>
              </a:rPr>
              <a:t> The Environment</a:t>
            </a:r>
          </a:p>
          <a:p>
            <a:pPr>
              <a:spcBef>
                <a:spcPts val="1600"/>
              </a:spcBef>
              <a:spcAft>
                <a:spcPts val="0"/>
              </a:spcAft>
              <a:buSzPct val="25000"/>
            </a:pPr>
            <a:r>
              <a:rPr lang="en" sz="2000" b="1" i="0" u="none" strike="noStrike" cap="none" dirty="0">
                <a:solidFill>
                  <a:srgbClr val="000000"/>
                </a:solidFill>
                <a:latin typeface="Arial"/>
                <a:ea typeface="Arial"/>
                <a:cs typeface="Arial"/>
                <a:sym typeface="Arial"/>
              </a:rPr>
              <a:t>Excellence</a:t>
            </a:r>
            <a:r>
              <a:rPr lang="en" sz="2000" b="0" i="0" u="none" strike="noStrike" cap="none" dirty="0">
                <a:solidFill>
                  <a:srgbClr val="000000"/>
                </a:solidFill>
                <a:latin typeface="Arial"/>
                <a:ea typeface="Arial"/>
                <a:cs typeface="Arial"/>
                <a:sym typeface="Arial"/>
              </a:rPr>
              <a:t> in All We Do</a:t>
            </a:r>
          </a:p>
          <a:p>
            <a:pPr>
              <a:spcBef>
                <a:spcPts val="1600"/>
              </a:spcBef>
              <a:spcAft>
                <a:spcPts val="0"/>
              </a:spcAft>
              <a:buSzPct val="25000"/>
            </a:pPr>
            <a:endParaRPr dirty="0"/>
          </a:p>
          <a:p>
            <a:pPr>
              <a:spcBef>
                <a:spcPts val="1600"/>
              </a:spcBef>
              <a:spcAft>
                <a:spcPts val="0"/>
              </a:spcAft>
              <a:buSzPct val="25000"/>
            </a:pPr>
            <a:endParaRPr dirty="0"/>
          </a:p>
        </p:txBody>
      </p:sp>
      <p:pic>
        <p:nvPicPr>
          <p:cNvPr id="207" name="Shape 207"/>
          <p:cNvPicPr preferRelativeResize="0"/>
          <p:nvPr/>
        </p:nvPicPr>
        <p:blipFill rotWithShape="1">
          <a:blip r:embed="rId3">
            <a:alphaModFix/>
          </a:blip>
          <a:srcRect/>
          <a:stretch/>
        </p:blipFill>
        <p:spPr>
          <a:xfrm>
            <a:off x="7660525" y="942052"/>
            <a:ext cx="1315800" cy="1231200"/>
          </a:xfrm>
          <a:prstGeom prst="rect">
            <a:avLst/>
          </a:prstGeom>
          <a:noFill/>
          <a:ln>
            <a:noFill/>
          </a:ln>
        </p:spPr>
      </p:pic>
      <p:pic>
        <p:nvPicPr>
          <p:cNvPr id="209" name="Shape 209"/>
          <p:cNvPicPr preferRelativeResize="0"/>
          <p:nvPr/>
        </p:nvPicPr>
        <p:blipFill rotWithShape="1">
          <a:blip r:embed="rId4">
            <a:alphaModFix/>
          </a:blip>
          <a:srcRect/>
          <a:stretch/>
        </p:blipFill>
        <p:spPr>
          <a:xfrm>
            <a:off x="4094230" y="2793030"/>
            <a:ext cx="937800" cy="725100"/>
          </a:xfrm>
          <a:prstGeom prst="rect">
            <a:avLst/>
          </a:prstGeom>
          <a:noFill/>
          <a:ln>
            <a:noFill/>
          </a:ln>
        </p:spPr>
      </p:pic>
      <p:pic>
        <p:nvPicPr>
          <p:cNvPr id="210" name="Shape 210"/>
          <p:cNvPicPr preferRelativeResize="0"/>
          <p:nvPr/>
        </p:nvPicPr>
        <p:blipFill rotWithShape="1">
          <a:blip r:embed="rId5">
            <a:alphaModFix/>
          </a:blip>
          <a:srcRect/>
          <a:stretch/>
        </p:blipFill>
        <p:spPr>
          <a:xfrm>
            <a:off x="5632021" y="2961629"/>
            <a:ext cx="1282500" cy="536400"/>
          </a:xfrm>
          <a:prstGeom prst="rect">
            <a:avLst/>
          </a:prstGeom>
          <a:noFill/>
          <a:ln>
            <a:noFill/>
          </a:ln>
        </p:spPr>
      </p:pic>
      <p:pic>
        <p:nvPicPr>
          <p:cNvPr id="211" name="Shape 211"/>
          <p:cNvPicPr preferRelativeResize="0"/>
          <p:nvPr/>
        </p:nvPicPr>
        <p:blipFill rotWithShape="1">
          <a:blip r:embed="rId6">
            <a:alphaModFix/>
          </a:blip>
          <a:srcRect/>
          <a:stretch/>
        </p:blipFill>
        <p:spPr>
          <a:xfrm>
            <a:off x="7358433" y="3657180"/>
            <a:ext cx="1395600" cy="698700"/>
          </a:xfrm>
          <a:prstGeom prst="rect">
            <a:avLst/>
          </a:prstGeom>
          <a:noFill/>
          <a:ln>
            <a:noFill/>
          </a:ln>
        </p:spPr>
      </p:pic>
      <p:pic>
        <p:nvPicPr>
          <p:cNvPr id="212" name="Shape 212"/>
          <p:cNvPicPr preferRelativeResize="0"/>
          <p:nvPr/>
        </p:nvPicPr>
        <p:blipFill rotWithShape="1">
          <a:blip r:embed="rId7">
            <a:alphaModFix/>
          </a:blip>
          <a:srcRect/>
          <a:stretch/>
        </p:blipFill>
        <p:spPr>
          <a:xfrm>
            <a:off x="7255900" y="3025897"/>
            <a:ext cx="1600500" cy="408000"/>
          </a:xfrm>
          <a:prstGeom prst="rect">
            <a:avLst/>
          </a:prstGeom>
          <a:noFill/>
          <a:ln>
            <a:noFill/>
          </a:ln>
        </p:spPr>
      </p:pic>
      <p:pic>
        <p:nvPicPr>
          <p:cNvPr id="3074" name="Picture 2" descr="Image result for amicus solar logo">
            <a:extLst>
              <a:ext uri="{FF2B5EF4-FFF2-40B4-BE49-F238E27FC236}">
                <a16:creationId xmlns:a16="http://schemas.microsoft.com/office/drawing/2014/main" xmlns="" id="{EB2D968E-1C19-4A8D-A4A0-7C708D250C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9229" y="3702985"/>
            <a:ext cx="567284" cy="8027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micus solar logo">
            <a:extLst>
              <a:ext uri="{FF2B5EF4-FFF2-40B4-BE49-F238E27FC236}">
                <a16:creationId xmlns:a16="http://schemas.microsoft.com/office/drawing/2014/main" xmlns="" id="{395EF33F-1773-4EAD-99CF-B1CEBB387A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6783" y="3633257"/>
            <a:ext cx="1317738" cy="94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77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0" y="0"/>
            <a:ext cx="8832300" cy="1474450"/>
          </a:xfrm>
          <a:prstGeom prst="rect">
            <a:avLst/>
          </a:prstGeom>
        </p:spPr>
        <p:txBody>
          <a:bodyPr vert="horz" wrap="square" lIns="91425" tIns="91425" rIns="91425" bIns="91425" rtlCol="0" anchor="t" anchorCtr="0">
            <a:noAutofit/>
          </a:bodyPr>
          <a:lstStyle/>
          <a:p>
            <a:pPr>
              <a:lnSpc>
                <a:spcPct val="115000"/>
              </a:lnSpc>
              <a:spcAft>
                <a:spcPts val="1600"/>
              </a:spcAft>
              <a:buClr>
                <a:schemeClr val="dk1"/>
              </a:buClr>
              <a:buSzPct val="30555"/>
            </a:pPr>
            <a:r>
              <a:rPr lang="en" sz="3600" dirty="0">
                <a:solidFill>
                  <a:schemeClr val="tx1"/>
                </a:solidFill>
              </a:rPr>
              <a:t>What are </a:t>
            </a:r>
            <a:r>
              <a:rPr lang="en" sz="3600" u="sng" dirty="0">
                <a:solidFill>
                  <a:srgbClr val="FFFFFF"/>
                </a:solidFill>
                <a:hlinkClick r:id="rId4"/>
              </a:rPr>
              <a:t>B Corps</a:t>
            </a:r>
            <a:r>
              <a:rPr lang="en" sz="3600" dirty="0">
                <a:solidFill>
                  <a:schemeClr val="tx1"/>
                </a:solidFill>
              </a:rPr>
              <a:t>? </a:t>
            </a:r>
          </a:p>
        </p:txBody>
      </p:sp>
      <p:pic>
        <p:nvPicPr>
          <p:cNvPr id="239" name="Shape 239" descr="Screen Shot 2017-01-26 at 2.24.28 PM.png"/>
          <p:cNvPicPr preferRelativeResize="0"/>
          <p:nvPr/>
        </p:nvPicPr>
        <p:blipFill rotWithShape="1">
          <a:blip r:embed="rId5">
            <a:alphaModFix/>
          </a:blip>
          <a:srcRect l="27370" t="22209" r="22009" b="32418"/>
          <a:stretch/>
        </p:blipFill>
        <p:spPr>
          <a:xfrm>
            <a:off x="1039063" y="1720200"/>
            <a:ext cx="7065878" cy="3958200"/>
          </a:xfrm>
          <a:prstGeom prst="rect">
            <a:avLst/>
          </a:prstGeom>
          <a:noFill/>
          <a:ln>
            <a:noFill/>
          </a:ln>
        </p:spPr>
      </p:pic>
      <p:pic>
        <p:nvPicPr>
          <p:cNvPr id="3" name="Online Media 2">
            <a:hlinkClick r:id="" action="ppaction://media"/>
            <a:extLst>
              <a:ext uri="{FF2B5EF4-FFF2-40B4-BE49-F238E27FC236}">
                <a16:creationId xmlns:a16="http://schemas.microsoft.com/office/drawing/2014/main" xmlns="" id="{C65C4803-A2F4-429F-93BA-18DA3CB64569}"/>
              </a:ext>
            </a:extLst>
          </p:cNvPr>
          <p:cNvPicPr>
            <a:picLocks noRot="1" noChangeAspect="1"/>
          </p:cNvPicPr>
          <p:nvPr>
            <a:videoFile r:link="rId1"/>
          </p:nvPr>
        </p:nvPicPr>
        <p:blipFill rotWithShape="1">
          <a:blip r:embed="rId6"/>
          <a:srcRect t="13396" b="13075"/>
          <a:stretch/>
        </p:blipFill>
        <p:spPr>
          <a:xfrm>
            <a:off x="1039064" y="1720201"/>
            <a:ext cx="7185485" cy="3962575"/>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87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9" name="Shape 249"/>
          <p:cNvSpPr txBox="1">
            <a:spLocks noGrp="1"/>
          </p:cNvSpPr>
          <p:nvPr>
            <p:ph type="title"/>
          </p:nvPr>
        </p:nvSpPr>
        <p:spPr>
          <a:xfrm>
            <a:off x="62786" y="237840"/>
            <a:ext cx="8520600" cy="572700"/>
          </a:xfrm>
          <a:prstGeom prst="rect">
            <a:avLst/>
          </a:prstGeom>
        </p:spPr>
        <p:txBody>
          <a:bodyPr vert="horz" wrap="square" lIns="91425" tIns="91425" rIns="91425" bIns="91425" rtlCol="0" anchor="ctr" anchorCtr="0">
            <a:noAutofit/>
          </a:bodyPr>
          <a:lstStyle/>
          <a:p>
            <a:pPr algn="l">
              <a:lnSpc>
                <a:spcPct val="115000"/>
              </a:lnSpc>
              <a:spcAft>
                <a:spcPts val="1600"/>
              </a:spcAft>
            </a:pPr>
            <a:r>
              <a:rPr lang="en" sz="3600" b="0" dirty="0">
                <a:solidFill>
                  <a:schemeClr val="tx1"/>
                </a:solidFill>
              </a:rPr>
              <a:t>What is a B Corp to StraightUp Solar?</a:t>
            </a:r>
          </a:p>
        </p:txBody>
      </p:sp>
      <p:sp>
        <p:nvSpPr>
          <p:cNvPr id="244" name="Shape 244"/>
          <p:cNvSpPr txBox="1">
            <a:spLocks noGrp="1"/>
          </p:cNvSpPr>
          <p:nvPr>
            <p:ph idx="1"/>
          </p:nvPr>
        </p:nvSpPr>
        <p:spPr>
          <a:xfrm>
            <a:off x="0" y="963386"/>
            <a:ext cx="8648700" cy="4026461"/>
          </a:xfrm>
          <a:prstGeom prst="rect">
            <a:avLst/>
          </a:prstGeom>
          <a:noFill/>
          <a:ln>
            <a:noFill/>
          </a:ln>
        </p:spPr>
        <p:txBody>
          <a:bodyPr vert="horz" wrap="square" lIns="91425" tIns="45700" rIns="91425" bIns="45700" rtlCol="0" anchor="t" anchorCtr="0">
            <a:noAutofit/>
          </a:bodyPr>
          <a:lstStyle/>
          <a:p>
            <a:pPr marL="457200" indent="-342900">
              <a:spcBef>
                <a:spcPts val="0"/>
              </a:spcBef>
              <a:spcAft>
                <a:spcPts val="600"/>
              </a:spcAft>
              <a:buClr>
                <a:srgbClr val="A4CAEE"/>
              </a:buClr>
            </a:pPr>
            <a:r>
              <a:rPr lang="en" sz="2400" dirty="0">
                <a:solidFill>
                  <a:srgbClr val="0070C0"/>
                </a:solidFill>
              </a:rPr>
              <a:t>B Corps are for-profit companies certified by the nonprofit B Lab to meet rigorous standards of social and environmental performance, accountability, and transparency.</a:t>
            </a:r>
          </a:p>
          <a:p>
            <a:pPr marL="457200" indent="-342900">
              <a:lnSpc>
                <a:spcPct val="115000"/>
              </a:lnSpc>
              <a:spcBef>
                <a:spcPts val="0"/>
              </a:spcBef>
              <a:buClr>
                <a:srgbClr val="A4CAEE"/>
              </a:buClr>
            </a:pPr>
            <a:r>
              <a:rPr lang="en" sz="2400" dirty="0">
                <a:solidFill>
                  <a:srgbClr val="0070C0"/>
                </a:solidFill>
              </a:rPr>
              <a:t>Why become a B Corp?</a:t>
            </a:r>
          </a:p>
          <a:p>
            <a:pPr marL="1371600" lvl="2" indent="-342900">
              <a:spcBef>
                <a:spcPts val="0"/>
              </a:spcBef>
              <a:buClr>
                <a:srgbClr val="A4CAEE"/>
              </a:buClr>
            </a:pPr>
            <a:r>
              <a:rPr lang="en" sz="2400" dirty="0">
                <a:solidFill>
                  <a:srgbClr val="0070C0"/>
                </a:solidFill>
              </a:rPr>
              <a:t>Lead by example &amp; </a:t>
            </a:r>
            <a:r>
              <a:rPr lang="en-US" sz="2400" dirty="0">
                <a:solidFill>
                  <a:srgbClr val="0070C0"/>
                </a:solidFill>
              </a:rPr>
              <a:t>join our bigger Amicus Tribe</a:t>
            </a:r>
            <a:endParaRPr lang="en" sz="2400" dirty="0">
              <a:solidFill>
                <a:srgbClr val="0070C0"/>
              </a:solidFill>
            </a:endParaRPr>
          </a:p>
          <a:p>
            <a:pPr marL="1828800" lvl="3" indent="-342900">
              <a:spcBef>
                <a:spcPts val="0"/>
              </a:spcBef>
              <a:buClr>
                <a:srgbClr val="A4CAEE"/>
              </a:buClr>
            </a:pPr>
            <a:r>
              <a:rPr lang="en" sz="2400" dirty="0">
                <a:solidFill>
                  <a:srgbClr val="0070C0"/>
                </a:solidFill>
              </a:rPr>
              <a:t>Focus on triple bottom line: People, Planet, Profit</a:t>
            </a:r>
          </a:p>
          <a:p>
            <a:pPr marL="1371600" lvl="2" indent="-342900">
              <a:spcBef>
                <a:spcPts val="0"/>
              </a:spcBef>
              <a:buClr>
                <a:srgbClr val="A4CAEE"/>
              </a:buClr>
            </a:pPr>
            <a:r>
              <a:rPr lang="en" sz="2400" dirty="0">
                <a:solidFill>
                  <a:srgbClr val="0070C0"/>
                </a:solidFill>
              </a:rPr>
              <a:t>Differentiate from competitors</a:t>
            </a:r>
          </a:p>
          <a:p>
            <a:pPr marL="1371600" lvl="2" indent="-342900">
              <a:spcBef>
                <a:spcPts val="0"/>
              </a:spcBef>
              <a:buClr>
                <a:srgbClr val="A4CAEE"/>
              </a:buClr>
            </a:pPr>
            <a:r>
              <a:rPr lang="en" sz="2400" dirty="0">
                <a:solidFill>
                  <a:srgbClr val="0070C0"/>
                </a:solidFill>
              </a:rPr>
              <a:t>Attract, engage, &amp; </a:t>
            </a:r>
            <a:r>
              <a:rPr lang="en-US" sz="2400" dirty="0">
                <a:solidFill>
                  <a:srgbClr val="0070C0"/>
                </a:solidFill>
              </a:rPr>
              <a:t>motivate</a:t>
            </a:r>
            <a:r>
              <a:rPr lang="en" sz="2400" dirty="0">
                <a:solidFill>
                  <a:srgbClr val="0070C0"/>
                </a:solidFill>
              </a:rPr>
              <a:t> talent</a:t>
            </a:r>
          </a:p>
          <a:p>
            <a:pPr marL="1371600" lvl="2" indent="-342900">
              <a:spcBef>
                <a:spcPts val="0"/>
              </a:spcBef>
              <a:buClr>
                <a:srgbClr val="A4CAEE"/>
              </a:buClr>
            </a:pPr>
            <a:r>
              <a:rPr lang="en" sz="2400" dirty="0">
                <a:solidFill>
                  <a:srgbClr val="0070C0"/>
                </a:solidFill>
              </a:rPr>
              <a:t>Protect mission - CLEARE Values!</a:t>
            </a:r>
          </a:p>
          <a:p>
            <a:pPr marL="1371600" lvl="2" indent="-342900">
              <a:spcBef>
                <a:spcPts val="0"/>
              </a:spcBef>
              <a:buClr>
                <a:srgbClr val="A4CAEE"/>
              </a:buClr>
            </a:pPr>
            <a:r>
              <a:rPr lang="en" sz="2400" dirty="0">
                <a:solidFill>
                  <a:srgbClr val="0070C0"/>
                </a:solidFill>
              </a:rPr>
              <a:t>Benchmark performance --&gt; improve business</a:t>
            </a:r>
          </a:p>
          <a:p>
            <a:pPr marL="457200" indent="-342900">
              <a:lnSpc>
                <a:spcPct val="150000"/>
              </a:lnSpc>
              <a:spcBef>
                <a:spcPts val="0"/>
              </a:spcBef>
              <a:buClr>
                <a:srgbClr val="A4CAEE"/>
              </a:buClr>
            </a:pPr>
            <a:r>
              <a:rPr lang="en" sz="2400" dirty="0">
                <a:solidFill>
                  <a:srgbClr val="0070C0"/>
                </a:solidFill>
              </a:rPr>
              <a:t>Well-known examples:</a:t>
            </a:r>
          </a:p>
          <a:p>
            <a:pPr marL="0" indent="0">
              <a:lnSpc>
                <a:spcPct val="150000"/>
              </a:lnSpc>
              <a:spcBef>
                <a:spcPts val="0"/>
              </a:spcBef>
              <a:buSzPct val="25000"/>
              <a:buNone/>
            </a:pPr>
            <a:endParaRPr sz="1800" dirty="0">
              <a:solidFill>
                <a:srgbClr val="0070C0"/>
              </a:solidFill>
            </a:endParaRPr>
          </a:p>
          <a:p>
            <a:pPr marL="0" indent="0">
              <a:lnSpc>
                <a:spcPct val="150000"/>
              </a:lnSpc>
              <a:spcBef>
                <a:spcPts val="0"/>
              </a:spcBef>
              <a:buSzPct val="25000"/>
              <a:buNone/>
            </a:pPr>
            <a:endParaRPr sz="1800" dirty="0">
              <a:solidFill>
                <a:srgbClr val="A4CAEE"/>
              </a:solidFill>
            </a:endParaRPr>
          </a:p>
        </p:txBody>
      </p:sp>
      <p:pic>
        <p:nvPicPr>
          <p:cNvPr id="245" name="Shape 245"/>
          <p:cNvPicPr preferRelativeResize="0"/>
          <p:nvPr/>
        </p:nvPicPr>
        <p:blipFill rotWithShape="1">
          <a:blip r:embed="rId3">
            <a:alphaModFix/>
          </a:blip>
          <a:srcRect/>
          <a:stretch/>
        </p:blipFill>
        <p:spPr>
          <a:xfrm>
            <a:off x="2327159" y="5099506"/>
            <a:ext cx="2244300" cy="604500"/>
          </a:xfrm>
          <a:prstGeom prst="rect">
            <a:avLst/>
          </a:prstGeom>
          <a:noFill/>
          <a:ln>
            <a:noFill/>
          </a:ln>
        </p:spPr>
      </p:pic>
      <p:pic>
        <p:nvPicPr>
          <p:cNvPr id="246" name="Shape 246"/>
          <p:cNvPicPr preferRelativeResize="0"/>
          <p:nvPr/>
        </p:nvPicPr>
        <p:blipFill rotWithShape="1">
          <a:blip r:embed="rId4">
            <a:alphaModFix/>
          </a:blip>
          <a:srcRect/>
          <a:stretch/>
        </p:blipFill>
        <p:spPr>
          <a:xfrm>
            <a:off x="220028" y="5099494"/>
            <a:ext cx="1956000" cy="604500"/>
          </a:xfrm>
          <a:prstGeom prst="rect">
            <a:avLst/>
          </a:prstGeom>
          <a:noFill/>
          <a:ln>
            <a:noFill/>
          </a:ln>
        </p:spPr>
      </p:pic>
      <p:pic>
        <p:nvPicPr>
          <p:cNvPr id="247" name="Shape 247"/>
          <p:cNvPicPr preferRelativeResize="0"/>
          <p:nvPr/>
        </p:nvPicPr>
        <p:blipFill rotWithShape="1">
          <a:blip r:embed="rId5">
            <a:alphaModFix/>
          </a:blip>
          <a:srcRect/>
          <a:stretch/>
        </p:blipFill>
        <p:spPr>
          <a:xfrm>
            <a:off x="4722600" y="4962106"/>
            <a:ext cx="973500" cy="879300"/>
          </a:xfrm>
          <a:prstGeom prst="rect">
            <a:avLst/>
          </a:prstGeom>
          <a:noFill/>
          <a:ln>
            <a:noFill/>
          </a:ln>
        </p:spPr>
      </p:pic>
      <p:pic>
        <p:nvPicPr>
          <p:cNvPr id="248" name="Shape 248"/>
          <p:cNvPicPr preferRelativeResize="0"/>
          <p:nvPr/>
        </p:nvPicPr>
        <p:blipFill rotWithShape="1">
          <a:blip r:embed="rId6">
            <a:alphaModFix/>
          </a:blip>
          <a:srcRect/>
          <a:stretch/>
        </p:blipFill>
        <p:spPr>
          <a:xfrm>
            <a:off x="5890919" y="5099506"/>
            <a:ext cx="1620900" cy="604500"/>
          </a:xfrm>
          <a:prstGeom prst="rect">
            <a:avLst/>
          </a:prstGeom>
          <a:noFill/>
          <a:ln>
            <a:noFill/>
          </a:ln>
        </p:spPr>
      </p:pic>
      <p:pic>
        <p:nvPicPr>
          <p:cNvPr id="250" name="Shape 250"/>
          <p:cNvPicPr preferRelativeResize="0"/>
          <p:nvPr/>
        </p:nvPicPr>
        <p:blipFill rotWithShape="1">
          <a:blip r:embed="rId7">
            <a:alphaModFix/>
          </a:blip>
          <a:srcRect/>
          <a:stretch/>
        </p:blipFill>
        <p:spPr>
          <a:xfrm>
            <a:off x="7657300" y="4594225"/>
            <a:ext cx="1333200" cy="1247100"/>
          </a:xfrm>
          <a:prstGeom prst="rect">
            <a:avLst/>
          </a:prstGeom>
          <a:noFill/>
          <a:ln>
            <a:noFill/>
          </a:ln>
        </p:spPr>
      </p:pic>
      <p:pic>
        <p:nvPicPr>
          <p:cNvPr id="2050" name="Picture 2" descr="Related image">
            <a:extLst>
              <a:ext uri="{FF2B5EF4-FFF2-40B4-BE49-F238E27FC236}">
                <a16:creationId xmlns:a16="http://schemas.microsoft.com/office/drawing/2014/main" xmlns="" id="{64442597-03D4-478D-B5CE-E41E5FD55C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421" y="2493919"/>
            <a:ext cx="1273867" cy="91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87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0" y="0"/>
            <a:ext cx="8604986" cy="767443"/>
          </a:xfrm>
          <a:prstGeom prst="rect">
            <a:avLst/>
          </a:prstGeom>
        </p:spPr>
        <p:txBody>
          <a:bodyPr vert="horz" wrap="square" lIns="91425" tIns="91425" rIns="91425" bIns="91425" rtlCol="0" anchor="t" anchorCtr="0">
            <a:noAutofit/>
          </a:bodyPr>
          <a:lstStyle/>
          <a:p>
            <a:pPr>
              <a:lnSpc>
                <a:spcPct val="115000"/>
              </a:lnSpc>
              <a:spcAft>
                <a:spcPts val="1600"/>
              </a:spcAft>
            </a:pPr>
            <a:r>
              <a:rPr lang="en" sz="3600" dirty="0">
                <a:solidFill>
                  <a:schemeClr val="tx1"/>
                </a:solidFill>
              </a:rPr>
              <a:t>Steps to Becoming a Certified B Corp</a:t>
            </a:r>
          </a:p>
        </p:txBody>
      </p:sp>
      <p:sp>
        <p:nvSpPr>
          <p:cNvPr id="256" name="Shape 256"/>
          <p:cNvSpPr txBox="1"/>
          <p:nvPr/>
        </p:nvSpPr>
        <p:spPr>
          <a:xfrm>
            <a:off x="0" y="767443"/>
            <a:ext cx="9144000" cy="5453743"/>
          </a:xfrm>
          <a:prstGeom prst="rect">
            <a:avLst/>
          </a:prstGeom>
          <a:noFill/>
          <a:ln>
            <a:noFill/>
          </a:ln>
        </p:spPr>
        <p:txBody>
          <a:bodyPr wrap="square" lIns="91425" tIns="91425" rIns="91425" bIns="91425" anchor="t" anchorCtr="0">
            <a:noAutofit/>
          </a:bodyPr>
          <a:lstStyle/>
          <a:p>
            <a:pPr marL="457200" indent="-368300">
              <a:lnSpc>
                <a:spcPct val="150000"/>
              </a:lnSpc>
              <a:buClr>
                <a:srgbClr val="A4CAEE"/>
              </a:buClr>
              <a:buSzPct val="100000"/>
              <a:buAutoNum type="arabicPeriod"/>
            </a:pPr>
            <a:r>
              <a:rPr lang="en" sz="2000" dirty="0">
                <a:solidFill>
                  <a:srgbClr val="0070C0"/>
                </a:solidFill>
              </a:rPr>
              <a:t> Learn about B </a:t>
            </a:r>
            <a:r>
              <a:rPr lang="en-US" sz="2000" dirty="0">
                <a:solidFill>
                  <a:srgbClr val="0070C0"/>
                </a:solidFill>
              </a:rPr>
              <a:t>C</a:t>
            </a:r>
            <a:r>
              <a:rPr lang="en" sz="2000" dirty="0">
                <a:solidFill>
                  <a:srgbClr val="0070C0"/>
                </a:solidFill>
              </a:rPr>
              <a:t>orp (</a:t>
            </a:r>
            <a:r>
              <a:rPr lang="en-US" sz="2000" dirty="0">
                <a:solidFill>
                  <a:srgbClr val="0070C0"/>
                </a:solidFill>
              </a:rPr>
              <a:t>Hint: Go to </a:t>
            </a:r>
            <a:r>
              <a:rPr lang="en-US" sz="2000" dirty="0">
                <a:solidFill>
                  <a:srgbClr val="0070C0"/>
                </a:solidFill>
                <a:hlinkClick r:id="rId3" action="ppaction://hlinkfile"/>
              </a:rPr>
              <a:t>bcorporation.net</a:t>
            </a:r>
            <a:r>
              <a:rPr lang="en-US" sz="2000" dirty="0">
                <a:solidFill>
                  <a:srgbClr val="0070C0"/>
                </a:solidFill>
              </a:rPr>
              <a:t> | Read B Corp Handbook)</a:t>
            </a:r>
            <a:endParaRPr lang="en" sz="2000" dirty="0">
              <a:solidFill>
                <a:srgbClr val="0070C0"/>
              </a:solidFill>
            </a:endParaRPr>
          </a:p>
          <a:p>
            <a:pPr marL="457200" indent="-368300">
              <a:lnSpc>
                <a:spcPct val="150000"/>
              </a:lnSpc>
              <a:buClr>
                <a:srgbClr val="A4CAEE"/>
              </a:buClr>
              <a:buSzPct val="100000"/>
              <a:buAutoNum type="arabicPeriod"/>
            </a:pPr>
            <a:r>
              <a:rPr lang="en" sz="2000" dirty="0">
                <a:solidFill>
                  <a:srgbClr val="0070C0"/>
                </a:solidFill>
              </a:rPr>
              <a:t> Seek leadership support and approval</a:t>
            </a:r>
          </a:p>
          <a:p>
            <a:pPr marL="88900">
              <a:lnSpc>
                <a:spcPct val="150000"/>
              </a:lnSpc>
              <a:buClr>
                <a:srgbClr val="A4CAEE"/>
              </a:buClr>
              <a:buSzPct val="100000"/>
            </a:pPr>
            <a:r>
              <a:rPr lang="en" sz="2000" dirty="0">
                <a:solidFill>
                  <a:srgbClr val="0070C0"/>
                </a:solidFill>
              </a:rPr>
              <a:t>          (</a:t>
            </a:r>
            <a:r>
              <a:rPr lang="en-US" sz="2000" dirty="0">
                <a:solidFill>
                  <a:srgbClr val="0070C0"/>
                </a:solidFill>
              </a:rPr>
              <a:t>Hint</a:t>
            </a:r>
            <a:r>
              <a:rPr lang="en" sz="2000" dirty="0">
                <a:solidFill>
                  <a:srgbClr val="0070C0"/>
                </a:solidFill>
              </a:rPr>
              <a:t>: Find a B Corp Buddy if you can)</a:t>
            </a:r>
          </a:p>
          <a:p>
            <a:pPr marL="546100" indent="-457200">
              <a:lnSpc>
                <a:spcPct val="150000"/>
              </a:lnSpc>
              <a:buClr>
                <a:srgbClr val="A4CAEE"/>
              </a:buClr>
              <a:buSzPct val="100000"/>
              <a:buFont typeface="+mj-lt"/>
              <a:buAutoNum type="arabicPeriod" startAt="3"/>
            </a:pPr>
            <a:r>
              <a:rPr lang="en" sz="2000" dirty="0">
                <a:solidFill>
                  <a:srgbClr val="0070C0"/>
                </a:solidFill>
              </a:rPr>
              <a:t>Build an internal team to chart course and divide tasks</a:t>
            </a:r>
          </a:p>
          <a:p>
            <a:pPr marL="457200" indent="-368300">
              <a:lnSpc>
                <a:spcPct val="150000"/>
              </a:lnSpc>
              <a:buClr>
                <a:srgbClr val="A4CAEE"/>
              </a:buClr>
              <a:buSzPct val="100000"/>
              <a:buAutoNum type="arabicPeriod" startAt="3"/>
            </a:pPr>
            <a:r>
              <a:rPr lang="en" sz="2000" dirty="0">
                <a:solidFill>
                  <a:srgbClr val="0070C0"/>
                </a:solidFill>
              </a:rPr>
              <a:t> Formally register, commit and (</a:t>
            </a:r>
            <a:r>
              <a:rPr lang="en-US" sz="2000" dirty="0">
                <a:solidFill>
                  <a:srgbClr val="0070C0"/>
                </a:solidFill>
              </a:rPr>
              <a:t>prepare to) </a:t>
            </a:r>
            <a:r>
              <a:rPr lang="en" sz="2000" dirty="0">
                <a:solidFill>
                  <a:srgbClr val="0070C0"/>
                </a:solidFill>
              </a:rPr>
              <a:t>pay your dues</a:t>
            </a:r>
          </a:p>
          <a:p>
            <a:pPr marL="457200" indent="-368300">
              <a:lnSpc>
                <a:spcPct val="150000"/>
              </a:lnSpc>
              <a:buClr>
                <a:srgbClr val="A4CAEE"/>
              </a:buClr>
              <a:buSzPct val="100000"/>
              <a:buAutoNum type="arabicPeriod" startAt="3"/>
            </a:pPr>
            <a:r>
              <a:rPr lang="en" sz="2000" dirty="0">
                <a:solidFill>
                  <a:srgbClr val="0070C0"/>
                </a:solidFill>
              </a:rPr>
              <a:t> Review the B Corp Impact Assessment</a:t>
            </a:r>
          </a:p>
          <a:p>
            <a:pPr marL="457200" indent="-368300">
              <a:lnSpc>
                <a:spcPct val="150000"/>
              </a:lnSpc>
              <a:buClr>
                <a:srgbClr val="A4CAEE"/>
              </a:buClr>
              <a:buSzPct val="100000"/>
              <a:buAutoNum type="arabicPeriod" startAt="3"/>
            </a:pPr>
            <a:r>
              <a:rPr lang="en" sz="2000" dirty="0">
                <a:solidFill>
                  <a:srgbClr val="0070C0"/>
                </a:solidFill>
              </a:rPr>
              <a:t> Create a timeline -- strategy, assessment, reporting, implementation</a:t>
            </a:r>
          </a:p>
          <a:p>
            <a:pPr marL="457200" indent="-368300">
              <a:lnSpc>
                <a:spcPct val="150000"/>
              </a:lnSpc>
              <a:buClr>
                <a:srgbClr val="A4CAEE"/>
              </a:buClr>
              <a:buSzPct val="100000"/>
              <a:buAutoNum type="arabicPeriod" startAt="3"/>
            </a:pPr>
            <a:r>
              <a:rPr lang="en" sz="2000" dirty="0">
                <a:solidFill>
                  <a:srgbClr val="0070C0"/>
                </a:solidFill>
              </a:rPr>
              <a:t> Divide assessment categories/questions among team</a:t>
            </a:r>
          </a:p>
          <a:p>
            <a:pPr marL="457200" indent="-368300">
              <a:lnSpc>
                <a:spcPct val="150000"/>
              </a:lnSpc>
              <a:buClr>
                <a:srgbClr val="A4CAEE"/>
              </a:buClr>
              <a:buSzPct val="100000"/>
              <a:buAutoNum type="arabicPeriod" startAt="3"/>
            </a:pPr>
            <a:r>
              <a:rPr lang="en" sz="2000" dirty="0">
                <a:solidFill>
                  <a:srgbClr val="0070C0"/>
                </a:solidFill>
              </a:rPr>
              <a:t> Submit report</a:t>
            </a:r>
          </a:p>
          <a:p>
            <a:pPr marL="457200" indent="-368300">
              <a:lnSpc>
                <a:spcPct val="150000"/>
              </a:lnSpc>
              <a:buClr>
                <a:srgbClr val="A4CAEE"/>
              </a:buClr>
              <a:buSzPct val="100000"/>
              <a:buAutoNum type="arabicPeriod" startAt="3"/>
            </a:pPr>
            <a:r>
              <a:rPr lang="en" sz="2000" dirty="0">
                <a:solidFill>
                  <a:srgbClr val="0070C0"/>
                </a:solidFill>
              </a:rPr>
              <a:t> Complete Virtual Verification Audit</a:t>
            </a:r>
          </a:p>
          <a:p>
            <a:pPr marL="457200" indent="-368300">
              <a:lnSpc>
                <a:spcPct val="150000"/>
              </a:lnSpc>
              <a:buClr>
                <a:srgbClr val="A4CAEE"/>
              </a:buClr>
              <a:buSzPct val="100000"/>
              <a:buAutoNum type="arabicPeriod" startAt="3"/>
            </a:pPr>
            <a:r>
              <a:rPr lang="en" sz="2000" dirty="0">
                <a:solidFill>
                  <a:srgbClr val="0070C0"/>
                </a:solidFill>
              </a:rPr>
              <a:t> Celebrate &amp; publicize</a:t>
            </a:r>
          </a:p>
          <a:p>
            <a:pPr marL="457200" indent="-368300">
              <a:lnSpc>
                <a:spcPct val="150000"/>
              </a:lnSpc>
              <a:buClr>
                <a:srgbClr val="A4CAEE"/>
              </a:buClr>
              <a:buSzPct val="100000"/>
              <a:buAutoNum type="arabicPeriod" startAt="3"/>
            </a:pPr>
            <a:r>
              <a:rPr lang="en" sz="2000" dirty="0">
                <a:solidFill>
                  <a:srgbClr val="0070C0"/>
                </a:solidFill>
              </a:rPr>
              <a:t> Implement lessons to improve rating</a:t>
            </a:r>
          </a:p>
          <a:p>
            <a:pPr marL="457200" indent="-368300">
              <a:lnSpc>
                <a:spcPct val="150000"/>
              </a:lnSpc>
              <a:buClr>
                <a:srgbClr val="A4CAEE"/>
              </a:buClr>
              <a:buSzPct val="100000"/>
              <a:buAutoNum type="arabicPeriod" startAt="3"/>
            </a:pPr>
            <a:r>
              <a:rPr lang="en" sz="2000" dirty="0">
                <a:solidFill>
                  <a:srgbClr val="0070C0"/>
                </a:solidFill>
              </a:rPr>
              <a:t> Repeat!</a:t>
            </a:r>
          </a:p>
          <a:p>
            <a:endParaRPr sz="2200" dirty="0">
              <a:solidFill>
                <a:srgbClr val="A4CAEE"/>
              </a:solidFill>
            </a:endParaRPr>
          </a:p>
        </p:txBody>
      </p:sp>
      <p:pic>
        <p:nvPicPr>
          <p:cNvPr id="257" name="Shape 257"/>
          <p:cNvPicPr preferRelativeResize="0"/>
          <p:nvPr/>
        </p:nvPicPr>
        <p:blipFill rotWithShape="1">
          <a:blip r:embed="rId4">
            <a:alphaModFix/>
          </a:blip>
          <a:srcRect/>
          <a:stretch/>
        </p:blipFill>
        <p:spPr>
          <a:xfrm>
            <a:off x="7650050" y="4566127"/>
            <a:ext cx="1315800" cy="1231200"/>
          </a:xfrm>
          <a:prstGeom prst="rect">
            <a:avLst/>
          </a:prstGeom>
          <a:noFill/>
          <a:ln>
            <a:noFill/>
          </a:ln>
        </p:spPr>
      </p:pic>
      <p:pic>
        <p:nvPicPr>
          <p:cNvPr id="6" name="Picture 5" descr="Screen Clipping">
            <a:extLst>
              <a:ext uri="{FF2B5EF4-FFF2-40B4-BE49-F238E27FC236}">
                <a16:creationId xmlns:a16="http://schemas.microsoft.com/office/drawing/2014/main" xmlns="" id="{47A1F77E-1D7C-4109-8BD2-489318845ED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481836" y="2121289"/>
            <a:ext cx="1652228" cy="1508284"/>
          </a:xfrm>
          <a:prstGeom prst="rect">
            <a:avLst/>
          </a:prstGeom>
        </p:spPr>
      </p:pic>
    </p:spTree>
    <p:extLst>
      <p:ext uri="{BB962C8B-B14F-4D97-AF65-F5344CB8AC3E}">
        <p14:creationId xmlns:p14="http://schemas.microsoft.com/office/powerpoint/2010/main" val="38292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48656</TotalTime>
  <Words>3545</Words>
  <Application>Microsoft Office PowerPoint</Application>
  <PresentationFormat>On-screen Show (4:3)</PresentationFormat>
  <Paragraphs>311</Paragraphs>
  <Slides>33</Slides>
  <Notes>31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Roboto</vt:lpstr>
      <vt:lpstr>Office Theme</vt:lpstr>
      <vt:lpstr>Illinois Solar for All </vt:lpstr>
      <vt:lpstr>Illinois Solar for All </vt:lpstr>
      <vt:lpstr>Becoming a Certified B Corp  </vt:lpstr>
      <vt:lpstr> What is BCorp &amp; The SUS BCorp Process </vt:lpstr>
      <vt:lpstr>Our Vision &amp; Mission</vt:lpstr>
      <vt:lpstr>Our CLEARE Values</vt:lpstr>
      <vt:lpstr>What are B Corps? </vt:lpstr>
      <vt:lpstr>What is a B Corp to StraightUp Solar?</vt:lpstr>
      <vt:lpstr>Steps to Becoming a Certified B Corp</vt:lpstr>
      <vt:lpstr>Impact Assessment - Scorecard</vt:lpstr>
      <vt:lpstr>Sample of Assessment Questions </vt:lpstr>
      <vt:lpstr>The StraightUp Solar B Corps Story</vt:lpstr>
      <vt:lpstr>So How Is SUS Better Today?</vt:lpstr>
      <vt:lpstr>PowerPoint Presentation</vt:lpstr>
      <vt:lpstr>Illinois Solar for All Overview</vt:lpstr>
      <vt:lpstr>Solar for All Overview</vt:lpstr>
      <vt:lpstr>Illinois Solar for All Programs </vt:lpstr>
      <vt:lpstr>Illinois Solar for All Programs </vt:lpstr>
      <vt:lpstr>Illinois Solar for All Programs </vt:lpstr>
      <vt:lpstr>Illinois Solar for All Programs </vt:lpstr>
      <vt:lpstr>Illinois Solar for All Programs </vt:lpstr>
      <vt:lpstr>Illinois Solar for All Programs </vt:lpstr>
      <vt:lpstr>Illinois Solar for All Programs </vt:lpstr>
      <vt:lpstr>Illinois Solar for All Programs </vt:lpstr>
      <vt:lpstr>Illinois Solar for All Programs </vt:lpstr>
      <vt:lpstr>Illinois Solar for All Programs </vt:lpstr>
      <vt:lpstr>Illinois Solar for All </vt:lpstr>
      <vt:lpstr>Illinois Solar for All </vt:lpstr>
      <vt:lpstr>Illinois Solar for All Requirements </vt:lpstr>
      <vt:lpstr>Illinois Solar for All </vt:lpstr>
      <vt:lpstr>Illinois Solar for All</vt:lpstr>
      <vt:lpstr>Illinois Solar for All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estanley</dc:creator>
  <cp:lastModifiedBy>Lesley McCain</cp:lastModifiedBy>
  <cp:revision>118</cp:revision>
  <dcterms:created xsi:type="dcterms:W3CDTF">2017-03-21T18:34:15Z</dcterms:created>
  <dcterms:modified xsi:type="dcterms:W3CDTF">2017-10-16T18:28:36Z</dcterms:modified>
</cp:coreProperties>
</file>