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01" r:id="rId4"/>
    <p:sldMasterId id="2147483714" r:id="rId5"/>
  </p:sldMasterIdLst>
  <p:notesMasterIdLst>
    <p:notesMasterId r:id="rId52"/>
  </p:notesMasterIdLst>
  <p:sldIdLst>
    <p:sldId id="256" r:id="rId6"/>
    <p:sldId id="257" r:id="rId7"/>
    <p:sldId id="292"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3" r:id="rId43"/>
    <p:sldId id="294" r:id="rId44"/>
    <p:sldId id="303" r:id="rId45"/>
    <p:sldId id="296" r:id="rId46"/>
    <p:sldId id="297" r:id="rId47"/>
    <p:sldId id="298" r:id="rId48"/>
    <p:sldId id="299" r:id="rId49"/>
    <p:sldId id="300" r:id="rId50"/>
    <p:sldId id="301"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son Bobruk" initials="J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97" autoAdjust="0"/>
    <p:restoredTop sz="94660"/>
  </p:normalViewPr>
  <p:slideViewPr>
    <p:cSldViewPr snapToGrid="0">
      <p:cViewPr varScale="1">
        <p:scale>
          <a:sx n="86" d="100"/>
          <a:sy n="86" d="100"/>
        </p:scale>
        <p:origin x="148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8-08T11:17:20.623" idx="1">
    <p:pos x="5576" y="580"/>
    <p:text>change picture to HDWAVE with sticker</p:tex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7BCE8-5A44-49A0-A381-BC4353409E79}"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n-US"/>
        </a:p>
      </dgm:t>
    </dgm:pt>
    <dgm:pt modelId="{A0EF8B20-B4E0-4E38-871A-3C6FB3C02C45}">
      <dgm:prSet phldrT="[Text]"/>
      <dgm:spPr/>
      <dgm:t>
        <a:bodyPr/>
        <a:lstStyle/>
        <a:p>
          <a:r>
            <a:rPr lang="en-US" b="0" dirty="0"/>
            <a:t>Phase 1: Autonomous Functions</a:t>
          </a:r>
        </a:p>
      </dgm:t>
    </dgm:pt>
    <dgm:pt modelId="{61C4FE40-BDAC-44A7-BDC3-4775AE54C6BB}" type="parTrans" cxnId="{DA4C8C02-96A1-41AE-87BE-D09E1571E24E}">
      <dgm:prSet/>
      <dgm:spPr/>
      <dgm:t>
        <a:bodyPr/>
        <a:lstStyle/>
        <a:p>
          <a:endParaRPr lang="en-US"/>
        </a:p>
      </dgm:t>
    </dgm:pt>
    <dgm:pt modelId="{CE9927DB-2B62-4473-B4D1-3EF889E7825A}" type="sibTrans" cxnId="{DA4C8C02-96A1-41AE-87BE-D09E1571E24E}">
      <dgm:prSet/>
      <dgm:spPr/>
      <dgm:t>
        <a:bodyPr/>
        <a:lstStyle/>
        <a:p>
          <a:endParaRPr lang="en-US"/>
        </a:p>
      </dgm:t>
    </dgm:pt>
    <dgm:pt modelId="{6A598869-E054-4E3F-97C0-D83880B74CCF}">
      <dgm:prSet phldrT="[Text]" custT="1"/>
      <dgm:spPr/>
      <dgm:t>
        <a:bodyPr/>
        <a:lstStyle/>
        <a:p>
          <a:r>
            <a:rPr lang="en-US" sz="1600" dirty="0"/>
            <a:t>January 2014</a:t>
          </a:r>
        </a:p>
      </dgm:t>
    </dgm:pt>
    <dgm:pt modelId="{A010FDDB-8F4C-48FA-AF70-9FB094DD2575}" type="parTrans" cxnId="{FFDB0C06-BE38-4604-B4E3-072F2FA50DB0}">
      <dgm:prSet/>
      <dgm:spPr/>
      <dgm:t>
        <a:bodyPr/>
        <a:lstStyle/>
        <a:p>
          <a:endParaRPr lang="en-US"/>
        </a:p>
      </dgm:t>
    </dgm:pt>
    <dgm:pt modelId="{0D089D25-C66A-4925-9EE6-2FB88ECFDB54}" type="sibTrans" cxnId="{FFDB0C06-BE38-4604-B4E3-072F2FA50DB0}">
      <dgm:prSet/>
      <dgm:spPr/>
      <dgm:t>
        <a:bodyPr/>
        <a:lstStyle/>
        <a:p>
          <a:endParaRPr lang="en-US"/>
        </a:p>
      </dgm:t>
    </dgm:pt>
    <dgm:pt modelId="{7C67AC07-ACB9-4870-824A-4E2559DDE941}">
      <dgm:prSet phldrT="[Text]" custT="1"/>
      <dgm:spPr/>
      <dgm:t>
        <a:bodyPr/>
        <a:lstStyle/>
        <a:p>
          <a:r>
            <a:rPr lang="en-US" sz="1600" dirty="0"/>
            <a:t>January 2015</a:t>
          </a:r>
        </a:p>
        <a:p>
          <a:r>
            <a:rPr lang="en-US" sz="1600" dirty="0"/>
            <a:t>April 2015</a:t>
          </a:r>
        </a:p>
      </dgm:t>
    </dgm:pt>
    <dgm:pt modelId="{2E2A1191-6B24-4D1F-AE8C-1E8EF06B1253}" type="parTrans" cxnId="{F25B82EC-1085-458B-B314-EA2312FD3436}">
      <dgm:prSet/>
      <dgm:spPr/>
      <dgm:t>
        <a:bodyPr/>
        <a:lstStyle/>
        <a:p>
          <a:endParaRPr lang="en-US"/>
        </a:p>
      </dgm:t>
    </dgm:pt>
    <dgm:pt modelId="{FF4CD89F-D71B-46B2-ABBE-5B0D1AEE6997}" type="sibTrans" cxnId="{F25B82EC-1085-458B-B314-EA2312FD3436}">
      <dgm:prSet/>
      <dgm:spPr/>
      <dgm:t>
        <a:bodyPr/>
        <a:lstStyle/>
        <a:p>
          <a:endParaRPr lang="en-US"/>
        </a:p>
      </dgm:t>
    </dgm:pt>
    <dgm:pt modelId="{D00634C2-E5F6-41B1-98C5-58ECC2A6510B}">
      <dgm:prSet phldrT="[Text]"/>
      <dgm:spPr/>
      <dgm:t>
        <a:bodyPr/>
        <a:lstStyle/>
        <a:p>
          <a:r>
            <a:rPr lang="en-US" b="0" dirty="0"/>
            <a:t>Phase 2: Communications</a:t>
          </a:r>
        </a:p>
      </dgm:t>
    </dgm:pt>
    <dgm:pt modelId="{686E9EEA-2BD7-4885-A12D-F3FEF10B87D1}" type="parTrans" cxnId="{D4541A50-7477-4077-8ABE-7C1ACC5F7E66}">
      <dgm:prSet/>
      <dgm:spPr/>
      <dgm:t>
        <a:bodyPr/>
        <a:lstStyle/>
        <a:p>
          <a:endParaRPr lang="en-US"/>
        </a:p>
      </dgm:t>
    </dgm:pt>
    <dgm:pt modelId="{A09505C9-46E8-4172-84D4-A16032A6977D}" type="sibTrans" cxnId="{D4541A50-7477-4077-8ABE-7C1ACC5F7E66}">
      <dgm:prSet/>
      <dgm:spPr/>
      <dgm:t>
        <a:bodyPr/>
        <a:lstStyle/>
        <a:p>
          <a:endParaRPr lang="en-US"/>
        </a:p>
      </dgm:t>
    </dgm:pt>
    <dgm:pt modelId="{144ED57D-EE42-4249-B4F1-D4EE1B1C4EB7}">
      <dgm:prSet phldrT="[Text]" custT="1"/>
      <dgm:spPr/>
      <dgm:t>
        <a:bodyPr/>
        <a:lstStyle/>
        <a:p>
          <a:r>
            <a:rPr lang="en-US" sz="1600" dirty="0"/>
            <a:t>February 2015</a:t>
          </a:r>
        </a:p>
      </dgm:t>
    </dgm:pt>
    <dgm:pt modelId="{C5FF92BA-43F9-460B-9ECB-1CA0C68FFEF3}" type="parTrans" cxnId="{242ADCCA-82F1-4713-92B9-8C27F5D8E3B7}">
      <dgm:prSet/>
      <dgm:spPr/>
      <dgm:t>
        <a:bodyPr/>
        <a:lstStyle/>
        <a:p>
          <a:endParaRPr lang="en-US"/>
        </a:p>
      </dgm:t>
    </dgm:pt>
    <dgm:pt modelId="{6EEF7065-F9D7-417C-AFEC-AF24B17E6596}" type="sibTrans" cxnId="{242ADCCA-82F1-4713-92B9-8C27F5D8E3B7}">
      <dgm:prSet/>
      <dgm:spPr/>
      <dgm:t>
        <a:bodyPr/>
        <a:lstStyle/>
        <a:p>
          <a:endParaRPr lang="en-US"/>
        </a:p>
      </dgm:t>
    </dgm:pt>
    <dgm:pt modelId="{53ACF58B-883B-42B6-ACB6-8EA8AF0FE8AF}">
      <dgm:prSet phldrT="[Text]" custT="1"/>
      <dgm:spPr/>
      <dgm:t>
        <a:bodyPr/>
        <a:lstStyle/>
        <a:p>
          <a:r>
            <a:rPr lang="en-US" sz="1600" dirty="0"/>
            <a:t>December 2016</a:t>
          </a:r>
        </a:p>
        <a:p>
          <a:r>
            <a:rPr lang="en-US" sz="1600" dirty="0"/>
            <a:t>April 2017</a:t>
          </a:r>
        </a:p>
      </dgm:t>
    </dgm:pt>
    <dgm:pt modelId="{65BED24C-8340-4B82-8DF0-73A4FF6B94C0}" type="parTrans" cxnId="{54895589-26D0-461E-86BB-CF5B36E89DC9}">
      <dgm:prSet/>
      <dgm:spPr/>
      <dgm:t>
        <a:bodyPr/>
        <a:lstStyle/>
        <a:p>
          <a:endParaRPr lang="en-US"/>
        </a:p>
      </dgm:t>
    </dgm:pt>
    <dgm:pt modelId="{08D8AD7C-3140-47D8-B465-9B2F1B915DCF}" type="sibTrans" cxnId="{54895589-26D0-461E-86BB-CF5B36E89DC9}">
      <dgm:prSet/>
      <dgm:spPr/>
      <dgm:t>
        <a:bodyPr/>
        <a:lstStyle/>
        <a:p>
          <a:endParaRPr lang="en-US"/>
        </a:p>
      </dgm:t>
    </dgm:pt>
    <dgm:pt modelId="{65ECAC48-F23D-498D-8026-0D2C80A5F2EB}">
      <dgm:prSet phldrT="[Text]"/>
      <dgm:spPr/>
      <dgm:t>
        <a:bodyPr/>
        <a:lstStyle/>
        <a:p>
          <a:r>
            <a:rPr lang="en-US" b="0" dirty="0"/>
            <a:t>Phase 3: Advanced Functions</a:t>
          </a:r>
        </a:p>
      </dgm:t>
    </dgm:pt>
    <dgm:pt modelId="{5E32BA9B-4123-40E1-A0EE-C0746495FF06}" type="parTrans" cxnId="{FA0E21A4-6C3E-4506-A258-648331896E75}">
      <dgm:prSet/>
      <dgm:spPr/>
      <dgm:t>
        <a:bodyPr/>
        <a:lstStyle/>
        <a:p>
          <a:endParaRPr lang="en-US"/>
        </a:p>
      </dgm:t>
    </dgm:pt>
    <dgm:pt modelId="{B417041F-4A7B-40C8-97DC-605D21D751FF}" type="sibTrans" cxnId="{FA0E21A4-6C3E-4506-A258-648331896E75}">
      <dgm:prSet/>
      <dgm:spPr/>
      <dgm:t>
        <a:bodyPr/>
        <a:lstStyle/>
        <a:p>
          <a:endParaRPr lang="en-US"/>
        </a:p>
      </dgm:t>
    </dgm:pt>
    <dgm:pt modelId="{1802049F-4399-4B37-B988-027A07F6935E}">
      <dgm:prSet phldrT="[Text]" custT="1"/>
      <dgm:spPr/>
      <dgm:t>
        <a:bodyPr/>
        <a:lstStyle/>
        <a:p>
          <a:r>
            <a:rPr lang="en-US" sz="1600" dirty="0"/>
            <a:t>March 2016</a:t>
          </a:r>
        </a:p>
        <a:p>
          <a:r>
            <a:rPr lang="en-US" sz="1600" dirty="0"/>
            <a:t>Revised         March 2017</a:t>
          </a:r>
        </a:p>
      </dgm:t>
    </dgm:pt>
    <dgm:pt modelId="{3C1D3B89-453F-446D-AAC2-F2DAFA4EBB69}" type="parTrans" cxnId="{F1F0752F-41F5-42C2-8896-27C246CBD22C}">
      <dgm:prSet/>
      <dgm:spPr/>
      <dgm:t>
        <a:bodyPr/>
        <a:lstStyle/>
        <a:p>
          <a:endParaRPr lang="en-US"/>
        </a:p>
      </dgm:t>
    </dgm:pt>
    <dgm:pt modelId="{5FE79350-E2DA-4BA2-B731-38E9B5C60A9B}" type="sibTrans" cxnId="{F1F0752F-41F5-42C2-8896-27C246CBD22C}">
      <dgm:prSet/>
      <dgm:spPr/>
      <dgm:t>
        <a:bodyPr/>
        <a:lstStyle/>
        <a:p>
          <a:endParaRPr lang="en-US"/>
        </a:p>
      </dgm:t>
    </dgm:pt>
    <dgm:pt modelId="{B31EEA53-6C81-42F2-8D02-FFA06C4EC922}">
      <dgm:prSet phldrT="[Text]" custT="1"/>
      <dgm:spPr/>
      <dgm:t>
        <a:bodyPr/>
        <a:lstStyle/>
        <a:p>
          <a:r>
            <a:rPr lang="en-US" sz="1400" dirty="0"/>
            <a:t>TBD</a:t>
          </a:r>
        </a:p>
        <a:p>
          <a:r>
            <a:rPr lang="en-US" sz="900" dirty="0"/>
            <a:t>Likely Later of a Date in 2019 or a Time Period Following a Test Standard</a:t>
          </a:r>
        </a:p>
      </dgm:t>
    </dgm:pt>
    <dgm:pt modelId="{E60A598D-51A8-41EF-A090-EDD28AF45B8A}" type="parTrans" cxnId="{7C1459F1-9333-4B4F-B195-C9ED9D78F6D7}">
      <dgm:prSet/>
      <dgm:spPr/>
      <dgm:t>
        <a:bodyPr/>
        <a:lstStyle/>
        <a:p>
          <a:endParaRPr lang="en-US"/>
        </a:p>
      </dgm:t>
    </dgm:pt>
    <dgm:pt modelId="{17D78E0C-DAF7-491B-8945-1F8B6F6BFD3F}" type="sibTrans" cxnId="{7C1459F1-9333-4B4F-B195-C9ED9D78F6D7}">
      <dgm:prSet/>
      <dgm:spPr/>
      <dgm:t>
        <a:bodyPr/>
        <a:lstStyle/>
        <a:p>
          <a:endParaRPr lang="en-US"/>
        </a:p>
      </dgm:t>
    </dgm:pt>
    <dgm:pt modelId="{C42588AB-C639-4AE3-8994-A4F8EC5D8219}">
      <dgm:prSet custT="1"/>
      <dgm:spPr/>
      <dgm:t>
        <a:bodyPr/>
        <a:lstStyle/>
        <a:p>
          <a:r>
            <a:rPr lang="en-US" sz="1600" dirty="0"/>
            <a:t>August 2017</a:t>
          </a:r>
        </a:p>
        <a:p>
          <a:r>
            <a:rPr lang="en-US" sz="1600" dirty="0"/>
            <a:t>TBD</a:t>
          </a:r>
        </a:p>
      </dgm:t>
    </dgm:pt>
    <dgm:pt modelId="{A6465018-7D8F-4029-A0D0-E00BEE93D05F}" type="parTrans" cxnId="{B816EDDF-4C25-4BBD-A180-89B9821A5275}">
      <dgm:prSet/>
      <dgm:spPr/>
      <dgm:t>
        <a:bodyPr/>
        <a:lstStyle/>
        <a:p>
          <a:endParaRPr lang="en-US"/>
        </a:p>
      </dgm:t>
    </dgm:pt>
    <dgm:pt modelId="{2E1CF80A-3137-448C-9709-08F2C367969D}" type="sibTrans" cxnId="{B816EDDF-4C25-4BBD-A180-89B9821A5275}">
      <dgm:prSet/>
      <dgm:spPr/>
      <dgm:t>
        <a:bodyPr/>
        <a:lstStyle/>
        <a:p>
          <a:endParaRPr lang="en-US"/>
        </a:p>
      </dgm:t>
    </dgm:pt>
    <dgm:pt modelId="{89643F47-2C2D-4D21-A16F-F12E9D1AA566}">
      <dgm:prSet custT="1"/>
      <dgm:spPr/>
      <dgm:t>
        <a:bodyPr/>
        <a:lstStyle/>
        <a:p>
          <a:r>
            <a:rPr kumimoji="0" lang="en-US" sz="1100" u="none" strike="noStrike" cap="none" spc="0" normalizeH="0" baseline="0" noProof="0" dirty="0">
              <a:ln>
                <a:noFill/>
              </a:ln>
              <a:effectLst/>
              <a:uLnTx/>
              <a:uFillTx/>
            </a:rPr>
            <a:t>Later of (a) March 2018 or (b) 9 Months Following a Test Standard</a:t>
          </a:r>
          <a:endParaRPr lang="en-US" sz="1100" dirty="0"/>
        </a:p>
      </dgm:t>
    </dgm:pt>
    <dgm:pt modelId="{11D29C8C-3AF7-4F91-85B5-8C9D7EC579D3}" type="parTrans" cxnId="{21625A84-E7F7-44AB-84AD-6F7BA40FD953}">
      <dgm:prSet/>
      <dgm:spPr/>
      <dgm:t>
        <a:bodyPr/>
        <a:lstStyle/>
        <a:p>
          <a:endParaRPr lang="en-US"/>
        </a:p>
      </dgm:t>
    </dgm:pt>
    <dgm:pt modelId="{865CC603-F690-41E1-AABA-1A51F6604BFB}" type="sibTrans" cxnId="{21625A84-E7F7-44AB-84AD-6F7BA40FD953}">
      <dgm:prSet/>
      <dgm:spPr/>
      <dgm:t>
        <a:bodyPr/>
        <a:lstStyle/>
        <a:p>
          <a:endParaRPr lang="en-US"/>
        </a:p>
      </dgm:t>
    </dgm:pt>
    <dgm:pt modelId="{F7669074-BDF9-4B91-8CFF-948F9F4B7230}">
      <dgm:prSet custT="1"/>
      <dgm:spPr/>
      <dgm:t>
        <a:bodyPr/>
        <a:lstStyle/>
        <a:p>
          <a:r>
            <a:rPr lang="en-US" sz="1600" dirty="0"/>
            <a:t>September 2017</a:t>
          </a:r>
        </a:p>
      </dgm:t>
    </dgm:pt>
    <dgm:pt modelId="{0859780E-AF2D-4AF8-BD5B-CF57FC2020A5}" type="parTrans" cxnId="{4CF6E125-EF07-4620-BEB9-2097232E9D16}">
      <dgm:prSet/>
      <dgm:spPr/>
      <dgm:t>
        <a:bodyPr/>
        <a:lstStyle/>
        <a:p>
          <a:endParaRPr lang="en-US"/>
        </a:p>
      </dgm:t>
    </dgm:pt>
    <dgm:pt modelId="{73937461-4ACB-449E-9ED7-D2BC8C353F17}" type="sibTrans" cxnId="{4CF6E125-EF07-4620-BEB9-2097232E9D16}">
      <dgm:prSet/>
      <dgm:spPr/>
      <dgm:t>
        <a:bodyPr/>
        <a:lstStyle/>
        <a:p>
          <a:endParaRPr lang="en-US"/>
        </a:p>
      </dgm:t>
    </dgm:pt>
    <dgm:pt modelId="{C12360A3-22BE-45B5-8408-8F8BD05E8E17}" type="pres">
      <dgm:prSet presAssocID="{DD87BCE8-5A44-49A0-A381-BC4353409E79}" presName="Name0" presStyleCnt="0">
        <dgm:presLayoutVars>
          <dgm:chPref val="3"/>
          <dgm:dir/>
          <dgm:animLvl val="lvl"/>
          <dgm:resizeHandles/>
        </dgm:presLayoutVars>
      </dgm:prSet>
      <dgm:spPr/>
    </dgm:pt>
    <dgm:pt modelId="{E24992F2-81A5-44C4-B2DD-2F72D35B668E}" type="pres">
      <dgm:prSet presAssocID="{A0EF8B20-B4E0-4E38-871A-3C6FB3C02C45}" presName="horFlow" presStyleCnt="0"/>
      <dgm:spPr/>
    </dgm:pt>
    <dgm:pt modelId="{81371031-8859-4F5D-9EEF-91649C7A1E8A}" type="pres">
      <dgm:prSet presAssocID="{A0EF8B20-B4E0-4E38-871A-3C6FB3C02C45}" presName="bigChev" presStyleLbl="node1" presStyleIdx="0" presStyleCnt="3"/>
      <dgm:spPr/>
    </dgm:pt>
    <dgm:pt modelId="{5E0EDC69-2301-4208-84D3-50EB1FA87173}" type="pres">
      <dgm:prSet presAssocID="{A010FDDB-8F4C-48FA-AF70-9FB094DD2575}" presName="parTrans" presStyleCnt="0"/>
      <dgm:spPr/>
    </dgm:pt>
    <dgm:pt modelId="{05AD8FE6-3EB0-4FC2-8CFF-D8389AECF5F1}" type="pres">
      <dgm:prSet presAssocID="{6A598869-E054-4E3F-97C0-D83880B74CCF}" presName="node" presStyleLbl="alignAccFollowNode1" presStyleIdx="0" presStyleCnt="9">
        <dgm:presLayoutVars>
          <dgm:bulletEnabled val="1"/>
        </dgm:presLayoutVars>
      </dgm:prSet>
      <dgm:spPr/>
    </dgm:pt>
    <dgm:pt modelId="{F02F53DC-6E81-4C81-AAFD-F624508808CA}" type="pres">
      <dgm:prSet presAssocID="{0D089D25-C66A-4925-9EE6-2FB88ECFDB54}" presName="sibTrans" presStyleCnt="0"/>
      <dgm:spPr/>
    </dgm:pt>
    <dgm:pt modelId="{E853C009-0F78-40D1-97E2-21872A52F75C}" type="pres">
      <dgm:prSet presAssocID="{7C67AC07-ACB9-4870-824A-4E2559DDE941}" presName="node" presStyleLbl="alignAccFollowNode1" presStyleIdx="1" presStyleCnt="9">
        <dgm:presLayoutVars>
          <dgm:bulletEnabled val="1"/>
        </dgm:presLayoutVars>
      </dgm:prSet>
      <dgm:spPr/>
    </dgm:pt>
    <dgm:pt modelId="{D3CC89D7-B6CC-4A61-978C-C23FDA52E845}" type="pres">
      <dgm:prSet presAssocID="{FF4CD89F-D71B-46B2-ABBE-5B0D1AEE6997}" presName="sibTrans" presStyleCnt="0"/>
      <dgm:spPr/>
    </dgm:pt>
    <dgm:pt modelId="{206011D1-4ACF-4463-BDB9-30F0CCD32252}" type="pres">
      <dgm:prSet presAssocID="{F7669074-BDF9-4B91-8CFF-948F9F4B7230}" presName="node" presStyleLbl="alignAccFollowNode1" presStyleIdx="2" presStyleCnt="9">
        <dgm:presLayoutVars>
          <dgm:bulletEnabled val="1"/>
        </dgm:presLayoutVars>
      </dgm:prSet>
      <dgm:spPr/>
    </dgm:pt>
    <dgm:pt modelId="{A370AE2D-E97E-46CB-88C3-978F58E15395}" type="pres">
      <dgm:prSet presAssocID="{A0EF8B20-B4E0-4E38-871A-3C6FB3C02C45}" presName="vSp" presStyleCnt="0"/>
      <dgm:spPr/>
    </dgm:pt>
    <dgm:pt modelId="{1A2D191F-0A3F-4832-8610-B22AC4DFB158}" type="pres">
      <dgm:prSet presAssocID="{D00634C2-E5F6-41B1-98C5-58ECC2A6510B}" presName="horFlow" presStyleCnt="0"/>
      <dgm:spPr/>
    </dgm:pt>
    <dgm:pt modelId="{B6503221-35B3-4C2D-AE28-2DDB965689A7}" type="pres">
      <dgm:prSet presAssocID="{D00634C2-E5F6-41B1-98C5-58ECC2A6510B}" presName="bigChev" presStyleLbl="node1" presStyleIdx="1" presStyleCnt="3"/>
      <dgm:spPr/>
    </dgm:pt>
    <dgm:pt modelId="{D1C840A1-5FC8-46A4-82BF-4205890F6B99}" type="pres">
      <dgm:prSet presAssocID="{C5FF92BA-43F9-460B-9ECB-1CA0C68FFEF3}" presName="parTrans" presStyleCnt="0"/>
      <dgm:spPr/>
    </dgm:pt>
    <dgm:pt modelId="{70ACB3E9-0446-4841-95C9-73CAF60331B0}" type="pres">
      <dgm:prSet presAssocID="{144ED57D-EE42-4249-B4F1-D4EE1B1C4EB7}" presName="node" presStyleLbl="alignAccFollowNode1" presStyleIdx="3" presStyleCnt="9">
        <dgm:presLayoutVars>
          <dgm:bulletEnabled val="1"/>
        </dgm:presLayoutVars>
      </dgm:prSet>
      <dgm:spPr/>
    </dgm:pt>
    <dgm:pt modelId="{EF935ACC-3A7B-431A-A024-F636247AA65E}" type="pres">
      <dgm:prSet presAssocID="{6EEF7065-F9D7-417C-AFEC-AF24B17E6596}" presName="sibTrans" presStyleCnt="0"/>
      <dgm:spPr/>
    </dgm:pt>
    <dgm:pt modelId="{6B929A72-8921-4DAA-9712-A62244649229}" type="pres">
      <dgm:prSet presAssocID="{53ACF58B-883B-42B6-ACB6-8EA8AF0FE8AF}" presName="node" presStyleLbl="alignAccFollowNode1" presStyleIdx="4" presStyleCnt="9">
        <dgm:presLayoutVars>
          <dgm:bulletEnabled val="1"/>
        </dgm:presLayoutVars>
      </dgm:prSet>
      <dgm:spPr/>
    </dgm:pt>
    <dgm:pt modelId="{5C7274EF-901C-4C1B-894F-266E88572D0F}" type="pres">
      <dgm:prSet presAssocID="{08D8AD7C-3140-47D8-B465-9B2F1B915DCF}" presName="sibTrans" presStyleCnt="0"/>
      <dgm:spPr/>
    </dgm:pt>
    <dgm:pt modelId="{59F490E8-CE12-4522-95B3-1CC29697C340}" type="pres">
      <dgm:prSet presAssocID="{89643F47-2C2D-4D21-A16F-F12E9D1AA566}" presName="node" presStyleLbl="alignAccFollowNode1" presStyleIdx="5" presStyleCnt="9">
        <dgm:presLayoutVars>
          <dgm:bulletEnabled val="1"/>
        </dgm:presLayoutVars>
      </dgm:prSet>
      <dgm:spPr/>
    </dgm:pt>
    <dgm:pt modelId="{F557E423-6A95-4FCA-ADE3-C090EA9C1FB7}" type="pres">
      <dgm:prSet presAssocID="{D00634C2-E5F6-41B1-98C5-58ECC2A6510B}" presName="vSp" presStyleCnt="0"/>
      <dgm:spPr/>
    </dgm:pt>
    <dgm:pt modelId="{D9ECE033-7111-4BF6-A253-AB166FCBC7DB}" type="pres">
      <dgm:prSet presAssocID="{65ECAC48-F23D-498D-8026-0D2C80A5F2EB}" presName="horFlow" presStyleCnt="0"/>
      <dgm:spPr/>
    </dgm:pt>
    <dgm:pt modelId="{03BDFE30-F540-41E9-8815-F43629DFD253}" type="pres">
      <dgm:prSet presAssocID="{65ECAC48-F23D-498D-8026-0D2C80A5F2EB}" presName="bigChev" presStyleLbl="node1" presStyleIdx="2" presStyleCnt="3"/>
      <dgm:spPr/>
    </dgm:pt>
    <dgm:pt modelId="{EEBCD09E-47D7-465E-8E8F-D67936464FBC}" type="pres">
      <dgm:prSet presAssocID="{3C1D3B89-453F-446D-AAC2-F2DAFA4EBB69}" presName="parTrans" presStyleCnt="0"/>
      <dgm:spPr/>
    </dgm:pt>
    <dgm:pt modelId="{FD2C65A3-0B61-4984-9F8C-ED501F4BF446}" type="pres">
      <dgm:prSet presAssocID="{1802049F-4399-4B37-B988-027A07F6935E}" presName="node" presStyleLbl="alignAccFollowNode1" presStyleIdx="6" presStyleCnt="9">
        <dgm:presLayoutVars>
          <dgm:bulletEnabled val="1"/>
        </dgm:presLayoutVars>
      </dgm:prSet>
      <dgm:spPr/>
    </dgm:pt>
    <dgm:pt modelId="{28A30180-1E29-4B78-9848-F381CEE5E7A6}" type="pres">
      <dgm:prSet presAssocID="{5FE79350-E2DA-4BA2-B731-38E9B5C60A9B}" presName="sibTrans" presStyleCnt="0"/>
      <dgm:spPr/>
    </dgm:pt>
    <dgm:pt modelId="{32A1A214-259D-4893-8A4A-3BDE2996605D}" type="pres">
      <dgm:prSet presAssocID="{C42588AB-C639-4AE3-8994-A4F8EC5D8219}" presName="node" presStyleLbl="alignAccFollowNode1" presStyleIdx="7" presStyleCnt="9">
        <dgm:presLayoutVars>
          <dgm:bulletEnabled val="1"/>
        </dgm:presLayoutVars>
      </dgm:prSet>
      <dgm:spPr/>
    </dgm:pt>
    <dgm:pt modelId="{FF215342-9B09-4099-8372-9472E0F84E2C}" type="pres">
      <dgm:prSet presAssocID="{2E1CF80A-3137-448C-9709-08F2C367969D}" presName="sibTrans" presStyleCnt="0"/>
      <dgm:spPr/>
    </dgm:pt>
    <dgm:pt modelId="{91A5F387-D369-4180-A1BE-E6ED440C8626}" type="pres">
      <dgm:prSet presAssocID="{B31EEA53-6C81-42F2-8D02-FFA06C4EC922}" presName="node" presStyleLbl="alignAccFollowNode1" presStyleIdx="8" presStyleCnt="9">
        <dgm:presLayoutVars>
          <dgm:bulletEnabled val="1"/>
        </dgm:presLayoutVars>
      </dgm:prSet>
      <dgm:spPr/>
    </dgm:pt>
  </dgm:ptLst>
  <dgm:cxnLst>
    <dgm:cxn modelId="{DA4C8C02-96A1-41AE-87BE-D09E1571E24E}" srcId="{DD87BCE8-5A44-49A0-A381-BC4353409E79}" destId="{A0EF8B20-B4E0-4E38-871A-3C6FB3C02C45}" srcOrd="0" destOrd="0" parTransId="{61C4FE40-BDAC-44A7-BDC3-4775AE54C6BB}" sibTransId="{CE9927DB-2B62-4473-B4D1-3EF889E7825A}"/>
    <dgm:cxn modelId="{FFDB0C06-BE38-4604-B4E3-072F2FA50DB0}" srcId="{A0EF8B20-B4E0-4E38-871A-3C6FB3C02C45}" destId="{6A598869-E054-4E3F-97C0-D83880B74CCF}" srcOrd="0" destOrd="0" parTransId="{A010FDDB-8F4C-48FA-AF70-9FB094DD2575}" sibTransId="{0D089D25-C66A-4925-9EE6-2FB88ECFDB54}"/>
    <dgm:cxn modelId="{D4EB030B-7F1B-4A6A-91FB-1EDF28765151}" type="presOf" srcId="{DD87BCE8-5A44-49A0-A381-BC4353409E79}" destId="{C12360A3-22BE-45B5-8408-8F8BD05E8E17}" srcOrd="0" destOrd="0" presId="urn:microsoft.com/office/officeart/2005/8/layout/lProcess3"/>
    <dgm:cxn modelId="{15861512-B554-4A62-9E42-8748770D5B89}" type="presOf" srcId="{D00634C2-E5F6-41B1-98C5-58ECC2A6510B}" destId="{B6503221-35B3-4C2D-AE28-2DDB965689A7}" srcOrd="0" destOrd="0" presId="urn:microsoft.com/office/officeart/2005/8/layout/lProcess3"/>
    <dgm:cxn modelId="{F0539E15-C3DF-4ED1-903C-21E149B11043}" type="presOf" srcId="{C42588AB-C639-4AE3-8994-A4F8EC5D8219}" destId="{32A1A214-259D-4893-8A4A-3BDE2996605D}" srcOrd="0" destOrd="0" presId="urn:microsoft.com/office/officeart/2005/8/layout/lProcess3"/>
    <dgm:cxn modelId="{4CF6E125-EF07-4620-BEB9-2097232E9D16}" srcId="{A0EF8B20-B4E0-4E38-871A-3C6FB3C02C45}" destId="{F7669074-BDF9-4B91-8CFF-948F9F4B7230}" srcOrd="2" destOrd="0" parTransId="{0859780E-AF2D-4AF8-BD5B-CF57FC2020A5}" sibTransId="{73937461-4ACB-449E-9ED7-D2BC8C353F17}"/>
    <dgm:cxn modelId="{F1F0752F-41F5-42C2-8896-27C246CBD22C}" srcId="{65ECAC48-F23D-498D-8026-0D2C80A5F2EB}" destId="{1802049F-4399-4B37-B988-027A07F6935E}" srcOrd="0" destOrd="0" parTransId="{3C1D3B89-453F-446D-AAC2-F2DAFA4EBB69}" sibTransId="{5FE79350-E2DA-4BA2-B731-38E9B5C60A9B}"/>
    <dgm:cxn modelId="{86599F36-6F9C-4A74-8E1F-162D7E166FF2}" type="presOf" srcId="{1802049F-4399-4B37-B988-027A07F6935E}" destId="{FD2C65A3-0B61-4984-9F8C-ED501F4BF446}" srcOrd="0" destOrd="0" presId="urn:microsoft.com/office/officeart/2005/8/layout/lProcess3"/>
    <dgm:cxn modelId="{0AC7D940-F89B-4489-A8E9-E8BDDA36D789}" type="presOf" srcId="{F7669074-BDF9-4B91-8CFF-948F9F4B7230}" destId="{206011D1-4ACF-4463-BDB9-30F0CCD32252}" srcOrd="0" destOrd="0" presId="urn:microsoft.com/office/officeart/2005/8/layout/lProcess3"/>
    <dgm:cxn modelId="{D4541A50-7477-4077-8ABE-7C1ACC5F7E66}" srcId="{DD87BCE8-5A44-49A0-A381-BC4353409E79}" destId="{D00634C2-E5F6-41B1-98C5-58ECC2A6510B}" srcOrd="1" destOrd="0" parTransId="{686E9EEA-2BD7-4885-A12D-F3FEF10B87D1}" sibTransId="{A09505C9-46E8-4172-84D4-A16032A6977D}"/>
    <dgm:cxn modelId="{C1520B72-FF06-4FEF-BA77-693993636939}" type="presOf" srcId="{53ACF58B-883B-42B6-ACB6-8EA8AF0FE8AF}" destId="{6B929A72-8921-4DAA-9712-A62244649229}" srcOrd="0" destOrd="0" presId="urn:microsoft.com/office/officeart/2005/8/layout/lProcess3"/>
    <dgm:cxn modelId="{AE142A56-5A1E-41D3-9F0E-565AC22F3B74}" type="presOf" srcId="{65ECAC48-F23D-498D-8026-0D2C80A5F2EB}" destId="{03BDFE30-F540-41E9-8815-F43629DFD253}" srcOrd="0" destOrd="0" presId="urn:microsoft.com/office/officeart/2005/8/layout/lProcess3"/>
    <dgm:cxn modelId="{C1C97B59-B82F-4AFA-B931-ACB54FECDF89}" type="presOf" srcId="{144ED57D-EE42-4249-B4F1-D4EE1B1C4EB7}" destId="{70ACB3E9-0446-4841-95C9-73CAF60331B0}" srcOrd="0" destOrd="0" presId="urn:microsoft.com/office/officeart/2005/8/layout/lProcess3"/>
    <dgm:cxn modelId="{21625A84-E7F7-44AB-84AD-6F7BA40FD953}" srcId="{D00634C2-E5F6-41B1-98C5-58ECC2A6510B}" destId="{89643F47-2C2D-4D21-A16F-F12E9D1AA566}" srcOrd="2" destOrd="0" parTransId="{11D29C8C-3AF7-4F91-85B5-8C9D7EC579D3}" sibTransId="{865CC603-F690-41E1-AABA-1A51F6604BFB}"/>
    <dgm:cxn modelId="{54895589-26D0-461E-86BB-CF5B36E89DC9}" srcId="{D00634C2-E5F6-41B1-98C5-58ECC2A6510B}" destId="{53ACF58B-883B-42B6-ACB6-8EA8AF0FE8AF}" srcOrd="1" destOrd="0" parTransId="{65BED24C-8340-4B82-8DF0-73A4FF6B94C0}" sibTransId="{08D8AD7C-3140-47D8-B465-9B2F1B915DCF}"/>
    <dgm:cxn modelId="{FA0E21A4-6C3E-4506-A258-648331896E75}" srcId="{DD87BCE8-5A44-49A0-A381-BC4353409E79}" destId="{65ECAC48-F23D-498D-8026-0D2C80A5F2EB}" srcOrd="2" destOrd="0" parTransId="{5E32BA9B-4123-40E1-A0EE-C0746495FF06}" sibTransId="{B417041F-4A7B-40C8-97DC-605D21D751FF}"/>
    <dgm:cxn modelId="{242ADCCA-82F1-4713-92B9-8C27F5D8E3B7}" srcId="{D00634C2-E5F6-41B1-98C5-58ECC2A6510B}" destId="{144ED57D-EE42-4249-B4F1-D4EE1B1C4EB7}" srcOrd="0" destOrd="0" parTransId="{C5FF92BA-43F9-460B-9ECB-1CA0C68FFEF3}" sibTransId="{6EEF7065-F9D7-417C-AFEC-AF24B17E6596}"/>
    <dgm:cxn modelId="{C7A7B3D1-A7E5-4C8D-9656-4E5C793390C7}" type="presOf" srcId="{89643F47-2C2D-4D21-A16F-F12E9D1AA566}" destId="{59F490E8-CE12-4522-95B3-1CC29697C340}" srcOrd="0" destOrd="0" presId="urn:microsoft.com/office/officeart/2005/8/layout/lProcess3"/>
    <dgm:cxn modelId="{B816EDDF-4C25-4BBD-A180-89B9821A5275}" srcId="{65ECAC48-F23D-498D-8026-0D2C80A5F2EB}" destId="{C42588AB-C639-4AE3-8994-A4F8EC5D8219}" srcOrd="1" destOrd="0" parTransId="{A6465018-7D8F-4029-A0D0-E00BEE93D05F}" sibTransId="{2E1CF80A-3137-448C-9709-08F2C367969D}"/>
    <dgm:cxn modelId="{F25B82EC-1085-458B-B314-EA2312FD3436}" srcId="{A0EF8B20-B4E0-4E38-871A-3C6FB3C02C45}" destId="{7C67AC07-ACB9-4870-824A-4E2559DDE941}" srcOrd="1" destOrd="0" parTransId="{2E2A1191-6B24-4D1F-AE8C-1E8EF06B1253}" sibTransId="{FF4CD89F-D71B-46B2-ABBE-5B0D1AEE6997}"/>
    <dgm:cxn modelId="{7C1459F1-9333-4B4F-B195-C9ED9D78F6D7}" srcId="{65ECAC48-F23D-498D-8026-0D2C80A5F2EB}" destId="{B31EEA53-6C81-42F2-8D02-FFA06C4EC922}" srcOrd="2" destOrd="0" parTransId="{E60A598D-51A8-41EF-A090-EDD28AF45B8A}" sibTransId="{17D78E0C-DAF7-491B-8945-1F8B6F6BFD3F}"/>
    <dgm:cxn modelId="{D67CF8F1-E376-4246-9043-C12440367AB3}" type="presOf" srcId="{A0EF8B20-B4E0-4E38-871A-3C6FB3C02C45}" destId="{81371031-8859-4F5D-9EEF-91649C7A1E8A}" srcOrd="0" destOrd="0" presId="urn:microsoft.com/office/officeart/2005/8/layout/lProcess3"/>
    <dgm:cxn modelId="{6AAD70F4-9897-4BE7-BBFC-EBE834A6E0B4}" type="presOf" srcId="{6A598869-E054-4E3F-97C0-D83880B74CCF}" destId="{05AD8FE6-3EB0-4FC2-8CFF-D8389AECF5F1}" srcOrd="0" destOrd="0" presId="urn:microsoft.com/office/officeart/2005/8/layout/lProcess3"/>
    <dgm:cxn modelId="{DEFB2FF7-8B08-4E29-9358-0D90460712F6}" type="presOf" srcId="{B31EEA53-6C81-42F2-8D02-FFA06C4EC922}" destId="{91A5F387-D369-4180-A1BE-E6ED440C8626}" srcOrd="0" destOrd="0" presId="urn:microsoft.com/office/officeart/2005/8/layout/lProcess3"/>
    <dgm:cxn modelId="{FCF51DFF-A1DE-4F96-B3DC-A9DF994F3E06}" type="presOf" srcId="{7C67AC07-ACB9-4870-824A-4E2559DDE941}" destId="{E853C009-0F78-40D1-97E2-21872A52F75C}" srcOrd="0" destOrd="0" presId="urn:microsoft.com/office/officeart/2005/8/layout/lProcess3"/>
    <dgm:cxn modelId="{3415B46D-EBA5-421B-AD08-717D63E752A9}" type="presParOf" srcId="{C12360A3-22BE-45B5-8408-8F8BD05E8E17}" destId="{E24992F2-81A5-44C4-B2DD-2F72D35B668E}" srcOrd="0" destOrd="0" presId="urn:microsoft.com/office/officeart/2005/8/layout/lProcess3"/>
    <dgm:cxn modelId="{82B745F9-0D47-4C28-B9E5-A13272FAFC26}" type="presParOf" srcId="{E24992F2-81A5-44C4-B2DD-2F72D35B668E}" destId="{81371031-8859-4F5D-9EEF-91649C7A1E8A}" srcOrd="0" destOrd="0" presId="urn:microsoft.com/office/officeart/2005/8/layout/lProcess3"/>
    <dgm:cxn modelId="{23203BA3-3801-480F-B1C4-7A50BAB45678}" type="presParOf" srcId="{E24992F2-81A5-44C4-B2DD-2F72D35B668E}" destId="{5E0EDC69-2301-4208-84D3-50EB1FA87173}" srcOrd="1" destOrd="0" presId="urn:microsoft.com/office/officeart/2005/8/layout/lProcess3"/>
    <dgm:cxn modelId="{A738AE6E-5242-408B-A726-D3A1D7596BC4}" type="presParOf" srcId="{E24992F2-81A5-44C4-B2DD-2F72D35B668E}" destId="{05AD8FE6-3EB0-4FC2-8CFF-D8389AECF5F1}" srcOrd="2" destOrd="0" presId="urn:microsoft.com/office/officeart/2005/8/layout/lProcess3"/>
    <dgm:cxn modelId="{1DF52D83-179D-4FD7-88B5-97E44A4DE0CB}" type="presParOf" srcId="{E24992F2-81A5-44C4-B2DD-2F72D35B668E}" destId="{F02F53DC-6E81-4C81-AAFD-F624508808CA}" srcOrd="3" destOrd="0" presId="urn:microsoft.com/office/officeart/2005/8/layout/lProcess3"/>
    <dgm:cxn modelId="{F5EE9D81-D5C3-4E29-9549-BFFC9A254192}" type="presParOf" srcId="{E24992F2-81A5-44C4-B2DD-2F72D35B668E}" destId="{E853C009-0F78-40D1-97E2-21872A52F75C}" srcOrd="4" destOrd="0" presId="urn:microsoft.com/office/officeart/2005/8/layout/lProcess3"/>
    <dgm:cxn modelId="{A91DD2D9-0E86-46A7-B372-E858FF0CE83E}" type="presParOf" srcId="{E24992F2-81A5-44C4-B2DD-2F72D35B668E}" destId="{D3CC89D7-B6CC-4A61-978C-C23FDA52E845}" srcOrd="5" destOrd="0" presId="urn:microsoft.com/office/officeart/2005/8/layout/lProcess3"/>
    <dgm:cxn modelId="{0ED35A8B-C1F4-43C3-B81B-39907C9EF2C9}" type="presParOf" srcId="{E24992F2-81A5-44C4-B2DD-2F72D35B668E}" destId="{206011D1-4ACF-4463-BDB9-30F0CCD32252}" srcOrd="6" destOrd="0" presId="urn:microsoft.com/office/officeart/2005/8/layout/lProcess3"/>
    <dgm:cxn modelId="{08E6218F-4287-423F-9E0D-4501938CE860}" type="presParOf" srcId="{C12360A3-22BE-45B5-8408-8F8BD05E8E17}" destId="{A370AE2D-E97E-46CB-88C3-978F58E15395}" srcOrd="1" destOrd="0" presId="urn:microsoft.com/office/officeart/2005/8/layout/lProcess3"/>
    <dgm:cxn modelId="{7BD15324-6B08-426C-A393-0F4059EB30B8}" type="presParOf" srcId="{C12360A3-22BE-45B5-8408-8F8BD05E8E17}" destId="{1A2D191F-0A3F-4832-8610-B22AC4DFB158}" srcOrd="2" destOrd="0" presId="urn:microsoft.com/office/officeart/2005/8/layout/lProcess3"/>
    <dgm:cxn modelId="{ADAC1987-EF11-4F61-B157-D563E195C6CE}" type="presParOf" srcId="{1A2D191F-0A3F-4832-8610-B22AC4DFB158}" destId="{B6503221-35B3-4C2D-AE28-2DDB965689A7}" srcOrd="0" destOrd="0" presId="urn:microsoft.com/office/officeart/2005/8/layout/lProcess3"/>
    <dgm:cxn modelId="{8E12CAAC-0B85-4AC8-B222-78E8299E87D3}" type="presParOf" srcId="{1A2D191F-0A3F-4832-8610-B22AC4DFB158}" destId="{D1C840A1-5FC8-46A4-82BF-4205890F6B99}" srcOrd="1" destOrd="0" presId="urn:microsoft.com/office/officeart/2005/8/layout/lProcess3"/>
    <dgm:cxn modelId="{2C234F77-6975-4C0E-A130-47373E4DD6A0}" type="presParOf" srcId="{1A2D191F-0A3F-4832-8610-B22AC4DFB158}" destId="{70ACB3E9-0446-4841-95C9-73CAF60331B0}" srcOrd="2" destOrd="0" presId="urn:microsoft.com/office/officeart/2005/8/layout/lProcess3"/>
    <dgm:cxn modelId="{08F86B6C-7FF4-4DCF-B26F-EE9266162737}" type="presParOf" srcId="{1A2D191F-0A3F-4832-8610-B22AC4DFB158}" destId="{EF935ACC-3A7B-431A-A024-F636247AA65E}" srcOrd="3" destOrd="0" presId="urn:microsoft.com/office/officeart/2005/8/layout/lProcess3"/>
    <dgm:cxn modelId="{B420E8B4-150C-44B5-B248-B246D41D7048}" type="presParOf" srcId="{1A2D191F-0A3F-4832-8610-B22AC4DFB158}" destId="{6B929A72-8921-4DAA-9712-A62244649229}" srcOrd="4" destOrd="0" presId="urn:microsoft.com/office/officeart/2005/8/layout/lProcess3"/>
    <dgm:cxn modelId="{2C1DC77A-A214-490F-925C-50BA062FC66C}" type="presParOf" srcId="{1A2D191F-0A3F-4832-8610-B22AC4DFB158}" destId="{5C7274EF-901C-4C1B-894F-266E88572D0F}" srcOrd="5" destOrd="0" presId="urn:microsoft.com/office/officeart/2005/8/layout/lProcess3"/>
    <dgm:cxn modelId="{3F17CD8F-9EB7-481D-91EC-FE898371061E}" type="presParOf" srcId="{1A2D191F-0A3F-4832-8610-B22AC4DFB158}" destId="{59F490E8-CE12-4522-95B3-1CC29697C340}" srcOrd="6" destOrd="0" presId="urn:microsoft.com/office/officeart/2005/8/layout/lProcess3"/>
    <dgm:cxn modelId="{FDFBD68C-435D-4FC9-95ED-B72585E211E7}" type="presParOf" srcId="{C12360A3-22BE-45B5-8408-8F8BD05E8E17}" destId="{F557E423-6A95-4FCA-ADE3-C090EA9C1FB7}" srcOrd="3" destOrd="0" presId="urn:microsoft.com/office/officeart/2005/8/layout/lProcess3"/>
    <dgm:cxn modelId="{4CCD9C82-DE01-4385-A126-49BC278E5492}" type="presParOf" srcId="{C12360A3-22BE-45B5-8408-8F8BD05E8E17}" destId="{D9ECE033-7111-4BF6-A253-AB166FCBC7DB}" srcOrd="4" destOrd="0" presId="urn:microsoft.com/office/officeart/2005/8/layout/lProcess3"/>
    <dgm:cxn modelId="{43522623-FE65-43C8-A493-2CF7B3C9FDE3}" type="presParOf" srcId="{D9ECE033-7111-4BF6-A253-AB166FCBC7DB}" destId="{03BDFE30-F540-41E9-8815-F43629DFD253}" srcOrd="0" destOrd="0" presId="urn:microsoft.com/office/officeart/2005/8/layout/lProcess3"/>
    <dgm:cxn modelId="{6ECB2259-F9F4-43AD-ADD1-88A74D5A0ED7}" type="presParOf" srcId="{D9ECE033-7111-4BF6-A253-AB166FCBC7DB}" destId="{EEBCD09E-47D7-465E-8E8F-D67936464FBC}" srcOrd="1" destOrd="0" presId="urn:microsoft.com/office/officeart/2005/8/layout/lProcess3"/>
    <dgm:cxn modelId="{432CC3E8-1AA7-481D-A0BB-990DA5D97830}" type="presParOf" srcId="{D9ECE033-7111-4BF6-A253-AB166FCBC7DB}" destId="{FD2C65A3-0B61-4984-9F8C-ED501F4BF446}" srcOrd="2" destOrd="0" presId="urn:microsoft.com/office/officeart/2005/8/layout/lProcess3"/>
    <dgm:cxn modelId="{3B0D8F51-6FFF-4FF1-8C95-C5A686378D9C}" type="presParOf" srcId="{D9ECE033-7111-4BF6-A253-AB166FCBC7DB}" destId="{28A30180-1E29-4B78-9848-F381CEE5E7A6}" srcOrd="3" destOrd="0" presId="urn:microsoft.com/office/officeart/2005/8/layout/lProcess3"/>
    <dgm:cxn modelId="{967CDBC0-D869-4E73-A568-4D45A1F90EC1}" type="presParOf" srcId="{D9ECE033-7111-4BF6-A253-AB166FCBC7DB}" destId="{32A1A214-259D-4893-8A4A-3BDE2996605D}" srcOrd="4" destOrd="0" presId="urn:microsoft.com/office/officeart/2005/8/layout/lProcess3"/>
    <dgm:cxn modelId="{588A5BF0-D107-4863-8627-A0A27D04AB60}" type="presParOf" srcId="{D9ECE033-7111-4BF6-A253-AB166FCBC7DB}" destId="{FF215342-9B09-4099-8372-9472E0F84E2C}" srcOrd="5" destOrd="0" presId="urn:microsoft.com/office/officeart/2005/8/layout/lProcess3"/>
    <dgm:cxn modelId="{FE07E938-E96E-4373-8F28-76779489FD64}" type="presParOf" srcId="{D9ECE033-7111-4BF6-A253-AB166FCBC7DB}" destId="{91A5F387-D369-4180-A1BE-E6ED440C8626}"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371031-8859-4F5D-9EEF-91649C7A1E8A}">
      <dsp:nvSpPr>
        <dsp:cNvPr id="0" name=""/>
        <dsp:cNvSpPr/>
      </dsp:nvSpPr>
      <dsp:spPr>
        <a:xfrm>
          <a:off x="4622" y="620956"/>
          <a:ext cx="2371289" cy="948515"/>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t>Phase 1: Autonomous Functions</a:t>
          </a:r>
        </a:p>
      </dsp:txBody>
      <dsp:txXfrm>
        <a:off x="478880" y="620956"/>
        <a:ext cx="1422774" cy="948515"/>
      </dsp:txXfrm>
    </dsp:sp>
    <dsp:sp modelId="{05AD8FE6-3EB0-4FC2-8CFF-D8389AECF5F1}">
      <dsp:nvSpPr>
        <dsp:cNvPr id="0" name=""/>
        <dsp:cNvSpPr/>
      </dsp:nvSpPr>
      <dsp:spPr>
        <a:xfrm>
          <a:off x="2067644" y="701580"/>
          <a:ext cx="1968170" cy="787268"/>
        </a:xfrm>
        <a:prstGeom prst="chevron">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January 2014</a:t>
          </a:r>
        </a:p>
      </dsp:txBody>
      <dsp:txXfrm>
        <a:off x="2461278" y="701580"/>
        <a:ext cx="1180902" cy="787268"/>
      </dsp:txXfrm>
    </dsp:sp>
    <dsp:sp modelId="{E853C009-0F78-40D1-97E2-21872A52F75C}">
      <dsp:nvSpPr>
        <dsp:cNvPr id="0" name=""/>
        <dsp:cNvSpPr/>
      </dsp:nvSpPr>
      <dsp:spPr>
        <a:xfrm>
          <a:off x="3760270" y="701580"/>
          <a:ext cx="1968170" cy="787268"/>
        </a:xfrm>
        <a:prstGeom prst="chevron">
          <a:avLst/>
        </a:prstGeom>
        <a:solidFill>
          <a:schemeClr val="accent3">
            <a:tint val="40000"/>
            <a:alpha val="90000"/>
            <a:hueOff val="-241544"/>
            <a:satOff val="-978"/>
            <a:lumOff val="-81"/>
            <a:alphaOff val="0"/>
          </a:schemeClr>
        </a:solidFill>
        <a:ln w="25400" cap="flat" cmpd="sng" algn="ctr">
          <a:solidFill>
            <a:schemeClr val="accent3">
              <a:tint val="40000"/>
              <a:alpha val="90000"/>
              <a:hueOff val="-241544"/>
              <a:satOff val="-978"/>
              <a:lumOff val="-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January 2015</a:t>
          </a:r>
        </a:p>
        <a:p>
          <a:pPr marL="0" lvl="0" indent="0" algn="ctr" defTabSz="711200">
            <a:lnSpc>
              <a:spcPct val="90000"/>
            </a:lnSpc>
            <a:spcBef>
              <a:spcPct val="0"/>
            </a:spcBef>
            <a:spcAft>
              <a:spcPct val="35000"/>
            </a:spcAft>
            <a:buNone/>
          </a:pPr>
          <a:r>
            <a:rPr lang="en-US" sz="1600" kern="1200" dirty="0"/>
            <a:t>April 2015</a:t>
          </a:r>
        </a:p>
      </dsp:txBody>
      <dsp:txXfrm>
        <a:off x="4153904" y="701580"/>
        <a:ext cx="1180902" cy="787268"/>
      </dsp:txXfrm>
    </dsp:sp>
    <dsp:sp modelId="{206011D1-4ACF-4463-BDB9-30F0CCD32252}">
      <dsp:nvSpPr>
        <dsp:cNvPr id="0" name=""/>
        <dsp:cNvSpPr/>
      </dsp:nvSpPr>
      <dsp:spPr>
        <a:xfrm>
          <a:off x="5452897" y="701580"/>
          <a:ext cx="1968170" cy="787268"/>
        </a:xfrm>
        <a:prstGeom prst="chevron">
          <a:avLst/>
        </a:prstGeom>
        <a:solidFill>
          <a:schemeClr val="accent3">
            <a:tint val="40000"/>
            <a:alpha val="90000"/>
            <a:hueOff val="-483089"/>
            <a:satOff val="-1957"/>
            <a:lumOff val="-162"/>
            <a:alphaOff val="0"/>
          </a:schemeClr>
        </a:solidFill>
        <a:ln w="25400" cap="flat" cmpd="sng" algn="ctr">
          <a:solidFill>
            <a:schemeClr val="accent3">
              <a:tint val="40000"/>
              <a:alpha val="90000"/>
              <a:hueOff val="-483089"/>
              <a:satOff val="-1957"/>
              <a:lumOff val="-1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September 2017</a:t>
          </a:r>
        </a:p>
      </dsp:txBody>
      <dsp:txXfrm>
        <a:off x="5846531" y="701580"/>
        <a:ext cx="1180902" cy="787268"/>
      </dsp:txXfrm>
    </dsp:sp>
    <dsp:sp modelId="{B6503221-35B3-4C2D-AE28-2DDB965689A7}">
      <dsp:nvSpPr>
        <dsp:cNvPr id="0" name=""/>
        <dsp:cNvSpPr/>
      </dsp:nvSpPr>
      <dsp:spPr>
        <a:xfrm>
          <a:off x="4622" y="1702264"/>
          <a:ext cx="2371289" cy="948515"/>
        </a:xfrm>
        <a:prstGeom prst="chevron">
          <a:avLst/>
        </a:prstGeom>
        <a:solidFill>
          <a:schemeClr val="accent3">
            <a:hueOff val="-568678"/>
            <a:satOff val="-234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t>Phase 2: Communications</a:t>
          </a:r>
        </a:p>
      </dsp:txBody>
      <dsp:txXfrm>
        <a:off x="478880" y="1702264"/>
        <a:ext cx="1422774" cy="948515"/>
      </dsp:txXfrm>
    </dsp:sp>
    <dsp:sp modelId="{70ACB3E9-0446-4841-95C9-73CAF60331B0}">
      <dsp:nvSpPr>
        <dsp:cNvPr id="0" name=""/>
        <dsp:cNvSpPr/>
      </dsp:nvSpPr>
      <dsp:spPr>
        <a:xfrm>
          <a:off x="2067644" y="1782888"/>
          <a:ext cx="1968170" cy="787268"/>
        </a:xfrm>
        <a:prstGeom prst="chevron">
          <a:avLst/>
        </a:prstGeom>
        <a:solidFill>
          <a:schemeClr val="accent3">
            <a:tint val="40000"/>
            <a:alpha val="90000"/>
            <a:hueOff val="-724633"/>
            <a:satOff val="-2935"/>
            <a:lumOff val="-243"/>
            <a:alphaOff val="0"/>
          </a:schemeClr>
        </a:solidFill>
        <a:ln w="25400" cap="flat" cmpd="sng" algn="ctr">
          <a:solidFill>
            <a:schemeClr val="accent3">
              <a:tint val="40000"/>
              <a:alpha val="90000"/>
              <a:hueOff val="-724633"/>
              <a:satOff val="-2935"/>
              <a:lumOff val="-2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February 2015</a:t>
          </a:r>
        </a:p>
      </dsp:txBody>
      <dsp:txXfrm>
        <a:off x="2461278" y="1782888"/>
        <a:ext cx="1180902" cy="787268"/>
      </dsp:txXfrm>
    </dsp:sp>
    <dsp:sp modelId="{6B929A72-8921-4DAA-9712-A62244649229}">
      <dsp:nvSpPr>
        <dsp:cNvPr id="0" name=""/>
        <dsp:cNvSpPr/>
      </dsp:nvSpPr>
      <dsp:spPr>
        <a:xfrm>
          <a:off x="3760270" y="1782888"/>
          <a:ext cx="1968170" cy="787268"/>
        </a:xfrm>
        <a:prstGeom prst="chevron">
          <a:avLst/>
        </a:prstGeom>
        <a:solidFill>
          <a:schemeClr val="accent3">
            <a:tint val="40000"/>
            <a:alpha val="90000"/>
            <a:hueOff val="-966177"/>
            <a:satOff val="-3913"/>
            <a:lumOff val="-324"/>
            <a:alphaOff val="0"/>
          </a:schemeClr>
        </a:solidFill>
        <a:ln w="25400" cap="flat" cmpd="sng" algn="ctr">
          <a:solidFill>
            <a:schemeClr val="accent3">
              <a:tint val="40000"/>
              <a:alpha val="90000"/>
              <a:hueOff val="-966177"/>
              <a:satOff val="-3913"/>
              <a:lumOff val="-3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December 2016</a:t>
          </a:r>
        </a:p>
        <a:p>
          <a:pPr marL="0" lvl="0" indent="0" algn="ctr" defTabSz="711200">
            <a:lnSpc>
              <a:spcPct val="90000"/>
            </a:lnSpc>
            <a:spcBef>
              <a:spcPct val="0"/>
            </a:spcBef>
            <a:spcAft>
              <a:spcPct val="35000"/>
            </a:spcAft>
            <a:buNone/>
          </a:pPr>
          <a:r>
            <a:rPr lang="en-US" sz="1600" kern="1200" dirty="0"/>
            <a:t>April 2017</a:t>
          </a:r>
        </a:p>
      </dsp:txBody>
      <dsp:txXfrm>
        <a:off x="4153904" y="1782888"/>
        <a:ext cx="1180902" cy="787268"/>
      </dsp:txXfrm>
    </dsp:sp>
    <dsp:sp modelId="{59F490E8-CE12-4522-95B3-1CC29697C340}">
      <dsp:nvSpPr>
        <dsp:cNvPr id="0" name=""/>
        <dsp:cNvSpPr/>
      </dsp:nvSpPr>
      <dsp:spPr>
        <a:xfrm>
          <a:off x="5452897" y="1782888"/>
          <a:ext cx="1968170" cy="787268"/>
        </a:xfrm>
        <a:prstGeom prst="chevron">
          <a:avLst/>
        </a:prstGeom>
        <a:solidFill>
          <a:schemeClr val="accent3">
            <a:tint val="40000"/>
            <a:alpha val="90000"/>
            <a:hueOff val="-1207721"/>
            <a:satOff val="-4892"/>
            <a:lumOff val="-405"/>
            <a:alphaOff val="0"/>
          </a:schemeClr>
        </a:solidFill>
        <a:ln w="25400" cap="flat" cmpd="sng" algn="ctr">
          <a:solidFill>
            <a:schemeClr val="accent3">
              <a:tint val="40000"/>
              <a:alpha val="90000"/>
              <a:hueOff val="-1207721"/>
              <a:satOff val="-4892"/>
              <a:lumOff val="-40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kumimoji="0" lang="en-US" sz="1100" u="none" strike="noStrike" kern="1200" cap="none" spc="0" normalizeH="0" baseline="0" noProof="0" dirty="0">
              <a:ln>
                <a:noFill/>
              </a:ln>
              <a:effectLst/>
              <a:uLnTx/>
              <a:uFillTx/>
            </a:rPr>
            <a:t>Later of (a) March 2018 or (b) 9 Months Following a Test Standard</a:t>
          </a:r>
          <a:endParaRPr lang="en-US" sz="1100" kern="1200" dirty="0"/>
        </a:p>
      </dsp:txBody>
      <dsp:txXfrm>
        <a:off x="5846531" y="1782888"/>
        <a:ext cx="1180902" cy="787268"/>
      </dsp:txXfrm>
    </dsp:sp>
    <dsp:sp modelId="{03BDFE30-F540-41E9-8815-F43629DFD253}">
      <dsp:nvSpPr>
        <dsp:cNvPr id="0" name=""/>
        <dsp:cNvSpPr/>
      </dsp:nvSpPr>
      <dsp:spPr>
        <a:xfrm>
          <a:off x="4622" y="2783572"/>
          <a:ext cx="2371289" cy="948515"/>
        </a:xfrm>
        <a:prstGeom prst="chevron">
          <a:avLst/>
        </a:prstGeom>
        <a:solidFill>
          <a:schemeClr val="accent3">
            <a:hueOff val="-1137357"/>
            <a:satOff val="-4689"/>
            <a:lumOff val="-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t>Phase 3: Advanced Functions</a:t>
          </a:r>
        </a:p>
      </dsp:txBody>
      <dsp:txXfrm>
        <a:off x="478880" y="2783572"/>
        <a:ext cx="1422774" cy="948515"/>
      </dsp:txXfrm>
    </dsp:sp>
    <dsp:sp modelId="{FD2C65A3-0B61-4984-9F8C-ED501F4BF446}">
      <dsp:nvSpPr>
        <dsp:cNvPr id="0" name=""/>
        <dsp:cNvSpPr/>
      </dsp:nvSpPr>
      <dsp:spPr>
        <a:xfrm>
          <a:off x="2067644" y="2864196"/>
          <a:ext cx="1968170" cy="787268"/>
        </a:xfrm>
        <a:prstGeom prst="chevron">
          <a:avLst/>
        </a:prstGeom>
        <a:solidFill>
          <a:schemeClr val="accent3">
            <a:tint val="40000"/>
            <a:alpha val="90000"/>
            <a:hueOff val="-1449266"/>
            <a:satOff val="-5870"/>
            <a:lumOff val="-486"/>
            <a:alphaOff val="0"/>
          </a:schemeClr>
        </a:solidFill>
        <a:ln w="25400" cap="flat" cmpd="sng" algn="ctr">
          <a:solidFill>
            <a:schemeClr val="accent3">
              <a:tint val="40000"/>
              <a:alpha val="90000"/>
              <a:hueOff val="-1449266"/>
              <a:satOff val="-5870"/>
              <a:lumOff val="-4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March 2016</a:t>
          </a:r>
        </a:p>
        <a:p>
          <a:pPr marL="0" lvl="0" indent="0" algn="ctr" defTabSz="711200">
            <a:lnSpc>
              <a:spcPct val="90000"/>
            </a:lnSpc>
            <a:spcBef>
              <a:spcPct val="0"/>
            </a:spcBef>
            <a:spcAft>
              <a:spcPct val="35000"/>
            </a:spcAft>
            <a:buNone/>
          </a:pPr>
          <a:r>
            <a:rPr lang="en-US" sz="1600" kern="1200" dirty="0"/>
            <a:t>Revised         March 2017</a:t>
          </a:r>
        </a:p>
      </dsp:txBody>
      <dsp:txXfrm>
        <a:off x="2461278" y="2864196"/>
        <a:ext cx="1180902" cy="787268"/>
      </dsp:txXfrm>
    </dsp:sp>
    <dsp:sp modelId="{32A1A214-259D-4893-8A4A-3BDE2996605D}">
      <dsp:nvSpPr>
        <dsp:cNvPr id="0" name=""/>
        <dsp:cNvSpPr/>
      </dsp:nvSpPr>
      <dsp:spPr>
        <a:xfrm>
          <a:off x="3760270" y="2864196"/>
          <a:ext cx="1968170" cy="787268"/>
        </a:xfrm>
        <a:prstGeom prst="chevron">
          <a:avLst/>
        </a:prstGeom>
        <a:solidFill>
          <a:schemeClr val="accent3">
            <a:tint val="40000"/>
            <a:alpha val="90000"/>
            <a:hueOff val="-1690810"/>
            <a:satOff val="-6849"/>
            <a:lumOff val="-567"/>
            <a:alphaOff val="0"/>
          </a:schemeClr>
        </a:solidFill>
        <a:ln w="25400" cap="flat" cmpd="sng" algn="ctr">
          <a:solidFill>
            <a:schemeClr val="accent3">
              <a:tint val="40000"/>
              <a:alpha val="90000"/>
              <a:hueOff val="-1690810"/>
              <a:satOff val="-6849"/>
              <a:lumOff val="-5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10160" rIns="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August 2017</a:t>
          </a:r>
        </a:p>
        <a:p>
          <a:pPr marL="0" lvl="0" indent="0" algn="ctr" defTabSz="711200">
            <a:lnSpc>
              <a:spcPct val="90000"/>
            </a:lnSpc>
            <a:spcBef>
              <a:spcPct val="0"/>
            </a:spcBef>
            <a:spcAft>
              <a:spcPct val="35000"/>
            </a:spcAft>
            <a:buNone/>
          </a:pPr>
          <a:r>
            <a:rPr lang="en-US" sz="1600" kern="1200" dirty="0"/>
            <a:t>TBD</a:t>
          </a:r>
        </a:p>
      </dsp:txBody>
      <dsp:txXfrm>
        <a:off x="4153904" y="2864196"/>
        <a:ext cx="1180902" cy="787268"/>
      </dsp:txXfrm>
    </dsp:sp>
    <dsp:sp modelId="{91A5F387-D369-4180-A1BE-E6ED440C8626}">
      <dsp:nvSpPr>
        <dsp:cNvPr id="0" name=""/>
        <dsp:cNvSpPr/>
      </dsp:nvSpPr>
      <dsp:spPr>
        <a:xfrm>
          <a:off x="5452897" y="2864196"/>
          <a:ext cx="1968170" cy="787268"/>
        </a:xfrm>
        <a:prstGeom prst="chevron">
          <a:avLst/>
        </a:prstGeom>
        <a:solidFill>
          <a:schemeClr val="accent3">
            <a:tint val="40000"/>
            <a:alpha val="90000"/>
            <a:hueOff val="-1932354"/>
            <a:satOff val="-7827"/>
            <a:lumOff val="-648"/>
            <a:alphaOff val="0"/>
          </a:schemeClr>
        </a:solidFill>
        <a:ln w="25400" cap="flat" cmpd="sng" algn="ctr">
          <a:solidFill>
            <a:schemeClr val="accent3">
              <a:tint val="40000"/>
              <a:alpha val="90000"/>
              <a:hueOff val="-1932354"/>
              <a:satOff val="-7827"/>
              <a:lumOff val="-6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kern="1200" dirty="0"/>
            <a:t>TBD</a:t>
          </a:r>
        </a:p>
        <a:p>
          <a:pPr marL="0" lvl="0" indent="0" algn="ctr" defTabSz="622300">
            <a:lnSpc>
              <a:spcPct val="90000"/>
            </a:lnSpc>
            <a:spcBef>
              <a:spcPct val="0"/>
            </a:spcBef>
            <a:spcAft>
              <a:spcPct val="35000"/>
            </a:spcAft>
            <a:buNone/>
          </a:pPr>
          <a:r>
            <a:rPr lang="en-US" sz="900" kern="1200" dirty="0"/>
            <a:t>Likely Later of a Date in 2019 or a Time Period Following a Test Standard</a:t>
          </a:r>
        </a:p>
      </dsp:txBody>
      <dsp:txXfrm>
        <a:off x="5846531" y="2864196"/>
        <a:ext cx="1180902" cy="78726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E53C19-5D7B-4E02-88DA-2D84F5356C99}" type="datetimeFigureOut">
              <a:rPr lang="en-US" smtClean="0"/>
              <a:t>8/22/2017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B910E7-FF9D-48DA-B50B-A24091711F02}" type="slidenum">
              <a:rPr lang="en-US" smtClean="0"/>
              <a:t>‹#›</a:t>
            </a:fld>
            <a:endParaRPr lang="en-US" dirty="0"/>
          </a:p>
        </p:txBody>
      </p:sp>
    </p:spTree>
    <p:extLst>
      <p:ext uri="{BB962C8B-B14F-4D97-AF65-F5344CB8AC3E}">
        <p14:creationId xmlns:p14="http://schemas.microsoft.com/office/powerpoint/2010/main" val="284347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https://hd.unsplash.com/photo-1436464224124-bbac0b4e3d50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690A2-7258-48A9-9E5C-2D65FCFEBB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0045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there is not a “new document or Standard.” The latest version of UL 1741 has a 60 page</a:t>
            </a:r>
            <a:r>
              <a:rPr lang="en-US" baseline="0" dirty="0"/>
              <a:t> </a:t>
            </a:r>
            <a:r>
              <a:rPr lang="en-US" dirty="0"/>
              <a:t>supplement that is added</a:t>
            </a:r>
            <a:r>
              <a:rPr lang="en-US" baseline="0" dirty="0"/>
              <a:t> to the end</a:t>
            </a:r>
            <a:r>
              <a:rPr lang="en-US" dirty="0"/>
              <a:t> that provides the new information/requirements.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latin typeface="Arial" panose="020B0604020202020204" pitchFamily="34" charset="0"/>
                <a:cs typeface="Arial" panose="020B0604020202020204" pitchFamily="34" charset="0"/>
              </a:rPr>
              <a:t>Weekly meetings ~ 1.5 years with 40+ members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8EEC1-6CB0-43D8-9FD7-BF694EB24E7D}"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448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need for</a:t>
            </a:r>
            <a:r>
              <a:rPr lang="en-US" sz="1200" kern="1200" baseline="0" dirty="0">
                <a:solidFill>
                  <a:schemeClr val="tx1"/>
                </a:solidFill>
                <a:effectLst/>
                <a:latin typeface="+mn-lt"/>
                <a:ea typeface="+mn-ea"/>
                <a:cs typeface="+mn-cs"/>
              </a:rPr>
              <a:t> the 1741 SA came initially from CA, it was quickly determined that it would be needed for other utility application as well.  The task group drove the document to be  generic such that it would meet the needs of multiple utilities.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1741SA provides the testing structure into which the SRDs provide specific test evaluation and compliance criteria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Mention 3 CA SRDs and H14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Mfrs can choose to do a superset evaluation to demonstrate compliance with all 4 documents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042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Scott’s Slide</a:t>
            </a:r>
          </a:p>
          <a:p>
            <a:endParaRPr lang="en-US" dirty="0"/>
          </a:p>
          <a:p>
            <a:r>
              <a:rPr lang="en-US" b="1" dirty="0"/>
              <a:t>Utility interactive: </a:t>
            </a:r>
            <a:r>
              <a:rPr lang="en-US" dirty="0"/>
              <a:t>Current state</a:t>
            </a:r>
            <a:r>
              <a:rPr lang="en-US" baseline="0" dirty="0"/>
              <a:t> for UI products. Minimum requirement to interconnect with the public utility. Works well in areas of limited DG penetration.</a:t>
            </a:r>
          </a:p>
          <a:p>
            <a:endParaRPr lang="en-US" baseline="0" dirty="0"/>
          </a:p>
          <a:p>
            <a:r>
              <a:rPr lang="en-US" b="1" baseline="0" dirty="0"/>
              <a:t>Grid Support Utility Interactive: </a:t>
            </a:r>
            <a:r>
              <a:rPr lang="en-US" b="0" baseline="0" dirty="0"/>
              <a:t>Smart inverter functions for reactive response to grid conditions. Works well in areas of increased DG penetration.</a:t>
            </a:r>
          </a:p>
          <a:p>
            <a:endParaRPr lang="en-US" b="0" baseline="0" dirty="0"/>
          </a:p>
          <a:p>
            <a:r>
              <a:rPr lang="en-US" b="1" baseline="0" dirty="0"/>
              <a:t>Special Purpose Utility Interactive: </a:t>
            </a:r>
            <a:r>
              <a:rPr lang="en-US" b="0" baseline="0" dirty="0"/>
              <a:t>Select smart inverter functions for customized installation locations. These products may also have specialized features or response ranges outside of typical items evaluated for a given installation challenge.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417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Scott’s Slide</a:t>
            </a:r>
          </a:p>
          <a:p>
            <a:endParaRPr lang="en-US" dirty="0"/>
          </a:p>
          <a:p>
            <a:r>
              <a:rPr lang="en-US" dirty="0"/>
              <a:t>This slide explains how to merge prior</a:t>
            </a:r>
            <a:r>
              <a:rPr lang="en-US" baseline="0" dirty="0"/>
              <a:t> requirements with new requirements to result in a utility interactive product with grid support functionality.</a:t>
            </a:r>
          </a:p>
          <a:p>
            <a:endParaRPr lang="en-US" baseline="0" dirty="0"/>
          </a:p>
          <a:p>
            <a:r>
              <a:rPr lang="en-US" baseline="0" dirty="0"/>
              <a:t>It also shows how 1547 interacts with UL 1741 SA</a:t>
            </a:r>
          </a:p>
          <a:p>
            <a:endParaRPr lang="en-US" baseline="0" dirty="0"/>
          </a:p>
          <a:p>
            <a:r>
              <a:rPr lang="en-US" baseline="0" dirty="0"/>
              <a:t>Set up for what the service offering is at UL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8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list of tests and explain  compliance</a:t>
            </a:r>
            <a:r>
              <a:rPr lang="en-US" baseline="0" dirty="0"/>
              <a:t> with the 1741 Supplement SA is </a:t>
            </a:r>
            <a:r>
              <a:rPr lang="en-US" dirty="0"/>
              <a:t>optional BUT it is required for if a MFR</a:t>
            </a:r>
            <a:r>
              <a:rPr lang="en-US" baseline="0" dirty="0"/>
              <a:t> is selling a “Grid Support Interactive Inverter”</a:t>
            </a:r>
          </a:p>
          <a:p>
            <a:endParaRPr lang="en-US" baseline="0" dirty="0"/>
          </a:p>
          <a:p>
            <a:r>
              <a:rPr lang="en-US" dirty="0"/>
              <a:t>California</a:t>
            </a:r>
            <a:r>
              <a:rPr lang="en-US" baseline="0" dirty="0"/>
              <a:t> and Hawaii </a:t>
            </a:r>
            <a:r>
              <a:rPr lang="en-US" dirty="0"/>
              <a:t>and how</a:t>
            </a:r>
            <a:r>
              <a:rPr lang="en-US" baseline="0" dirty="0"/>
              <a:t> it relates to the SRD being considered.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68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654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Ride-Through</a:t>
            </a:r>
            <a:r>
              <a:rPr lang="en-US" dirty="0"/>
              <a:t> –State or action in response to an abnormal excursion of the area EPS, in which the EUT does not trip in less than the minimum specified duration. </a:t>
            </a:r>
          </a:p>
          <a:p>
            <a:r>
              <a:rPr lang="en-US" b="1" dirty="0"/>
              <a:t>Mandatory Operation </a:t>
            </a:r>
            <a:r>
              <a:rPr lang="en-US" dirty="0"/>
              <a:t>- A prescribed requirement to provide current to the area EPS in response to an abnormal excursion of the area EPS, within the SRD defined range. </a:t>
            </a:r>
          </a:p>
          <a:p>
            <a:pPr marL="457200" indent="-457200" eaLnBrk="1" hangingPunct="1">
              <a:buFont typeface="Arial" panose="020B0604020202020204" pitchFamily="34" charset="0"/>
              <a:buChar char="•"/>
            </a:pPr>
            <a:r>
              <a:rPr lang="en-US" sz="1100" dirty="0">
                <a:solidFill>
                  <a:schemeClr val="accent2"/>
                </a:solidFill>
                <a:latin typeface="Arial" charset="0"/>
                <a:cs typeface="Arial" charset="0"/>
              </a:rPr>
              <a:t>Different from IEEE 1547 where trip points could be set based on the design of the inverter.  This standard will specify a minimum operating envelope</a:t>
            </a:r>
          </a:p>
          <a:p>
            <a:pPr marL="457200" indent="-457200" eaLnBrk="1" hangingPunct="1">
              <a:buFont typeface="Arial" panose="020B0604020202020204" pitchFamily="34" charset="0"/>
              <a:buChar char="•"/>
            </a:pPr>
            <a:r>
              <a:rPr lang="en-US" sz="1100" dirty="0"/>
              <a:t>Note: EUT protective functions needed to prevent damage to the EUT shall be permitted to function during mandatory operation.</a:t>
            </a:r>
            <a:endParaRPr lang="en-US" sz="1100" dirty="0">
              <a:solidFill>
                <a:schemeClr val="accent2"/>
              </a:solidFill>
              <a:latin typeface="Arial" charset="0"/>
              <a:cs typeface="Arial" charset="0"/>
            </a:endParaRPr>
          </a:p>
          <a:p>
            <a:r>
              <a:rPr lang="en-US" b="1" dirty="0"/>
              <a:t>Continuous Operation </a:t>
            </a:r>
            <a:r>
              <a:rPr lang="en-US" dirty="0"/>
              <a:t>–During normal grid the EUT shall operate normally and export available active and/or reactive power.</a:t>
            </a:r>
          </a:p>
          <a:p>
            <a:r>
              <a:rPr lang="en-US" b="1" dirty="0"/>
              <a:t>Cease to Energize</a:t>
            </a:r>
            <a:r>
              <a:rPr lang="en-US" dirty="0"/>
              <a:t> – </a:t>
            </a:r>
            <a:r>
              <a:rPr lang="en-US" i="1" u="sng" dirty="0"/>
              <a:t>Stop what you are doing &amp; wait a while.</a:t>
            </a:r>
          </a:p>
          <a:p>
            <a:r>
              <a:rPr lang="en-US" dirty="0"/>
              <a:t>State or action in which the EUT ceases to export current to the area EPS in not more than the maximum specified time. Cease to energize does not imply galvanic separation (disconnection) of the EUT from the Area EPS.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12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Tim’s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53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Scott’s Slide</a:t>
            </a:r>
          </a:p>
          <a:p>
            <a:endParaRPr lang="en-US" dirty="0"/>
          </a:p>
          <a:p>
            <a:r>
              <a:rPr lang="en-US" dirty="0"/>
              <a:t>Normal ramp rate</a:t>
            </a:r>
            <a:r>
              <a:rPr lang="en-US" baseline="0" dirty="0"/>
              <a:t> can be thought of as the ramp up experienced at the start of the solar day or when DG comes online taking PV power available into account.</a:t>
            </a:r>
          </a:p>
          <a:p>
            <a:endParaRPr lang="en-US" baseline="0" dirty="0"/>
          </a:p>
          <a:p>
            <a:r>
              <a:rPr lang="en-US" baseline="0" dirty="0"/>
              <a:t>Soft-Start is important for when inverters or groups of inverters come back on line after a fault. This is especially important for the entire PV system as a whole to interact with the grid in a stable reliable manner even in the event of fluctuating or intermittent PV power.</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6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SRD set’s the required adjustment for min and</a:t>
            </a:r>
            <a:r>
              <a:rPr lang="en-US" baseline="0" dirty="0"/>
              <a:t> mid leading and lagging PF’s required.</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60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t>We don’t support 480V delta</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C02D11-EC31-46B6-B6BA-254495B41E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27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Tim’s Slide</a:t>
            </a:r>
          </a:p>
          <a:p>
            <a:endParaRPr lang="en-US" dirty="0"/>
          </a:p>
          <a:p>
            <a:r>
              <a:rPr lang="en-US" dirty="0"/>
              <a:t>Presenter</a:t>
            </a:r>
            <a:r>
              <a:rPr lang="en-US" baseline="0" dirty="0"/>
              <a:t> Notes:</a:t>
            </a:r>
          </a:p>
          <a:p>
            <a:r>
              <a:rPr lang="en-US" dirty="0"/>
              <a:t>Indicate that chart</a:t>
            </a:r>
            <a:r>
              <a:rPr lang="en-US" baseline="0" dirty="0"/>
              <a:t> represents “Most” curve.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621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Tim’s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Presenter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Grid frequency increases as a result of excessive generation and or insufficient load. One means for a EUT to provide frequency support to the grid is to change its active power output relative to grid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accent1"/>
                </a:solidFill>
              </a:rPr>
              <a:t>As frequency increases, the desired response of the inverter is to decrease active power output. Likewise, as frequency decreases it is desired for the inverter to increase active power output. The desired FW response of a grid support inverter is to reduce its power output so as to not contribute to further increase in the grid 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598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Tim’s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 grid voltage</a:t>
            </a:r>
            <a:r>
              <a:rPr lang="en-US" baseline="0" dirty="0"/>
              <a:t> increases the inverter is supposed to reduce its output power to help prevent the grid voltage hitting an upper voltage trip limit.</a:t>
            </a:r>
            <a:endParaRPr lang="en-US" dirty="0"/>
          </a:p>
          <a:p>
            <a:endParaRPr lang="en-US" baseline="0" dirty="0"/>
          </a:p>
          <a:p>
            <a:pPr marL="342900" indent="-342900">
              <a:buFont typeface="Arial" panose="020B0604020202020204" pitchFamily="34" charset="0"/>
              <a:buChar char="•"/>
            </a:pPr>
            <a:r>
              <a:rPr lang="en-US" sz="1200" dirty="0">
                <a:solidFill>
                  <a:schemeClr val="accent1"/>
                </a:solidFill>
              </a:rPr>
              <a:t>The VW test verifies an inverter’s ability to provide voltage support to the grid via adjustment of the inverter’s active power output which changes in grid voltage.</a:t>
            </a:r>
          </a:p>
          <a:p>
            <a:pPr marL="342900" indent="-342900">
              <a:buFont typeface="Arial" panose="020B0604020202020204" pitchFamily="34" charset="0"/>
              <a:buChar char="•"/>
            </a:pPr>
            <a:endParaRPr lang="en-US" sz="1200" dirty="0">
              <a:solidFill>
                <a:schemeClr val="accent1"/>
              </a:solidFill>
            </a:endParaRPr>
          </a:p>
          <a:p>
            <a:pPr marL="342900" indent="-342900">
              <a:buFont typeface="Arial" panose="020B0604020202020204" pitchFamily="34" charset="0"/>
              <a:buChar char="•"/>
            </a:pPr>
            <a:r>
              <a:rPr lang="en-US" sz="1200" dirty="0">
                <a:solidFill>
                  <a:schemeClr val="accent1"/>
                </a:solidFill>
              </a:rPr>
              <a:t>Both over &amp; under voltage responses may not be possible based on the energy source used and/or mode of operation.</a:t>
            </a:r>
          </a:p>
          <a:p>
            <a:pPr marL="342900" indent="-342900">
              <a:buFont typeface="Arial" panose="020B0604020202020204" pitchFamily="34" charset="0"/>
              <a:buChar char="•"/>
            </a:pPr>
            <a:endParaRPr lang="en-US" sz="1200" dirty="0">
              <a:solidFill>
                <a:schemeClr val="accent1"/>
              </a:solidFill>
            </a:endParaRPr>
          </a:p>
          <a:p>
            <a:pPr marL="342900" indent="-342900">
              <a:buFont typeface="Arial" panose="020B0604020202020204" pitchFamily="34" charset="0"/>
              <a:buChar char="•"/>
            </a:pPr>
            <a:r>
              <a:rPr lang="en-US" sz="1200" dirty="0">
                <a:solidFill>
                  <a:schemeClr val="accent1"/>
                </a:solidFill>
              </a:rPr>
              <a:t>PV inverters typically have a maximum commanded power limit and are only able  to provide an over-voltage response if the</a:t>
            </a:r>
            <a:br>
              <a:rPr lang="en-US" sz="1200" dirty="0">
                <a:solidFill>
                  <a:schemeClr val="accent1"/>
                </a:solidFill>
              </a:rPr>
            </a:br>
            <a:r>
              <a:rPr lang="en-US" sz="1200" dirty="0">
                <a:solidFill>
                  <a:schemeClr val="accent1"/>
                </a:solidFill>
              </a:rPr>
              <a:t>inverter is already at full active power output.</a:t>
            </a:r>
          </a:p>
          <a:p>
            <a:pPr marL="342900" indent="-342900">
              <a:buFont typeface="Arial" panose="020B0604020202020204" pitchFamily="34" charset="0"/>
              <a:buChar char="•"/>
            </a:pPr>
            <a:endParaRPr lang="en-US" sz="1200" dirty="0">
              <a:solidFill>
                <a:schemeClr val="accent1"/>
              </a:solidFill>
            </a:endParaRPr>
          </a:p>
          <a:p>
            <a:pPr marL="342900" indent="-342900">
              <a:buFont typeface="Arial" panose="020B0604020202020204" pitchFamily="34" charset="0"/>
              <a:buChar char="•"/>
            </a:pPr>
            <a:r>
              <a:rPr lang="en-US" sz="1200" dirty="0">
                <a:solidFill>
                  <a:schemeClr val="accent1"/>
                </a:solidFill>
              </a:rPr>
              <a:t>The VW function is verified at a max and  min slope as specified by the inverter  manufacturer.</a:t>
            </a:r>
            <a:endParaRPr lang="en-US" sz="900" i="1" dirty="0">
              <a:solidFill>
                <a:schemeClr val="accent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334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UL has led the development of UL1741 SA for advanced inverter requirements since Q3 2014.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Weekly</a:t>
            </a:r>
            <a:r>
              <a:rPr lang="en-US" sz="1200" kern="1200" baseline="0" dirty="0">
                <a:solidFill>
                  <a:schemeClr val="tx1"/>
                </a:solidFill>
                <a:effectLst/>
                <a:latin typeface="+mn-lt"/>
                <a:ea typeface="+mn-ea"/>
                <a:cs typeface="+mn-cs"/>
              </a:rPr>
              <a:t> meetings from 2 to 6 hours plus homework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435 proposal comments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229 ballot comments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22 recirculation comments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Amazing industry and utility support! Most active and fastest standards project I have been involved with.  Especially considering we created 60 pages of new standards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730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Icons made by Freepik, Daniel Bruce</a:t>
            </a:r>
            <a:r>
              <a:rPr lang="en-US" baseline="0" dirty="0"/>
              <a:t> </a:t>
            </a:r>
            <a:r>
              <a:rPr lang="en-US" dirty="0"/>
              <a:t>from www.flaticon.com. Licensed under CC BY 3.0 Licensed under CC BY 3.0 (https://creativecommons.org/licenses/by/3.0/us). Edited.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526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CA703D-898B-4A4A-9019-3614EBD618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231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CA703D-898B-4A4A-9019-3614EBD618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00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https://hd.unsplash.com/photo-1436464224124-bbac0b4e3d50</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690A2-7258-48A9-9E5C-2D65FCFEBB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43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https://hd.unsplash.com/photo-1458007683879-47560d7e33c3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690A2-7258-48A9-9E5C-2D65FCFEBB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4853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 Help smooth transitions from one output level to another output level. </a:t>
            </a:r>
          </a:p>
          <a:p>
            <a:endParaRPr lang="en-US" dirty="0"/>
          </a:p>
          <a:p>
            <a:r>
              <a:rPr lang="en-US" dirty="0"/>
              <a:t>Ramp rate specifies a linear increase/decrease in power change over time</a:t>
            </a:r>
          </a:p>
          <a:p>
            <a:endParaRPr lang="en-US" dirty="0"/>
          </a:p>
          <a:p>
            <a:r>
              <a:rPr lang="en-US" dirty="0"/>
              <a:t>Aggregated systems responding to a specific event could cause voltage spikes or dips, harmonics, or oscillations</a:t>
            </a:r>
          </a:p>
          <a:p>
            <a:r>
              <a:rPr lang="en-US" dirty="0"/>
              <a:t>‘Normal’ ramp rate specifies how quickly the inverter can change output based e.g. on changes to solar conditions</a:t>
            </a:r>
          </a:p>
          <a:p>
            <a:r>
              <a:rPr lang="en-US" dirty="0"/>
              <a:t>‘Soft Start’ ramp rate specifies inverter ramp from zero production (off)</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690A2-7258-48A9-9E5C-2D65FCFEBB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374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https://hd.unsplash.com/photo-1414338064484-43f58c33aeb3</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690A2-7258-48A9-9E5C-2D65FCFEBB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423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https://hd.unsplash.com/photo-1472162314594-eca3c3d90df1</a:t>
            </a:r>
          </a:p>
          <a:p>
            <a:r>
              <a:rPr lang="en-US" dirty="0"/>
              <a:t>https://hd.unsplash.com/photo-1435226148432-67c26cc5cbaf</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A690A2-7258-48A9-9E5C-2D65FCFEBB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567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034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ct val="20000"/>
              </a:spcBef>
              <a:buNone/>
            </a:pPr>
            <a:r>
              <a:rPr lang="en-US" b="0" dirty="0">
                <a:solidFill>
                  <a:schemeClr val="accent1"/>
                </a:solidFill>
              </a:rPr>
              <a:t>UL1741 and IEEE 1547 established a set of standardized interconnection requirements used to evaluate utility interconnected distributed generation (DG) products for electrical safety and grid </a:t>
            </a:r>
            <a:r>
              <a:rPr lang="en-US" dirty="0">
                <a:solidFill>
                  <a:schemeClr val="accent1"/>
                </a:solidFill>
              </a:rPr>
              <a:t>interconnection. At low levels of DG penetration, these standards address the needs of Utility Interconnection Engineers and Authorities having jurisdiction (AHJ’s).</a:t>
            </a:r>
          </a:p>
          <a:p>
            <a:pPr marL="0" indent="0">
              <a:lnSpc>
                <a:spcPct val="100000"/>
              </a:lnSpc>
              <a:spcBef>
                <a:spcPct val="20000"/>
              </a:spcBef>
              <a:buNone/>
            </a:pPr>
            <a:endParaRPr lang="en-US" sz="1200" dirty="0">
              <a:solidFill>
                <a:schemeClr val="accent1"/>
              </a:solidFill>
            </a:endParaRPr>
          </a:p>
          <a:p>
            <a:pPr marL="0" indent="0">
              <a:lnSpc>
                <a:spcPct val="100000"/>
              </a:lnSpc>
              <a:spcBef>
                <a:spcPct val="20000"/>
              </a:spcBef>
              <a:buNone/>
            </a:pPr>
            <a:r>
              <a:rPr lang="en-US" sz="1200" dirty="0">
                <a:solidFill>
                  <a:schemeClr val="accent1"/>
                </a:solidFill>
              </a:rPr>
              <a:t>Summarize</a:t>
            </a:r>
            <a:r>
              <a:rPr lang="en-US" sz="1200" baseline="0" dirty="0">
                <a:solidFill>
                  <a:schemeClr val="accent1"/>
                </a:solidFill>
              </a:rPr>
              <a:t> objective of 3 standards and explain that UL 1741 SA will be an optional addition on top of this offering. </a:t>
            </a:r>
            <a:endParaRPr lang="en-US" sz="1200" dirty="0">
              <a:solidFill>
                <a:schemeClr val="bg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94835C-74A7-4A88-9137-8B07B558FC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515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info@solaredge.com" TargetMode="External"/><Relationship Id="rId7" Type="http://schemas.openxmlformats.org/officeDocument/2006/relationships/image" Target="../media/image13.emf"/><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7.emf"/><Relationship Id="rId1" Type="http://schemas.openxmlformats.org/officeDocument/2006/relationships/slideMaster" Target="../slideMasters/slideMaster2.xml"/><Relationship Id="rId4" Type="http://schemas.openxmlformats.org/officeDocument/2006/relationships/image" Target="../media/image6.gi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496" y="787240"/>
            <a:ext cx="4057484" cy="2296690"/>
          </a:xfrm>
          <a:prstGeom prst="rect">
            <a:avLst/>
          </a:prstGeom>
        </p:spPr>
      </p:pic>
      <p:sp>
        <p:nvSpPr>
          <p:cNvPr id="8" name="Text Placeholder 2"/>
          <p:cNvSpPr>
            <a:spLocks noGrp="1"/>
          </p:cNvSpPr>
          <p:nvPr>
            <p:ph type="body" idx="1"/>
          </p:nvPr>
        </p:nvSpPr>
        <p:spPr>
          <a:xfrm>
            <a:off x="623888" y="5029200"/>
            <a:ext cx="7886700" cy="106045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Rectangle 8"/>
          <p:cNvSpPr/>
          <p:nvPr userDrawn="1"/>
        </p:nvSpPr>
        <p:spPr>
          <a:xfrm>
            <a:off x="6959600" y="0"/>
            <a:ext cx="2184400" cy="124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623888" y="3166533"/>
            <a:ext cx="7886700" cy="1862667"/>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211861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0190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0" name="Title 1"/>
          <p:cNvSpPr>
            <a:spLocks noGrp="1"/>
          </p:cNvSpPr>
          <p:nvPr>
            <p:ph type="ctrTitle"/>
          </p:nvPr>
        </p:nvSpPr>
        <p:spPr>
          <a:xfrm>
            <a:off x="3390141" y="1655806"/>
            <a:ext cx="4809563" cy="2207061"/>
          </a:xfrm>
          <a:prstGeom prst="rect">
            <a:avLst/>
          </a:prstGeom>
        </p:spPr>
        <p:txBody>
          <a:bodyPr anchor="ctr" anchorCtr="0"/>
          <a:lstStyle>
            <a:lvl1pPr algn="l">
              <a:defRPr lang="en-US" sz="3500" kern="1200" spc="-5" smtClean="0">
                <a:solidFill>
                  <a:schemeClr val="bg1">
                    <a:lumMod val="95000"/>
                  </a:schemeClr>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
        <p:nvSpPr>
          <p:cNvPr id="13" name="מציין מיקום של תאריך 3"/>
          <p:cNvSpPr>
            <a:spLocks noGrp="1"/>
          </p:cNvSpPr>
          <p:nvPr>
            <p:ph type="dt" sz="half" idx="10"/>
          </p:nvPr>
        </p:nvSpPr>
        <p:spPr>
          <a:xfrm>
            <a:off x="3390138" y="4789070"/>
            <a:ext cx="2057400" cy="365125"/>
          </a:xfrm>
          <a:prstGeom prst="rect">
            <a:avLst/>
          </a:prstGeom>
        </p:spPr>
        <p:txBody>
          <a:bodyPr/>
          <a:lstStyle>
            <a:lvl1pPr algn="l" rtl="0">
              <a:defRPr sz="1600">
                <a:solidFill>
                  <a:schemeClr val="tx1">
                    <a:lumMod val="65000"/>
                    <a:lumOff val="35000"/>
                  </a:schemeClr>
                </a:solidFill>
                <a:latin typeface="+mj-lt"/>
              </a:defRPr>
            </a:lvl1pPr>
          </a:lstStyle>
          <a:p>
            <a:fld id="{888A5DB9-F9E8-460F-A25D-295D18AFB58F}" type="datetime1">
              <a:rPr lang="en-US" smtClean="0"/>
              <a:t>8/22/2017</a:t>
            </a:fld>
            <a:endParaRPr lang="en-US" dirty="0"/>
          </a:p>
        </p:txBody>
      </p:sp>
    </p:spTree>
    <p:extLst>
      <p:ext uri="{BB962C8B-B14F-4D97-AF65-F5344CB8AC3E}">
        <p14:creationId xmlns:p14="http://schemas.microsoft.com/office/powerpoint/2010/main" val="262202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ext Placeholder 3"/>
          <p:cNvSpPr>
            <a:spLocks noGrp="1"/>
          </p:cNvSpPr>
          <p:nvPr>
            <p:ph type="body" sz="quarter" idx="13" hasCustomPrompt="1"/>
          </p:nvPr>
        </p:nvSpPr>
        <p:spPr>
          <a:xfrm>
            <a:off x="274638" y="1227669"/>
            <a:ext cx="7135812" cy="4694767"/>
          </a:xfrm>
          <a:prstGeom prst="rect">
            <a:avLst/>
          </a:prstGeom>
          <a:noFill/>
        </p:spPr>
        <p:txBody>
          <a:bodyPr/>
          <a:lstStyle>
            <a:lvl1pPr marL="230188" indent="-230188" algn="l" rtl="0">
              <a:buSzPct val="80000"/>
              <a:buFontTx/>
              <a:buBlip>
                <a:blip r:embed="rId2"/>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2"/>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3"/>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3"/>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3"/>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3"/>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3"/>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3"/>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3"/>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
        <p:nvSpPr>
          <p:cNvPr id="8"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9" name="תמונה 11"/>
          <p:cNvPicPr>
            <a:picLocks noChangeAspect="1"/>
          </p:cNvPicPr>
          <p:nvPr/>
        </p:nvPicPr>
        <p:blipFill>
          <a:blip r:embed="rId4"/>
          <a:stretch>
            <a:fillRect/>
          </a:stretch>
        </p:blipFill>
        <p:spPr>
          <a:xfrm>
            <a:off x="326378" y="6385479"/>
            <a:ext cx="213675" cy="25920"/>
          </a:xfrm>
          <a:prstGeom prst="rect">
            <a:avLst/>
          </a:prstGeom>
        </p:spPr>
      </p:pic>
      <p:sp>
        <p:nvSpPr>
          <p:cNvPr id="10"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1" name="Rectangle 10"/>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2" name="תמונה 11"/>
          <p:cNvPicPr>
            <a:picLocks noChangeAspect="1"/>
          </p:cNvPicPr>
          <p:nvPr/>
        </p:nvPicPr>
        <p:blipFill>
          <a:blip r:embed="rId4"/>
          <a:stretch>
            <a:fillRect/>
          </a:stretch>
        </p:blipFill>
        <p:spPr>
          <a:xfrm>
            <a:off x="326378" y="6385479"/>
            <a:ext cx="213675" cy="25920"/>
          </a:xfrm>
          <a:prstGeom prst="rect">
            <a:avLst/>
          </a:prstGeom>
        </p:spPr>
      </p:pic>
      <p:sp>
        <p:nvSpPr>
          <p:cNvPr id="14" name="Rectangle 13"/>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3" name="תמונה 11"/>
          <p:cNvPicPr>
            <a:picLocks noChangeAspect="1"/>
          </p:cNvPicPr>
          <p:nvPr userDrawn="1"/>
        </p:nvPicPr>
        <p:blipFill>
          <a:blip r:embed="rId4"/>
          <a:stretch>
            <a:fillRect/>
          </a:stretch>
        </p:blipFill>
        <p:spPr>
          <a:xfrm>
            <a:off x="326378" y="6385479"/>
            <a:ext cx="213675" cy="25920"/>
          </a:xfrm>
          <a:prstGeom prst="rect">
            <a:avLst/>
          </a:prstGeom>
        </p:spPr>
      </p:pic>
      <p:sp>
        <p:nvSpPr>
          <p:cNvPr id="15" name="Rectangle 14"/>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189601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paragraph and bullets">
    <p:spTree>
      <p:nvGrpSpPr>
        <p:cNvPr id="1" name=""/>
        <p:cNvGrpSpPr/>
        <p:nvPr/>
      </p:nvGrpSpPr>
      <p:grpSpPr>
        <a:xfrm>
          <a:off x="0" y="0"/>
          <a:ext cx="0" cy="0"/>
          <a:chOff x="0" y="0"/>
          <a:chExt cx="0" cy="0"/>
        </a:xfrm>
      </p:grpSpPr>
      <p:sp>
        <p:nvSpPr>
          <p:cNvPr id="7"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8" name="תמונה 11"/>
          <p:cNvPicPr>
            <a:picLocks noChangeAspect="1"/>
          </p:cNvPicPr>
          <p:nvPr/>
        </p:nvPicPr>
        <p:blipFill>
          <a:blip r:embed="rId2"/>
          <a:stretch>
            <a:fillRect/>
          </a:stretch>
        </p:blipFill>
        <p:spPr>
          <a:xfrm>
            <a:off x="326378" y="6385479"/>
            <a:ext cx="213675" cy="25920"/>
          </a:xfrm>
          <a:prstGeom prst="rect">
            <a:avLst/>
          </a:prstGeom>
        </p:spPr>
      </p:pic>
      <p:sp>
        <p:nvSpPr>
          <p:cNvPr id="9"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0" name="Text Placeholder 5"/>
          <p:cNvSpPr>
            <a:spLocks noGrp="1"/>
          </p:cNvSpPr>
          <p:nvPr>
            <p:ph type="body" sz="quarter" idx="14" hasCustomPrompt="1"/>
          </p:nvPr>
        </p:nvSpPr>
        <p:spPr>
          <a:xfrm>
            <a:off x="274637" y="1227669"/>
            <a:ext cx="7135812" cy="1079500"/>
          </a:xfrm>
          <a:prstGeom prst="rect">
            <a:avLst/>
          </a:prstGeom>
        </p:spPr>
        <p:txBody>
          <a:bodyPr/>
          <a:lstStyle>
            <a:lvl1pPr marL="12700" marR="205104" indent="0" algn="l" rtl="0">
              <a:lnSpc>
                <a:spcPct val="100000"/>
              </a:lnSpc>
              <a:buNone/>
              <a:defRPr lang="en-US" sz="2000" b="0" kern="1200" spc="-15" dirty="0">
                <a:solidFill>
                  <a:srgbClr val="404040"/>
                </a:solidFill>
                <a:latin typeface="Calibri Light"/>
                <a:ea typeface="+mn-ea"/>
                <a:cs typeface="Calibri Light"/>
              </a:defRPr>
            </a:lvl1pPr>
            <a:lvl2pPr algn="l" rtl="0">
              <a:defRPr/>
            </a:lvl2pPr>
            <a:lvl3pPr algn="l" rtl="0">
              <a:defRPr/>
            </a:lvl3pPr>
            <a:lvl4pPr algn="l" rtl="0">
              <a:defRPr/>
            </a:lvl4pPr>
            <a:lvl5pPr algn="l" rtl="0">
              <a:defRPr/>
            </a:lvl5pPr>
          </a:lstStyle>
          <a:p>
            <a:pPr marL="12700" marR="205104" algn="l" rtl="0">
              <a:lnSpc>
                <a:spcPct val="100000"/>
              </a:lnSpc>
            </a:pPr>
            <a:r>
              <a:rPr lang="en-US" sz="2000" b="0" spc="-15" dirty="0">
                <a:solidFill>
                  <a:srgbClr val="404040"/>
                </a:solidFill>
                <a:latin typeface="Calibri Light"/>
                <a:cs typeface="Calibri Light"/>
              </a:rPr>
              <a:t>Insert slide opening paragraph</a:t>
            </a:r>
          </a:p>
        </p:txBody>
      </p:sp>
      <p:sp>
        <p:nvSpPr>
          <p:cNvPr id="12" name="Rectangle 11"/>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3" name="תמונה 11"/>
          <p:cNvPicPr>
            <a:picLocks noChangeAspect="1"/>
          </p:cNvPicPr>
          <p:nvPr/>
        </p:nvPicPr>
        <p:blipFill>
          <a:blip r:embed="rId2"/>
          <a:stretch>
            <a:fillRect/>
          </a:stretch>
        </p:blipFill>
        <p:spPr>
          <a:xfrm>
            <a:off x="326378" y="6385479"/>
            <a:ext cx="213675" cy="25920"/>
          </a:xfrm>
          <a:prstGeom prst="rect">
            <a:avLst/>
          </a:prstGeom>
        </p:spPr>
      </p:pic>
      <p:sp>
        <p:nvSpPr>
          <p:cNvPr id="15" name="Rectangle 14"/>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4" name="Text Placeholder 3"/>
          <p:cNvSpPr>
            <a:spLocks noGrp="1"/>
          </p:cNvSpPr>
          <p:nvPr>
            <p:ph type="body" sz="quarter" idx="13" hasCustomPrompt="1"/>
          </p:nvPr>
        </p:nvSpPr>
        <p:spPr>
          <a:xfrm>
            <a:off x="274637" y="2489973"/>
            <a:ext cx="7135812" cy="366760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pic>
        <p:nvPicPr>
          <p:cNvPr id="11"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6" name="Rectangle 15"/>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81817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and Image">
    <p:spTree>
      <p:nvGrpSpPr>
        <p:cNvPr id="1" name=""/>
        <p:cNvGrpSpPr/>
        <p:nvPr/>
      </p:nvGrpSpPr>
      <p:grpSpPr>
        <a:xfrm>
          <a:off x="0" y="0"/>
          <a:ext cx="0" cy="0"/>
          <a:chOff x="0" y="0"/>
          <a:chExt cx="0" cy="0"/>
        </a:xfrm>
      </p:grpSpPr>
      <p:sp>
        <p:nvSpPr>
          <p:cNvPr id="8"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9" name="תמונה 11"/>
          <p:cNvPicPr>
            <a:picLocks noChangeAspect="1"/>
          </p:cNvPicPr>
          <p:nvPr/>
        </p:nvPicPr>
        <p:blipFill>
          <a:blip r:embed="rId2"/>
          <a:stretch>
            <a:fillRect/>
          </a:stretch>
        </p:blipFill>
        <p:spPr>
          <a:xfrm>
            <a:off x="326378" y="6385479"/>
            <a:ext cx="213675" cy="25920"/>
          </a:xfrm>
          <a:prstGeom prst="rect">
            <a:avLst/>
          </a:prstGeom>
        </p:spPr>
      </p:pic>
      <p:sp>
        <p:nvSpPr>
          <p:cNvPr id="10"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2" name="מציין מיקום של תמונה 2"/>
          <p:cNvSpPr>
            <a:spLocks noGrp="1"/>
          </p:cNvSpPr>
          <p:nvPr>
            <p:ph type="pic" idx="1" hasCustomPrompt="1"/>
          </p:nvPr>
        </p:nvSpPr>
        <p:spPr>
          <a:xfrm>
            <a:off x="4860474" y="1905001"/>
            <a:ext cx="3925490" cy="3103607"/>
          </a:xfrm>
          <a:prstGeom prst="rect">
            <a:avLst/>
          </a:prstGeom>
          <a:ln>
            <a:solidFill>
              <a:schemeClr val="tx2">
                <a:lumMod val="40000"/>
                <a:lumOff val="60000"/>
              </a:schemeClr>
            </a:solidFill>
          </a:ln>
          <a:effectLst>
            <a:reflection blurRad="10160" stA="10000" endPos="20000" dir="5400000" sy="-100000" algn="bl" rotWithShape="0"/>
          </a:effectLst>
        </p:spPr>
        <p:txBody>
          <a:bodyPr>
            <a:normAutofit/>
          </a:bodyPr>
          <a:lstStyle>
            <a:lvl1pPr marL="0" indent="0" algn="l" rtl="0">
              <a:buNone/>
              <a:defRPr lang="en-US" sz="1400" b="0" kern="1200" spc="-15" dirty="0">
                <a:solidFill>
                  <a:srgbClr val="666666"/>
                </a:solidFill>
                <a:latin typeface="Calibri Light"/>
                <a:ea typeface="+mn-ea"/>
                <a:cs typeface="Calibri Ligh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Select image</a:t>
            </a:r>
          </a:p>
        </p:txBody>
      </p:sp>
      <p:sp>
        <p:nvSpPr>
          <p:cNvPr id="13" name="Text Placeholder 2"/>
          <p:cNvSpPr>
            <a:spLocks noGrp="1"/>
          </p:cNvSpPr>
          <p:nvPr>
            <p:ph type="body" sz="quarter" idx="15" hasCustomPrompt="1"/>
          </p:nvPr>
        </p:nvSpPr>
        <p:spPr>
          <a:xfrm>
            <a:off x="4860925" y="1480157"/>
            <a:ext cx="3924300" cy="215444"/>
          </a:xfrm>
          <a:prstGeom prst="rect">
            <a:avLst/>
          </a:prstGeom>
        </p:spPr>
        <p:txBody>
          <a:bodyPr vert="horz" wrap="square" lIns="0" tIns="0" rIns="0" bIns="0" rtlCol="0">
            <a:spAutoFit/>
          </a:bodyPr>
          <a:lstStyle>
            <a:lvl1pPr marL="0" indent="0" algn="ctr">
              <a:buNone/>
              <a:defRPr lang="en-US" sz="1400" b="0" spc="-15" dirty="0" smtClean="0">
                <a:solidFill>
                  <a:srgbClr val="666666"/>
                </a:solidFill>
                <a:latin typeface="Calibri Light"/>
                <a:cs typeface="Calibri Light"/>
              </a:defRPr>
            </a:lvl1pPr>
            <a:lvl2pPr>
              <a:defRPr lang="en-US" sz="1350" dirty="0" smtClean="0"/>
            </a:lvl2pPr>
            <a:lvl3pPr>
              <a:defRPr lang="en-US" sz="1350" dirty="0" smtClean="0"/>
            </a:lvl3pPr>
            <a:lvl4pPr>
              <a:defRPr lang="en-US" dirty="0" smtClean="0"/>
            </a:lvl4pPr>
            <a:lvl5pPr>
              <a:defRPr lang="en-US" dirty="0"/>
            </a:lvl5pPr>
          </a:lstStyle>
          <a:p>
            <a:pPr marL="12700" lvl="0" algn="ctr" rtl="0">
              <a:lnSpc>
                <a:spcPct val="100000"/>
              </a:lnSpc>
            </a:pPr>
            <a:r>
              <a:rPr lang="en-US" dirty="0"/>
              <a:t>Insert image caption</a:t>
            </a:r>
          </a:p>
        </p:txBody>
      </p:sp>
      <p:sp>
        <p:nvSpPr>
          <p:cNvPr id="14" name="Rectangle 13"/>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6" name="תמונה 11"/>
          <p:cNvPicPr>
            <a:picLocks noChangeAspect="1"/>
          </p:cNvPicPr>
          <p:nvPr/>
        </p:nvPicPr>
        <p:blipFill>
          <a:blip r:embed="rId2"/>
          <a:stretch>
            <a:fillRect/>
          </a:stretch>
        </p:blipFill>
        <p:spPr>
          <a:xfrm>
            <a:off x="326378" y="6385479"/>
            <a:ext cx="213675" cy="25920"/>
          </a:xfrm>
          <a:prstGeom prst="rect">
            <a:avLst/>
          </a:prstGeom>
        </p:spPr>
      </p:pic>
      <p:sp>
        <p:nvSpPr>
          <p:cNvPr id="18" name="Rectangle 17"/>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7" name="Text Placeholder 3"/>
          <p:cNvSpPr>
            <a:spLocks noGrp="1"/>
          </p:cNvSpPr>
          <p:nvPr>
            <p:ph type="body" sz="quarter" idx="13" hasCustomPrompt="1"/>
          </p:nvPr>
        </p:nvSpPr>
        <p:spPr>
          <a:xfrm>
            <a:off x="274641" y="1227669"/>
            <a:ext cx="4239635" cy="469476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pic>
        <p:nvPicPr>
          <p:cNvPr id="11"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5" name="Rectangle 14"/>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44395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and Chart">
    <p:spTree>
      <p:nvGrpSpPr>
        <p:cNvPr id="1" name=""/>
        <p:cNvGrpSpPr/>
        <p:nvPr/>
      </p:nvGrpSpPr>
      <p:grpSpPr>
        <a:xfrm>
          <a:off x="0" y="0"/>
          <a:ext cx="0" cy="0"/>
          <a:chOff x="0" y="0"/>
          <a:chExt cx="0" cy="0"/>
        </a:xfrm>
      </p:grpSpPr>
      <p:sp>
        <p:nvSpPr>
          <p:cNvPr id="10"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11" name="תמונה 11"/>
          <p:cNvPicPr>
            <a:picLocks noChangeAspect="1"/>
          </p:cNvPicPr>
          <p:nvPr/>
        </p:nvPicPr>
        <p:blipFill>
          <a:blip r:embed="rId2"/>
          <a:stretch>
            <a:fillRect/>
          </a:stretch>
        </p:blipFill>
        <p:spPr>
          <a:xfrm>
            <a:off x="326378" y="6385479"/>
            <a:ext cx="213675" cy="25920"/>
          </a:xfrm>
          <a:prstGeom prst="rect">
            <a:avLst/>
          </a:prstGeom>
        </p:spPr>
      </p:pic>
      <p:sp>
        <p:nvSpPr>
          <p:cNvPr id="12"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4" name="מציין מיקום תרשים 3"/>
          <p:cNvSpPr>
            <a:spLocks noGrp="1"/>
          </p:cNvSpPr>
          <p:nvPr>
            <p:ph type="chart" sz="quarter" idx="15" hasCustomPrompt="1"/>
          </p:nvPr>
        </p:nvSpPr>
        <p:spPr>
          <a:xfrm>
            <a:off x="4648675" y="1227669"/>
            <a:ext cx="4216381" cy="4694767"/>
          </a:xfrm>
          <a:prstGeom prst="rect">
            <a:avLst/>
          </a:prstGeom>
          <a:effectLst>
            <a:outerShdw blurRad="50800" dist="38100" dir="2700000" algn="tl" rotWithShape="0">
              <a:prstClr val="black">
                <a:alpha val="40000"/>
              </a:prstClr>
            </a:outerShdw>
          </a:effectLst>
        </p:spPr>
        <p:txBody>
          <a:bodyPr/>
          <a:lstStyle>
            <a:lvl1pPr marL="0" indent="0" algn="l" rtl="0">
              <a:buNone/>
              <a:defRPr>
                <a:solidFill>
                  <a:srgbClr val="404040"/>
                </a:solidFill>
                <a:effectLst/>
              </a:defRPr>
            </a:lvl1pPr>
          </a:lstStyle>
          <a:p>
            <a:r>
              <a:rPr lang="en-US" dirty="0"/>
              <a:t>Insert chart</a:t>
            </a:r>
          </a:p>
        </p:txBody>
      </p:sp>
      <p:sp>
        <p:nvSpPr>
          <p:cNvPr id="15" name="Rectangle 14"/>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9" name="תמונה 11"/>
          <p:cNvPicPr>
            <a:picLocks noChangeAspect="1"/>
          </p:cNvPicPr>
          <p:nvPr/>
        </p:nvPicPr>
        <p:blipFill>
          <a:blip r:embed="rId2"/>
          <a:stretch>
            <a:fillRect/>
          </a:stretch>
        </p:blipFill>
        <p:spPr>
          <a:xfrm>
            <a:off x="326378" y="6385479"/>
            <a:ext cx="213675" cy="25920"/>
          </a:xfrm>
          <a:prstGeom prst="rect">
            <a:avLst/>
          </a:prstGeom>
        </p:spPr>
      </p:pic>
      <p:sp>
        <p:nvSpPr>
          <p:cNvPr id="18" name="Rectangle 17"/>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7" name="Text Placeholder 3"/>
          <p:cNvSpPr>
            <a:spLocks noGrp="1"/>
          </p:cNvSpPr>
          <p:nvPr>
            <p:ph type="body" sz="quarter" idx="13" hasCustomPrompt="1"/>
          </p:nvPr>
        </p:nvSpPr>
        <p:spPr>
          <a:xfrm>
            <a:off x="274641" y="1227669"/>
            <a:ext cx="4239635" cy="469476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pic>
        <p:nvPicPr>
          <p:cNvPr id="13"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6" name="Rectangle 15"/>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16439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rt Only">
    <p:spTree>
      <p:nvGrpSpPr>
        <p:cNvPr id="1" name=""/>
        <p:cNvGrpSpPr/>
        <p:nvPr/>
      </p:nvGrpSpPr>
      <p:grpSpPr>
        <a:xfrm>
          <a:off x="0" y="0"/>
          <a:ext cx="0" cy="0"/>
          <a:chOff x="0" y="0"/>
          <a:chExt cx="0" cy="0"/>
        </a:xfrm>
      </p:grpSpPr>
      <p:sp>
        <p:nvSpPr>
          <p:cNvPr id="6"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7" name="תמונה 11"/>
          <p:cNvPicPr>
            <a:picLocks noChangeAspect="1"/>
          </p:cNvPicPr>
          <p:nvPr/>
        </p:nvPicPr>
        <p:blipFill>
          <a:blip r:embed="rId2"/>
          <a:stretch>
            <a:fillRect/>
          </a:stretch>
        </p:blipFill>
        <p:spPr>
          <a:xfrm>
            <a:off x="326378" y="6385479"/>
            <a:ext cx="213675" cy="25920"/>
          </a:xfrm>
          <a:prstGeom prst="rect">
            <a:avLst/>
          </a:prstGeom>
        </p:spPr>
      </p:pic>
      <p:sp>
        <p:nvSpPr>
          <p:cNvPr id="8"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9" name="מציין מיקום תרשים 3"/>
          <p:cNvSpPr>
            <a:spLocks noGrp="1"/>
          </p:cNvSpPr>
          <p:nvPr>
            <p:ph type="chart" sz="quarter" idx="15" hasCustomPrompt="1"/>
          </p:nvPr>
        </p:nvSpPr>
        <p:spPr>
          <a:xfrm>
            <a:off x="274031" y="1428148"/>
            <a:ext cx="8615969" cy="4259336"/>
          </a:xfrm>
          <a:prstGeom prst="rect">
            <a:avLst/>
          </a:prstGeom>
          <a:effectLst>
            <a:outerShdw blurRad="50800" dist="38100" dir="2700000" algn="tl" rotWithShape="0">
              <a:prstClr val="black">
                <a:alpha val="40000"/>
              </a:prstClr>
            </a:outerShdw>
          </a:effectLst>
        </p:spPr>
        <p:txBody>
          <a:bodyPr/>
          <a:lstStyle>
            <a:lvl1pPr marL="0" indent="0" algn="l" rtl="0">
              <a:buNone/>
              <a:defRPr baseline="0">
                <a:solidFill>
                  <a:srgbClr val="404040"/>
                </a:solidFill>
              </a:defRPr>
            </a:lvl1pPr>
          </a:lstStyle>
          <a:p>
            <a:r>
              <a:rPr lang="en-US" dirty="0"/>
              <a:t>Insert chart</a:t>
            </a:r>
          </a:p>
        </p:txBody>
      </p:sp>
      <p:sp>
        <p:nvSpPr>
          <p:cNvPr id="10" name="Rectangle 9"/>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1" name="תמונה 11"/>
          <p:cNvPicPr>
            <a:picLocks noChangeAspect="1"/>
          </p:cNvPicPr>
          <p:nvPr/>
        </p:nvPicPr>
        <p:blipFill>
          <a:blip r:embed="rId2"/>
          <a:stretch>
            <a:fillRect/>
          </a:stretch>
        </p:blipFill>
        <p:spPr>
          <a:xfrm>
            <a:off x="326378" y="6385479"/>
            <a:ext cx="213675" cy="25920"/>
          </a:xfrm>
          <a:prstGeom prst="rect">
            <a:avLst/>
          </a:prstGeom>
        </p:spPr>
      </p:pic>
      <p:sp>
        <p:nvSpPr>
          <p:cNvPr id="13" name="Rectangle 12"/>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2"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4" name="Rectangle 13"/>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27385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and Table">
    <p:spTree>
      <p:nvGrpSpPr>
        <p:cNvPr id="1" name=""/>
        <p:cNvGrpSpPr/>
        <p:nvPr/>
      </p:nvGrpSpPr>
      <p:grpSpPr>
        <a:xfrm>
          <a:off x="0" y="0"/>
          <a:ext cx="0" cy="0"/>
          <a:chOff x="0" y="0"/>
          <a:chExt cx="0" cy="0"/>
        </a:xfrm>
      </p:grpSpPr>
      <p:sp>
        <p:nvSpPr>
          <p:cNvPr id="5" name="Table Placeholder 2"/>
          <p:cNvSpPr>
            <a:spLocks noGrp="1"/>
          </p:cNvSpPr>
          <p:nvPr>
            <p:ph type="tbl" sz="quarter" idx="16" hasCustomPrompt="1"/>
          </p:nvPr>
        </p:nvSpPr>
        <p:spPr>
          <a:xfrm>
            <a:off x="4633916" y="1260841"/>
            <a:ext cx="4232275" cy="4694767"/>
          </a:xfrm>
          <a:prstGeom prst="rect">
            <a:avLst/>
          </a:prstGeom>
        </p:spPr>
        <p:txBody>
          <a:bodyPr/>
          <a:lstStyle>
            <a:lvl1pPr marL="0" indent="0" algn="l" rtl="0">
              <a:buNone/>
              <a:defRPr>
                <a:solidFill>
                  <a:schemeClr val="tx1">
                    <a:lumMod val="65000"/>
                    <a:lumOff val="35000"/>
                  </a:schemeClr>
                </a:solidFill>
              </a:defRPr>
            </a:lvl1pPr>
          </a:lstStyle>
          <a:p>
            <a:r>
              <a:rPr lang="en-US" dirty="0"/>
              <a:t>Insert table</a:t>
            </a:r>
          </a:p>
        </p:txBody>
      </p:sp>
      <p:sp>
        <p:nvSpPr>
          <p:cNvPr id="6"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7" name="תמונה 11"/>
          <p:cNvPicPr>
            <a:picLocks noChangeAspect="1"/>
          </p:cNvPicPr>
          <p:nvPr/>
        </p:nvPicPr>
        <p:blipFill>
          <a:blip r:embed="rId2"/>
          <a:stretch>
            <a:fillRect/>
          </a:stretch>
        </p:blipFill>
        <p:spPr>
          <a:xfrm>
            <a:off x="326378" y="6385479"/>
            <a:ext cx="213675" cy="25920"/>
          </a:xfrm>
          <a:prstGeom prst="rect">
            <a:avLst/>
          </a:prstGeom>
        </p:spPr>
      </p:pic>
      <p:sp>
        <p:nvSpPr>
          <p:cNvPr id="8"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0" name="Rectangle 9"/>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2" name="תמונה 11"/>
          <p:cNvPicPr>
            <a:picLocks noChangeAspect="1"/>
          </p:cNvPicPr>
          <p:nvPr/>
        </p:nvPicPr>
        <p:blipFill>
          <a:blip r:embed="rId2"/>
          <a:stretch>
            <a:fillRect/>
          </a:stretch>
        </p:blipFill>
        <p:spPr>
          <a:xfrm>
            <a:off x="326378" y="6385479"/>
            <a:ext cx="213675" cy="25920"/>
          </a:xfrm>
          <a:prstGeom prst="rect">
            <a:avLst/>
          </a:prstGeom>
        </p:spPr>
      </p:pic>
      <p:sp>
        <p:nvSpPr>
          <p:cNvPr id="14" name="Rectangle 13"/>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3" name="Text Placeholder 3"/>
          <p:cNvSpPr>
            <a:spLocks noGrp="1"/>
          </p:cNvSpPr>
          <p:nvPr>
            <p:ph type="body" sz="quarter" idx="13" hasCustomPrompt="1"/>
          </p:nvPr>
        </p:nvSpPr>
        <p:spPr>
          <a:xfrm>
            <a:off x="274641" y="1227669"/>
            <a:ext cx="4239635" cy="469476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pic>
        <p:nvPicPr>
          <p:cNvPr id="11"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5" name="Rectangle 14"/>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31906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le only">
    <p:spTree>
      <p:nvGrpSpPr>
        <p:cNvPr id="1" name=""/>
        <p:cNvGrpSpPr/>
        <p:nvPr/>
      </p:nvGrpSpPr>
      <p:grpSpPr>
        <a:xfrm>
          <a:off x="0" y="0"/>
          <a:ext cx="0" cy="0"/>
          <a:chOff x="0" y="0"/>
          <a:chExt cx="0" cy="0"/>
        </a:xfrm>
      </p:grpSpPr>
      <p:sp>
        <p:nvSpPr>
          <p:cNvPr id="8" name="Table Placeholder 2"/>
          <p:cNvSpPr>
            <a:spLocks noGrp="1"/>
          </p:cNvSpPr>
          <p:nvPr>
            <p:ph type="tbl" sz="quarter" idx="16" hasCustomPrompt="1"/>
          </p:nvPr>
        </p:nvSpPr>
        <p:spPr>
          <a:xfrm>
            <a:off x="274034" y="1227669"/>
            <a:ext cx="8592157" cy="4694767"/>
          </a:xfrm>
          <a:prstGeom prst="rect">
            <a:avLst/>
          </a:prstGeom>
        </p:spPr>
        <p:txBody>
          <a:bodyPr/>
          <a:lstStyle>
            <a:lvl1pPr marL="0" indent="0" algn="l" rtl="0">
              <a:buNone/>
              <a:defRPr>
                <a:solidFill>
                  <a:schemeClr val="tx1">
                    <a:lumMod val="65000"/>
                    <a:lumOff val="35000"/>
                  </a:schemeClr>
                </a:solidFill>
              </a:defRPr>
            </a:lvl1pPr>
          </a:lstStyle>
          <a:p>
            <a:r>
              <a:rPr lang="en-US" dirty="0"/>
              <a:t>Insert table</a:t>
            </a:r>
          </a:p>
        </p:txBody>
      </p:sp>
      <p:sp>
        <p:nvSpPr>
          <p:cNvPr id="9"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10" name="תמונה 11"/>
          <p:cNvPicPr>
            <a:picLocks noChangeAspect="1"/>
          </p:cNvPicPr>
          <p:nvPr/>
        </p:nvPicPr>
        <p:blipFill>
          <a:blip r:embed="rId2"/>
          <a:stretch>
            <a:fillRect/>
          </a:stretch>
        </p:blipFill>
        <p:spPr>
          <a:xfrm>
            <a:off x="326378" y="6385479"/>
            <a:ext cx="213675" cy="25920"/>
          </a:xfrm>
          <a:prstGeom prst="rect">
            <a:avLst/>
          </a:prstGeom>
        </p:spPr>
      </p:pic>
      <p:sp>
        <p:nvSpPr>
          <p:cNvPr id="11"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2" name="Rectangle 11"/>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7" name="תמונה 11"/>
          <p:cNvPicPr>
            <a:picLocks noChangeAspect="1"/>
          </p:cNvPicPr>
          <p:nvPr/>
        </p:nvPicPr>
        <p:blipFill>
          <a:blip r:embed="rId2"/>
          <a:stretch>
            <a:fillRect/>
          </a:stretch>
        </p:blipFill>
        <p:spPr>
          <a:xfrm>
            <a:off x="326378" y="6385479"/>
            <a:ext cx="213675" cy="25920"/>
          </a:xfrm>
          <a:prstGeom prst="rect">
            <a:avLst/>
          </a:prstGeom>
        </p:spPr>
      </p:pic>
      <p:sp>
        <p:nvSpPr>
          <p:cNvPr id="14" name="Rectangle 13"/>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3"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5" name="Rectangle 14"/>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Tree>
    <p:extLst>
      <p:ext uri="{BB962C8B-B14F-4D97-AF65-F5344CB8AC3E}">
        <p14:creationId xmlns:p14="http://schemas.microsoft.com/office/powerpoint/2010/main" val="316976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2"/>
          <p:cNvSpPr txBox="1">
            <a:spLocks noGrp="1"/>
          </p:cNvSpPr>
          <p:nvPr>
            <p:ph type="ctrTitle" hasCustomPrompt="1"/>
          </p:nvPr>
        </p:nvSpPr>
        <p:spPr>
          <a:xfrm>
            <a:off x="216244" y="2688572"/>
            <a:ext cx="8643552" cy="677108"/>
          </a:xfrm>
          <a:prstGeom prst="rect">
            <a:avLst/>
          </a:prstGeom>
        </p:spPr>
        <p:txBody>
          <a:bodyPr vert="horz" wrap="square" lIns="0" tIns="0" rIns="0" bIns="0" rtlCol="0">
            <a:spAutoFit/>
          </a:bodyPr>
          <a:lstStyle>
            <a:lvl1pPr marL="12700" algn="ctr" rtl="0">
              <a:lnSpc>
                <a:spcPct val="100000"/>
              </a:lnSpc>
              <a:defRPr sz="4400" baseline="0">
                <a:solidFill>
                  <a:srgbClr val="D92228"/>
                </a:solidFill>
                <a:latin typeface="+mn-lt"/>
              </a:defRPr>
            </a:lvl1pPr>
          </a:lstStyle>
          <a:p>
            <a:pPr marL="12700">
              <a:lnSpc>
                <a:spcPct val="100000"/>
              </a:lnSpc>
            </a:pPr>
            <a:r>
              <a:rPr lang="en-US" spc="5" dirty="0"/>
              <a:t>Slide section title</a:t>
            </a:r>
            <a:endParaRPr spc="5" dirty="0"/>
          </a:p>
        </p:txBody>
      </p:sp>
      <p:sp>
        <p:nvSpPr>
          <p:cNvPr id="8"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9" name="Text Placeholder 6"/>
          <p:cNvSpPr>
            <a:spLocks noGrp="1"/>
          </p:cNvSpPr>
          <p:nvPr>
            <p:ph type="body" sz="quarter" idx="10" hasCustomPrompt="1"/>
          </p:nvPr>
        </p:nvSpPr>
        <p:spPr>
          <a:xfrm>
            <a:off x="216247" y="3938433"/>
            <a:ext cx="8643551" cy="469359"/>
          </a:xfrm>
          <a:prstGeom prst="rect">
            <a:avLst/>
          </a:prstGeom>
        </p:spPr>
        <p:txBody>
          <a:bodyPr vert="horz" wrap="square" lIns="0" tIns="0" rIns="0" bIns="0" rtlCol="0">
            <a:spAutoFit/>
          </a:bodyPr>
          <a:lstStyle>
            <a:lvl1pPr marL="0" indent="0" algn="ctr" rtl="0">
              <a:buNone/>
              <a:defRPr lang="en-US" sz="3050" spc="5" dirty="0">
                <a:solidFill>
                  <a:srgbClr val="404040"/>
                </a:solidFill>
                <a:latin typeface="Calibri"/>
                <a:cs typeface="Calibri"/>
              </a:defRPr>
            </a:lvl1pPr>
          </a:lstStyle>
          <a:p>
            <a:pPr marL="12700" lvl="0" algn="ctr">
              <a:lnSpc>
                <a:spcPct val="100000"/>
              </a:lnSpc>
            </a:pPr>
            <a:r>
              <a:rPr lang="en-US" dirty="0"/>
              <a:t>Slide section subtitle</a:t>
            </a:r>
          </a:p>
        </p:txBody>
      </p:sp>
    </p:spTree>
    <p:extLst>
      <p:ext uri="{BB962C8B-B14F-4D97-AF65-F5344CB8AC3E}">
        <p14:creationId xmlns:p14="http://schemas.microsoft.com/office/powerpoint/2010/main" val="300510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75751"/>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970293" y="258195"/>
            <a:ext cx="1173707" cy="411481"/>
          </a:xfrm>
          <a:prstGeom prst="rect">
            <a:avLst/>
          </a:prstGeom>
          <a:solidFill>
            <a:schemeClr val="bg1"/>
          </a:solidFill>
        </p:spPr>
        <p:txBody>
          <a:bodyPr wrap="square" rtlCol="0">
            <a:spAutoFit/>
          </a:bodyPr>
          <a:lstStyle/>
          <a:p>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7121" y="88271"/>
            <a:ext cx="1453899" cy="822962"/>
          </a:xfrm>
          <a:prstGeom prst="rect">
            <a:avLst/>
          </a:prstGeom>
        </p:spPr>
      </p:pic>
      <p:sp>
        <p:nvSpPr>
          <p:cNvPr id="5" name="Date Placeholder 3"/>
          <p:cNvSpPr>
            <a:spLocks noGrp="1"/>
          </p:cNvSpPr>
          <p:nvPr>
            <p:ph type="dt" sz="half" idx="10"/>
          </p:nvPr>
        </p:nvSpPr>
        <p:spPr>
          <a:xfrm>
            <a:off x="628650" y="6356351"/>
            <a:ext cx="2057400" cy="365125"/>
          </a:xfrm>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6" name="Slide Number Placeholder 5"/>
          <p:cNvSpPr>
            <a:spLocks noGrp="1"/>
          </p:cNvSpPr>
          <p:nvPr>
            <p:ph type="sldNum" sz="quarter" idx="12"/>
          </p:nvPr>
        </p:nvSpPr>
        <p:spPr>
          <a:xfrm>
            <a:off x="6457950" y="6356351"/>
            <a:ext cx="2057400" cy="365125"/>
          </a:xfrm>
        </p:spPr>
        <p:txBody>
          <a:bodyPr/>
          <a:lstStyle>
            <a:lvl1pPr>
              <a:defRPr>
                <a:solidFill>
                  <a:schemeClr val="bg1"/>
                </a:solidFill>
              </a:defRPr>
            </a:lvl1pPr>
          </a:lstStyle>
          <a:p>
            <a:fld id="{B15707D3-677C-4FB9-ABBC-2E45667F9BD4}" type="slidenum">
              <a:rPr lang="en-US" smtClean="0"/>
              <a:pPr/>
              <a:t>‹#›</a:t>
            </a:fld>
            <a:endParaRPr lang="en-US" dirty="0"/>
          </a:p>
        </p:txBody>
      </p:sp>
      <p:sp>
        <p:nvSpPr>
          <p:cNvPr id="7" name="Title Placeholder 1"/>
          <p:cNvSpPr>
            <a:spLocks noGrp="1"/>
          </p:cNvSpPr>
          <p:nvPr>
            <p:ph type="title"/>
          </p:nvPr>
        </p:nvSpPr>
        <p:spPr>
          <a:xfrm>
            <a:off x="441081" y="500062"/>
            <a:ext cx="78867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5304485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bject 5"/>
          <p:cNvSpPr txBox="1"/>
          <p:nvPr/>
        </p:nvSpPr>
        <p:spPr>
          <a:xfrm>
            <a:off x="229409" y="5629135"/>
            <a:ext cx="6246495" cy="689420"/>
          </a:xfrm>
          <a:prstGeom prst="rect">
            <a:avLst/>
          </a:prstGeom>
        </p:spPr>
        <p:txBody>
          <a:bodyPr vert="horz" wrap="square" lIns="0" tIns="0" rIns="0" bIns="0" rtlCol="0">
            <a:spAutoFit/>
          </a:bodyPr>
          <a:lstStyle/>
          <a:p>
            <a:pPr marL="12700" algn="l" rtl="0">
              <a:lnSpc>
                <a:spcPct val="100000"/>
              </a:lnSpc>
            </a:pPr>
            <a:r>
              <a:rPr sz="800" b="1" spc="-5" dirty="0">
                <a:solidFill>
                  <a:srgbClr val="58595B"/>
                </a:solidFill>
                <a:latin typeface="Calibri"/>
                <a:cs typeface="Calibri"/>
              </a:rPr>
              <a:t>Cautionary Note Regarding </a:t>
            </a:r>
            <a:r>
              <a:rPr sz="800" b="1" spc="-10" dirty="0">
                <a:solidFill>
                  <a:srgbClr val="58595B"/>
                </a:solidFill>
                <a:latin typeface="Calibri"/>
                <a:cs typeface="Calibri"/>
              </a:rPr>
              <a:t>Market Data </a:t>
            </a:r>
            <a:r>
              <a:rPr sz="800" b="1" dirty="0">
                <a:solidFill>
                  <a:srgbClr val="58595B"/>
                </a:solidFill>
                <a:latin typeface="Calibri"/>
                <a:cs typeface="Calibri"/>
              </a:rPr>
              <a:t>&amp; </a:t>
            </a:r>
            <a:r>
              <a:rPr sz="800" b="1" spc="-5" dirty="0">
                <a:solidFill>
                  <a:srgbClr val="58595B"/>
                </a:solidFill>
                <a:latin typeface="Calibri"/>
                <a:cs typeface="Calibri"/>
              </a:rPr>
              <a:t>Industry</a:t>
            </a:r>
            <a:r>
              <a:rPr sz="800" b="1" spc="15" dirty="0">
                <a:solidFill>
                  <a:srgbClr val="58595B"/>
                </a:solidFill>
                <a:latin typeface="Calibri"/>
                <a:cs typeface="Calibri"/>
              </a:rPr>
              <a:t> </a:t>
            </a:r>
            <a:r>
              <a:rPr sz="800" b="1" spc="-5" dirty="0">
                <a:solidFill>
                  <a:srgbClr val="58595B"/>
                </a:solidFill>
                <a:latin typeface="Calibri"/>
                <a:cs typeface="Calibri"/>
              </a:rPr>
              <a:t>Forecasts</a:t>
            </a:r>
            <a:endParaRPr sz="800" dirty="0">
              <a:latin typeface="Calibri"/>
              <a:cs typeface="Calibri"/>
            </a:endParaRPr>
          </a:p>
          <a:p>
            <a:pPr marL="12700" marR="5080" algn="l" rtl="0">
              <a:lnSpc>
                <a:spcPct val="114599"/>
              </a:lnSpc>
            </a:pPr>
            <a:r>
              <a:rPr sz="800" b="0" spc="-5" dirty="0">
                <a:solidFill>
                  <a:srgbClr val="58595B"/>
                </a:solidFill>
                <a:latin typeface="Calibri Light"/>
                <a:cs typeface="Calibri Light"/>
              </a:rPr>
              <a:t>This power point </a:t>
            </a:r>
            <a:r>
              <a:rPr sz="800" b="0" spc="-10" dirty="0">
                <a:solidFill>
                  <a:srgbClr val="58595B"/>
                </a:solidFill>
                <a:latin typeface="Calibri Light"/>
                <a:cs typeface="Calibri Light"/>
              </a:rPr>
              <a:t>presentation </a:t>
            </a:r>
            <a:r>
              <a:rPr sz="800" b="0" spc="-5" dirty="0">
                <a:solidFill>
                  <a:srgbClr val="58595B"/>
                </a:solidFill>
                <a:latin typeface="Calibri Light"/>
                <a:cs typeface="Calibri Light"/>
              </a:rPr>
              <a:t>contains </a:t>
            </a:r>
            <a:r>
              <a:rPr sz="800" b="0" spc="-10" dirty="0">
                <a:solidFill>
                  <a:srgbClr val="58595B"/>
                </a:solidFill>
                <a:latin typeface="Calibri Light"/>
                <a:cs typeface="Calibri Light"/>
              </a:rPr>
              <a:t>market data </a:t>
            </a:r>
            <a:r>
              <a:rPr sz="800" b="0" dirty="0">
                <a:solidFill>
                  <a:srgbClr val="58595B"/>
                </a:solidFill>
                <a:latin typeface="Calibri Light"/>
                <a:cs typeface="Calibri Light"/>
              </a:rPr>
              <a:t>and </a:t>
            </a:r>
            <a:r>
              <a:rPr sz="800" b="0" spc="-5" dirty="0">
                <a:solidFill>
                  <a:srgbClr val="58595B"/>
                </a:solidFill>
                <a:latin typeface="Calibri Light"/>
                <a:cs typeface="Calibri Light"/>
              </a:rPr>
              <a:t>industry </a:t>
            </a:r>
            <a:r>
              <a:rPr sz="800" b="0" spc="-10" dirty="0">
                <a:solidFill>
                  <a:srgbClr val="58595B"/>
                </a:solidFill>
                <a:latin typeface="Calibri Light"/>
                <a:cs typeface="Calibri Light"/>
              </a:rPr>
              <a:t>forecasts from </a:t>
            </a:r>
            <a:r>
              <a:rPr sz="800" b="0" spc="-5" dirty="0">
                <a:solidFill>
                  <a:srgbClr val="58595B"/>
                </a:solidFill>
                <a:latin typeface="Calibri Light"/>
                <a:cs typeface="Calibri Light"/>
              </a:rPr>
              <a:t>certain third-party sources. This information </a:t>
            </a:r>
            <a:r>
              <a:rPr sz="800" b="0" dirty="0">
                <a:solidFill>
                  <a:srgbClr val="58595B"/>
                </a:solidFill>
                <a:latin typeface="Calibri Light"/>
                <a:cs typeface="Calibri Light"/>
              </a:rPr>
              <a:t>is based </a:t>
            </a:r>
            <a:r>
              <a:rPr sz="800" b="0" spc="-5" dirty="0">
                <a:solidFill>
                  <a:srgbClr val="58595B"/>
                </a:solidFill>
                <a:latin typeface="Calibri Light"/>
                <a:cs typeface="Calibri Light"/>
              </a:rPr>
              <a:t>on industry surveys </a:t>
            </a:r>
            <a:r>
              <a:rPr sz="800" b="0" dirty="0">
                <a:solidFill>
                  <a:srgbClr val="58595B"/>
                </a:solidFill>
                <a:latin typeface="Calibri Light"/>
                <a:cs typeface="Calibri Light"/>
              </a:rPr>
              <a:t>and the </a:t>
            </a:r>
            <a:r>
              <a:rPr sz="800" b="0" spc="-10" dirty="0">
                <a:solidFill>
                  <a:srgbClr val="58595B"/>
                </a:solidFill>
                <a:latin typeface="Calibri Light"/>
                <a:cs typeface="Calibri Light"/>
              </a:rPr>
              <a:t>preparer’s expertise </a:t>
            </a:r>
            <a:r>
              <a:rPr sz="800" b="0" dirty="0">
                <a:solidFill>
                  <a:srgbClr val="58595B"/>
                </a:solidFill>
                <a:latin typeface="Calibri Light"/>
                <a:cs typeface="Calibri Light"/>
              </a:rPr>
              <a:t>in the </a:t>
            </a:r>
            <a:r>
              <a:rPr sz="800" b="0" spc="-5" dirty="0">
                <a:solidFill>
                  <a:srgbClr val="58595B"/>
                </a:solidFill>
                <a:latin typeface="Calibri Light"/>
                <a:cs typeface="Calibri Light"/>
              </a:rPr>
              <a:t>industry </a:t>
            </a:r>
            <a:r>
              <a:rPr sz="800" b="0" dirty="0">
                <a:solidFill>
                  <a:srgbClr val="58595B"/>
                </a:solidFill>
                <a:latin typeface="Calibri Light"/>
                <a:cs typeface="Calibri Light"/>
              </a:rPr>
              <a:t>and </a:t>
            </a:r>
            <a:r>
              <a:rPr sz="800" b="0" spc="-5" dirty="0">
                <a:solidFill>
                  <a:srgbClr val="58595B"/>
                </a:solidFill>
                <a:latin typeface="Calibri Light"/>
                <a:cs typeface="Calibri Light"/>
              </a:rPr>
              <a:t>there can </a:t>
            </a:r>
            <a:r>
              <a:rPr sz="800" b="0" dirty="0">
                <a:solidFill>
                  <a:srgbClr val="58595B"/>
                </a:solidFill>
                <a:latin typeface="Calibri Light"/>
                <a:cs typeface="Calibri Light"/>
              </a:rPr>
              <a:t>be no </a:t>
            </a:r>
            <a:r>
              <a:rPr sz="800" b="0" spc="-5" dirty="0">
                <a:solidFill>
                  <a:srgbClr val="58595B"/>
                </a:solidFill>
                <a:latin typeface="Calibri Light"/>
                <a:cs typeface="Calibri Light"/>
              </a:rPr>
              <a:t>assurance that </a:t>
            </a:r>
            <a:r>
              <a:rPr sz="800" b="0" spc="-10" dirty="0">
                <a:solidFill>
                  <a:srgbClr val="58595B"/>
                </a:solidFill>
                <a:latin typeface="Calibri Light"/>
                <a:cs typeface="Calibri Light"/>
              </a:rPr>
              <a:t>any </a:t>
            </a:r>
            <a:r>
              <a:rPr sz="800" b="0" dirty="0">
                <a:solidFill>
                  <a:srgbClr val="58595B"/>
                </a:solidFill>
                <a:latin typeface="Calibri Light"/>
                <a:cs typeface="Calibri Light"/>
              </a:rPr>
              <a:t>such </a:t>
            </a:r>
            <a:r>
              <a:rPr sz="800" b="0" spc="-10" dirty="0">
                <a:solidFill>
                  <a:srgbClr val="58595B"/>
                </a:solidFill>
                <a:latin typeface="Calibri Light"/>
                <a:cs typeface="Calibri Light"/>
              </a:rPr>
              <a:t>market data </a:t>
            </a:r>
            <a:r>
              <a:rPr sz="800" b="0" dirty="0">
                <a:solidFill>
                  <a:srgbClr val="58595B"/>
                </a:solidFill>
                <a:latin typeface="Calibri Light"/>
                <a:cs typeface="Calibri Light"/>
              </a:rPr>
              <a:t>is </a:t>
            </a:r>
            <a:r>
              <a:rPr sz="800" b="0" spc="-5" dirty="0">
                <a:solidFill>
                  <a:srgbClr val="58595B"/>
                </a:solidFill>
                <a:latin typeface="Calibri Light"/>
                <a:cs typeface="Calibri Light"/>
              </a:rPr>
              <a:t>accurate or that </a:t>
            </a:r>
            <a:r>
              <a:rPr sz="800" b="0" spc="-10" dirty="0">
                <a:solidFill>
                  <a:srgbClr val="58595B"/>
                </a:solidFill>
                <a:latin typeface="Calibri Light"/>
                <a:cs typeface="Calibri Light"/>
              </a:rPr>
              <a:t>any </a:t>
            </a:r>
            <a:r>
              <a:rPr sz="800" b="0" dirty="0">
                <a:solidFill>
                  <a:srgbClr val="58595B"/>
                </a:solidFill>
                <a:latin typeface="Calibri Light"/>
                <a:cs typeface="Calibri Light"/>
              </a:rPr>
              <a:t>such </a:t>
            </a:r>
            <a:r>
              <a:rPr sz="800" b="0" spc="-5" dirty="0">
                <a:solidFill>
                  <a:srgbClr val="58595B"/>
                </a:solidFill>
                <a:latin typeface="Calibri Light"/>
                <a:cs typeface="Calibri Light"/>
              </a:rPr>
              <a:t>industry </a:t>
            </a:r>
            <a:r>
              <a:rPr sz="800" b="0" spc="-10" dirty="0">
                <a:solidFill>
                  <a:srgbClr val="58595B"/>
                </a:solidFill>
                <a:latin typeface="Calibri Light"/>
                <a:cs typeface="Calibri Light"/>
              </a:rPr>
              <a:t>forecasts </a:t>
            </a:r>
            <a:r>
              <a:rPr sz="800" b="0" dirty="0">
                <a:solidFill>
                  <a:srgbClr val="58595B"/>
                </a:solidFill>
                <a:latin typeface="Calibri Light"/>
                <a:cs typeface="Calibri Light"/>
              </a:rPr>
              <a:t>will be </a:t>
            </a:r>
            <a:r>
              <a:rPr sz="800" b="0" spc="-5" dirty="0">
                <a:solidFill>
                  <a:srgbClr val="58595B"/>
                </a:solidFill>
                <a:latin typeface="Calibri Light"/>
                <a:cs typeface="Calibri Light"/>
              </a:rPr>
              <a:t>achieved. Although we </a:t>
            </a:r>
            <a:r>
              <a:rPr sz="800" b="0" spc="-10" dirty="0">
                <a:solidFill>
                  <a:srgbClr val="58595B"/>
                </a:solidFill>
                <a:latin typeface="Calibri Light"/>
                <a:cs typeface="Calibri Light"/>
              </a:rPr>
              <a:t>have </a:t>
            </a:r>
            <a:r>
              <a:rPr sz="800" b="0" dirty="0">
                <a:solidFill>
                  <a:srgbClr val="58595B"/>
                </a:solidFill>
                <a:latin typeface="Calibri Light"/>
                <a:cs typeface="Calibri Light"/>
              </a:rPr>
              <a:t>not </a:t>
            </a:r>
            <a:r>
              <a:rPr sz="800" b="0" spc="-5" dirty="0">
                <a:solidFill>
                  <a:srgbClr val="58595B"/>
                </a:solidFill>
                <a:latin typeface="Calibri Light"/>
                <a:cs typeface="Calibri Light"/>
              </a:rPr>
              <a:t>independently verified </a:t>
            </a:r>
            <a:r>
              <a:rPr sz="800" b="0" dirty="0">
                <a:solidFill>
                  <a:srgbClr val="58595B"/>
                </a:solidFill>
                <a:latin typeface="Calibri Light"/>
                <a:cs typeface="Calibri Light"/>
              </a:rPr>
              <a:t>the </a:t>
            </a:r>
            <a:r>
              <a:rPr sz="800" b="0" spc="-5" dirty="0">
                <a:solidFill>
                  <a:srgbClr val="58595B"/>
                </a:solidFill>
                <a:latin typeface="Calibri Light"/>
                <a:cs typeface="Calibri Light"/>
              </a:rPr>
              <a:t>accuracy of </a:t>
            </a:r>
            <a:r>
              <a:rPr sz="800" b="0" dirty="0">
                <a:solidFill>
                  <a:srgbClr val="58595B"/>
                </a:solidFill>
                <a:latin typeface="Calibri Light"/>
                <a:cs typeface="Calibri Light"/>
              </a:rPr>
              <a:t>such </a:t>
            </a:r>
            <a:r>
              <a:rPr sz="800" b="0" spc="-10" dirty="0">
                <a:solidFill>
                  <a:srgbClr val="58595B"/>
                </a:solidFill>
                <a:latin typeface="Calibri Light"/>
                <a:cs typeface="Calibri Light"/>
              </a:rPr>
              <a:t>market data </a:t>
            </a:r>
            <a:r>
              <a:rPr sz="800" b="0" dirty="0">
                <a:solidFill>
                  <a:srgbClr val="58595B"/>
                </a:solidFill>
                <a:latin typeface="Calibri Light"/>
                <a:cs typeface="Calibri Light"/>
              </a:rPr>
              <a:t>and </a:t>
            </a:r>
            <a:r>
              <a:rPr sz="800" b="0" spc="-5" dirty="0">
                <a:solidFill>
                  <a:srgbClr val="58595B"/>
                </a:solidFill>
                <a:latin typeface="Calibri Light"/>
                <a:cs typeface="Calibri Light"/>
              </a:rPr>
              <a:t>industry </a:t>
            </a:r>
            <a:r>
              <a:rPr sz="800" b="0" spc="-10" dirty="0">
                <a:solidFill>
                  <a:srgbClr val="58595B"/>
                </a:solidFill>
                <a:latin typeface="Calibri Light"/>
                <a:cs typeface="Calibri Light"/>
              </a:rPr>
              <a:t>forecasts, </a:t>
            </a:r>
            <a:r>
              <a:rPr sz="800" b="0" spc="-5" dirty="0">
                <a:solidFill>
                  <a:srgbClr val="58595B"/>
                </a:solidFill>
                <a:latin typeface="Calibri Light"/>
                <a:cs typeface="Calibri Light"/>
              </a:rPr>
              <a:t>we believe that </a:t>
            </a:r>
            <a:r>
              <a:rPr sz="800" b="0" dirty="0">
                <a:solidFill>
                  <a:srgbClr val="58595B"/>
                </a:solidFill>
                <a:latin typeface="Calibri Light"/>
                <a:cs typeface="Calibri Light"/>
              </a:rPr>
              <a:t>the </a:t>
            </a:r>
            <a:r>
              <a:rPr sz="800" b="0" spc="-10" dirty="0">
                <a:solidFill>
                  <a:srgbClr val="58595B"/>
                </a:solidFill>
                <a:latin typeface="Calibri Light"/>
                <a:cs typeface="Calibri Light"/>
              </a:rPr>
              <a:t>market data </a:t>
            </a:r>
            <a:r>
              <a:rPr sz="800" b="0" dirty="0">
                <a:solidFill>
                  <a:srgbClr val="58595B"/>
                </a:solidFill>
                <a:latin typeface="Calibri Light"/>
                <a:cs typeface="Calibri Light"/>
              </a:rPr>
              <a:t>is </a:t>
            </a:r>
            <a:r>
              <a:rPr sz="800" b="0" spc="-10" dirty="0">
                <a:solidFill>
                  <a:srgbClr val="58595B"/>
                </a:solidFill>
                <a:latin typeface="Calibri Light"/>
                <a:cs typeface="Calibri Light"/>
              </a:rPr>
              <a:t>reliable </a:t>
            </a:r>
            <a:r>
              <a:rPr sz="800" b="0" dirty="0">
                <a:solidFill>
                  <a:srgbClr val="58595B"/>
                </a:solidFill>
                <a:latin typeface="Calibri Light"/>
                <a:cs typeface="Calibri Light"/>
              </a:rPr>
              <a:t>and </a:t>
            </a:r>
            <a:r>
              <a:rPr sz="800" b="0" spc="-5" dirty="0">
                <a:solidFill>
                  <a:srgbClr val="58595B"/>
                </a:solidFill>
                <a:latin typeface="Calibri Light"/>
                <a:cs typeface="Calibri Light"/>
              </a:rPr>
              <a:t>that </a:t>
            </a:r>
            <a:r>
              <a:rPr sz="800" b="0" dirty="0">
                <a:solidFill>
                  <a:srgbClr val="58595B"/>
                </a:solidFill>
                <a:latin typeface="Calibri Light"/>
                <a:cs typeface="Calibri Light"/>
              </a:rPr>
              <a:t>the </a:t>
            </a:r>
            <a:r>
              <a:rPr sz="800" b="0" spc="-5" dirty="0">
                <a:solidFill>
                  <a:srgbClr val="58595B"/>
                </a:solidFill>
                <a:latin typeface="Calibri Light"/>
                <a:cs typeface="Calibri Light"/>
              </a:rPr>
              <a:t>industry </a:t>
            </a:r>
            <a:r>
              <a:rPr sz="800" b="0" spc="-10" dirty="0">
                <a:solidFill>
                  <a:srgbClr val="58595B"/>
                </a:solidFill>
                <a:latin typeface="Calibri Light"/>
                <a:cs typeface="Calibri Light"/>
              </a:rPr>
              <a:t>forecasts </a:t>
            </a:r>
            <a:r>
              <a:rPr sz="800" b="0" spc="-5" dirty="0">
                <a:solidFill>
                  <a:srgbClr val="58595B"/>
                </a:solidFill>
                <a:latin typeface="Calibri Light"/>
                <a:cs typeface="Calibri Light"/>
              </a:rPr>
              <a:t>are</a:t>
            </a:r>
            <a:r>
              <a:rPr sz="800" b="0" spc="50" dirty="0">
                <a:solidFill>
                  <a:srgbClr val="58595B"/>
                </a:solidFill>
                <a:latin typeface="Calibri Light"/>
                <a:cs typeface="Calibri Light"/>
              </a:rPr>
              <a:t> </a:t>
            </a:r>
            <a:r>
              <a:rPr sz="800" b="0" spc="-10" dirty="0">
                <a:solidFill>
                  <a:srgbClr val="58595B"/>
                </a:solidFill>
                <a:latin typeface="Calibri Light"/>
                <a:cs typeface="Calibri Light"/>
              </a:rPr>
              <a:t>reasonable.</a:t>
            </a:r>
            <a:endParaRPr sz="800" dirty="0">
              <a:latin typeface="Calibri Light"/>
              <a:cs typeface="Calibri Light"/>
            </a:endParaRPr>
          </a:p>
        </p:txBody>
      </p:sp>
      <p:sp>
        <p:nvSpPr>
          <p:cNvPr id="8" name="object 7"/>
          <p:cNvSpPr txBox="1"/>
          <p:nvPr/>
        </p:nvSpPr>
        <p:spPr>
          <a:xfrm>
            <a:off x="692761" y="4710293"/>
            <a:ext cx="1489075" cy="215444"/>
          </a:xfrm>
          <a:prstGeom prst="rect">
            <a:avLst/>
          </a:prstGeom>
        </p:spPr>
        <p:txBody>
          <a:bodyPr vert="horz" wrap="square" lIns="0" tIns="0" rIns="0" bIns="0" rtlCol="0">
            <a:spAutoFit/>
          </a:bodyPr>
          <a:lstStyle/>
          <a:p>
            <a:pPr marL="12700" algn="ctr" rtl="0">
              <a:lnSpc>
                <a:spcPct val="100000"/>
              </a:lnSpc>
            </a:pPr>
            <a:r>
              <a:rPr sz="1400" b="0" kern="1200" spc="-15" dirty="0">
                <a:solidFill>
                  <a:srgbClr val="404040"/>
                </a:solidFill>
                <a:latin typeface="Calibri Light"/>
                <a:ea typeface="+mn-ea"/>
                <a:cs typeface="Calibri Light"/>
                <a:hlinkClick r:id="rId3"/>
              </a:rPr>
              <a:t>info@solaredge.com</a:t>
            </a:r>
            <a:endParaRPr sz="1400" b="0" kern="1200" spc="-15" dirty="0">
              <a:solidFill>
                <a:srgbClr val="404040"/>
              </a:solidFill>
              <a:latin typeface="Calibri Light"/>
              <a:ea typeface="+mn-ea"/>
              <a:cs typeface="Calibri Light"/>
            </a:endParaRPr>
          </a:p>
        </p:txBody>
      </p:sp>
      <p:sp>
        <p:nvSpPr>
          <p:cNvPr id="9" name="object 9"/>
          <p:cNvSpPr txBox="1"/>
          <p:nvPr/>
        </p:nvSpPr>
        <p:spPr>
          <a:xfrm>
            <a:off x="2636827" y="4710293"/>
            <a:ext cx="1798955" cy="215444"/>
          </a:xfrm>
          <a:prstGeom prst="rect">
            <a:avLst/>
          </a:prstGeom>
        </p:spPr>
        <p:txBody>
          <a:bodyPr vert="horz" wrap="square" lIns="0" tIns="0" rIns="0" bIns="0" rtlCol="0">
            <a:spAutoFit/>
          </a:bodyPr>
          <a:lstStyle/>
          <a:p>
            <a:pPr marL="12700" algn="ctr" rtl="0">
              <a:lnSpc>
                <a:spcPct val="100000"/>
              </a:lnSpc>
            </a:pPr>
            <a:r>
              <a:rPr sz="1400" b="0" spc="-15" dirty="0">
                <a:solidFill>
                  <a:srgbClr val="404040"/>
                </a:solidFill>
                <a:latin typeface="Calibri Light"/>
                <a:cs typeface="Calibri Light"/>
              </a:rPr>
              <a:t>twitter.com/SolarEdgePV</a:t>
            </a:r>
            <a:endParaRPr sz="1400" dirty="0">
              <a:latin typeface="Calibri Light"/>
              <a:cs typeface="Calibri Light"/>
            </a:endParaRPr>
          </a:p>
        </p:txBody>
      </p:sp>
      <p:sp>
        <p:nvSpPr>
          <p:cNvPr id="10" name="object 11"/>
          <p:cNvSpPr txBox="1"/>
          <p:nvPr/>
        </p:nvSpPr>
        <p:spPr>
          <a:xfrm>
            <a:off x="4922551" y="4710293"/>
            <a:ext cx="1424940" cy="215444"/>
          </a:xfrm>
          <a:prstGeom prst="rect">
            <a:avLst/>
          </a:prstGeom>
        </p:spPr>
        <p:txBody>
          <a:bodyPr vert="horz" wrap="square" lIns="0" tIns="0" rIns="0" bIns="0" rtlCol="0">
            <a:spAutoFit/>
          </a:bodyPr>
          <a:lstStyle/>
          <a:p>
            <a:pPr marL="12700" algn="ctr" rtl="0">
              <a:lnSpc>
                <a:spcPct val="100000"/>
              </a:lnSpc>
            </a:pPr>
            <a:r>
              <a:rPr sz="1400" b="0" spc="-15" dirty="0">
                <a:solidFill>
                  <a:srgbClr val="404040"/>
                </a:solidFill>
                <a:latin typeface="Calibri Light"/>
                <a:cs typeface="Calibri Light"/>
              </a:rPr>
              <a:t>solaredge.com/blog</a:t>
            </a:r>
            <a:endParaRPr sz="1400" dirty="0">
              <a:latin typeface="Calibri Light"/>
              <a:cs typeface="Calibri Light"/>
            </a:endParaRPr>
          </a:p>
        </p:txBody>
      </p:sp>
      <p:sp>
        <p:nvSpPr>
          <p:cNvPr id="11" name="object 13"/>
          <p:cNvSpPr txBox="1"/>
          <p:nvPr/>
        </p:nvSpPr>
        <p:spPr>
          <a:xfrm>
            <a:off x="7204413" y="4710293"/>
            <a:ext cx="1059815" cy="215444"/>
          </a:xfrm>
          <a:prstGeom prst="rect">
            <a:avLst/>
          </a:prstGeom>
        </p:spPr>
        <p:txBody>
          <a:bodyPr vert="horz" wrap="square" lIns="0" tIns="0" rIns="0" bIns="0" rtlCol="0">
            <a:spAutoFit/>
          </a:bodyPr>
          <a:lstStyle/>
          <a:p>
            <a:pPr marL="12700" algn="ctr" rtl="0">
              <a:lnSpc>
                <a:spcPct val="100000"/>
              </a:lnSpc>
            </a:pPr>
            <a:r>
              <a:rPr sz="1400" b="0" spc="-10" dirty="0">
                <a:solidFill>
                  <a:srgbClr val="404040"/>
                </a:solidFill>
                <a:latin typeface="Calibri Light"/>
                <a:cs typeface="Calibri Light"/>
              </a:rPr>
              <a:t>solaredge.com</a:t>
            </a:r>
            <a:endParaRPr sz="1400" dirty="0">
              <a:latin typeface="Calibri Light"/>
              <a:cs typeface="Calibri Light"/>
            </a:endParaRPr>
          </a:p>
        </p:txBody>
      </p:sp>
      <p:sp>
        <p:nvSpPr>
          <p:cNvPr id="12" name="TextBox 11"/>
          <p:cNvSpPr txBox="1"/>
          <p:nvPr/>
        </p:nvSpPr>
        <p:spPr>
          <a:xfrm>
            <a:off x="2776138" y="2484349"/>
            <a:ext cx="3591731" cy="869469"/>
          </a:xfrm>
          <a:prstGeom prst="rect">
            <a:avLst/>
          </a:prstGeom>
          <a:noFill/>
        </p:spPr>
        <p:txBody>
          <a:bodyPr wrap="square" rtlCol="0">
            <a:spAutoFit/>
          </a:bodyPr>
          <a:lstStyle/>
          <a:p>
            <a:pPr algn="ctr" rtl="0"/>
            <a:r>
              <a:rPr lang="en-US" sz="5050" b="0" kern="1200" spc="5" dirty="0">
                <a:solidFill>
                  <a:srgbClr val="D92228"/>
                </a:solidFill>
                <a:latin typeface="+mn-lt"/>
                <a:ea typeface="+mj-ea"/>
                <a:cs typeface="+mj-cs"/>
              </a:rPr>
              <a:t>THANK YOU!</a:t>
            </a:r>
          </a:p>
        </p:txBody>
      </p:sp>
      <p:sp>
        <p:nvSpPr>
          <p:cNvPr id="13"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pic>
        <p:nvPicPr>
          <p:cNvPr id="14" name="Picture 13"/>
          <p:cNvPicPr>
            <a:picLocks noChangeAspect="1"/>
          </p:cNvPicPr>
          <p:nvPr/>
        </p:nvPicPr>
        <p:blipFill>
          <a:blip r:embed="rId4"/>
          <a:stretch>
            <a:fillRect/>
          </a:stretch>
        </p:blipFill>
        <p:spPr>
          <a:xfrm>
            <a:off x="7563516" y="4000557"/>
            <a:ext cx="398213" cy="531360"/>
          </a:xfrm>
          <a:prstGeom prst="rect">
            <a:avLst/>
          </a:prstGeom>
        </p:spPr>
      </p:pic>
      <p:pic>
        <p:nvPicPr>
          <p:cNvPr id="15" name="Picture 14"/>
          <p:cNvPicPr>
            <a:picLocks noChangeAspect="1"/>
          </p:cNvPicPr>
          <p:nvPr/>
        </p:nvPicPr>
        <p:blipFill>
          <a:blip r:embed="rId5"/>
          <a:stretch>
            <a:fillRect/>
          </a:stretch>
        </p:blipFill>
        <p:spPr>
          <a:xfrm>
            <a:off x="5465675" y="4000557"/>
            <a:ext cx="398213" cy="531360"/>
          </a:xfrm>
          <a:prstGeom prst="rect">
            <a:avLst/>
          </a:prstGeom>
        </p:spPr>
      </p:pic>
      <p:pic>
        <p:nvPicPr>
          <p:cNvPr id="16" name="Picture 15"/>
          <p:cNvPicPr>
            <a:picLocks noChangeAspect="1"/>
          </p:cNvPicPr>
          <p:nvPr/>
        </p:nvPicPr>
        <p:blipFill>
          <a:blip r:embed="rId6"/>
          <a:stretch>
            <a:fillRect/>
          </a:stretch>
        </p:blipFill>
        <p:spPr>
          <a:xfrm>
            <a:off x="3367834" y="3995308"/>
            <a:ext cx="398213" cy="531360"/>
          </a:xfrm>
          <a:prstGeom prst="rect">
            <a:avLst/>
          </a:prstGeom>
        </p:spPr>
      </p:pic>
      <p:pic>
        <p:nvPicPr>
          <p:cNvPr id="17" name="Picture 16"/>
          <p:cNvPicPr>
            <a:picLocks noChangeAspect="1"/>
          </p:cNvPicPr>
          <p:nvPr/>
        </p:nvPicPr>
        <p:blipFill>
          <a:blip r:embed="rId7"/>
          <a:stretch>
            <a:fillRect/>
          </a:stretch>
        </p:blipFill>
        <p:spPr>
          <a:xfrm>
            <a:off x="1269993" y="4006129"/>
            <a:ext cx="398213" cy="531360"/>
          </a:xfrm>
          <a:prstGeom prst="rect">
            <a:avLst/>
          </a:prstGeom>
        </p:spPr>
      </p:pic>
      <p:pic>
        <p:nvPicPr>
          <p:cNvPr id="25" name="Picture 24"/>
          <p:cNvPicPr>
            <a:picLocks noChangeAspect="1"/>
          </p:cNvPicPr>
          <p:nvPr/>
        </p:nvPicPr>
        <p:blipFill>
          <a:blip r:embed="rId4"/>
          <a:stretch>
            <a:fillRect/>
          </a:stretch>
        </p:blipFill>
        <p:spPr>
          <a:xfrm>
            <a:off x="7563516" y="4000557"/>
            <a:ext cx="398213" cy="531360"/>
          </a:xfrm>
          <a:prstGeom prst="rect">
            <a:avLst/>
          </a:prstGeom>
        </p:spPr>
      </p:pic>
      <p:pic>
        <p:nvPicPr>
          <p:cNvPr id="26" name="Picture 25"/>
          <p:cNvPicPr>
            <a:picLocks noChangeAspect="1"/>
          </p:cNvPicPr>
          <p:nvPr/>
        </p:nvPicPr>
        <p:blipFill>
          <a:blip r:embed="rId5"/>
          <a:stretch>
            <a:fillRect/>
          </a:stretch>
        </p:blipFill>
        <p:spPr>
          <a:xfrm>
            <a:off x="5465675" y="4000557"/>
            <a:ext cx="398213" cy="531360"/>
          </a:xfrm>
          <a:prstGeom prst="rect">
            <a:avLst/>
          </a:prstGeom>
        </p:spPr>
      </p:pic>
      <p:pic>
        <p:nvPicPr>
          <p:cNvPr id="27" name="Picture 26"/>
          <p:cNvPicPr>
            <a:picLocks noChangeAspect="1"/>
          </p:cNvPicPr>
          <p:nvPr/>
        </p:nvPicPr>
        <p:blipFill>
          <a:blip r:embed="rId6"/>
          <a:stretch>
            <a:fillRect/>
          </a:stretch>
        </p:blipFill>
        <p:spPr>
          <a:xfrm>
            <a:off x="3367834" y="3995308"/>
            <a:ext cx="398213" cy="531360"/>
          </a:xfrm>
          <a:prstGeom prst="rect">
            <a:avLst/>
          </a:prstGeom>
        </p:spPr>
      </p:pic>
      <p:pic>
        <p:nvPicPr>
          <p:cNvPr id="28" name="Picture 27"/>
          <p:cNvPicPr>
            <a:picLocks noChangeAspect="1"/>
          </p:cNvPicPr>
          <p:nvPr/>
        </p:nvPicPr>
        <p:blipFill>
          <a:blip r:embed="rId7"/>
          <a:stretch>
            <a:fillRect/>
          </a:stretch>
        </p:blipFill>
        <p:spPr>
          <a:xfrm>
            <a:off x="1269993" y="4006129"/>
            <a:ext cx="398213" cy="531360"/>
          </a:xfrm>
          <a:prstGeom prst="rect">
            <a:avLst/>
          </a:prstGeom>
        </p:spPr>
      </p:pic>
      <p:pic>
        <p:nvPicPr>
          <p:cNvPr id="18" name="Picture 17"/>
          <p:cNvPicPr>
            <a:picLocks noChangeAspect="1"/>
          </p:cNvPicPr>
          <p:nvPr userDrawn="1"/>
        </p:nvPicPr>
        <p:blipFill>
          <a:blip r:embed="rId4"/>
          <a:stretch>
            <a:fillRect/>
          </a:stretch>
        </p:blipFill>
        <p:spPr>
          <a:xfrm>
            <a:off x="7563516" y="4000557"/>
            <a:ext cx="398213" cy="531360"/>
          </a:xfrm>
          <a:prstGeom prst="rect">
            <a:avLst/>
          </a:prstGeom>
        </p:spPr>
      </p:pic>
      <p:pic>
        <p:nvPicPr>
          <p:cNvPr id="19" name="Picture 18"/>
          <p:cNvPicPr>
            <a:picLocks noChangeAspect="1"/>
          </p:cNvPicPr>
          <p:nvPr userDrawn="1"/>
        </p:nvPicPr>
        <p:blipFill>
          <a:blip r:embed="rId5"/>
          <a:stretch>
            <a:fillRect/>
          </a:stretch>
        </p:blipFill>
        <p:spPr>
          <a:xfrm>
            <a:off x="5465675" y="4000557"/>
            <a:ext cx="398213" cy="531360"/>
          </a:xfrm>
          <a:prstGeom prst="rect">
            <a:avLst/>
          </a:prstGeom>
        </p:spPr>
      </p:pic>
      <p:pic>
        <p:nvPicPr>
          <p:cNvPr id="20" name="Picture 19"/>
          <p:cNvPicPr>
            <a:picLocks noChangeAspect="1"/>
          </p:cNvPicPr>
          <p:nvPr userDrawn="1"/>
        </p:nvPicPr>
        <p:blipFill>
          <a:blip r:embed="rId6"/>
          <a:stretch>
            <a:fillRect/>
          </a:stretch>
        </p:blipFill>
        <p:spPr>
          <a:xfrm>
            <a:off x="3367834" y="3995308"/>
            <a:ext cx="398213" cy="531360"/>
          </a:xfrm>
          <a:prstGeom prst="rect">
            <a:avLst/>
          </a:prstGeom>
        </p:spPr>
      </p:pic>
      <p:pic>
        <p:nvPicPr>
          <p:cNvPr id="21" name="Picture 20"/>
          <p:cNvPicPr>
            <a:picLocks noChangeAspect="1"/>
          </p:cNvPicPr>
          <p:nvPr userDrawn="1"/>
        </p:nvPicPr>
        <p:blipFill>
          <a:blip r:embed="rId7"/>
          <a:stretch>
            <a:fillRect/>
          </a:stretch>
        </p:blipFill>
        <p:spPr>
          <a:xfrm>
            <a:off x="1269993" y="4006129"/>
            <a:ext cx="398213" cy="531360"/>
          </a:xfrm>
          <a:prstGeom prst="rect">
            <a:avLst/>
          </a:prstGeom>
        </p:spPr>
      </p:pic>
    </p:spTree>
    <p:extLst>
      <p:ext uri="{BB962C8B-B14F-4D97-AF65-F5344CB8AC3E}">
        <p14:creationId xmlns:p14="http://schemas.microsoft.com/office/powerpoint/2010/main" val="220593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0" name="Title 1"/>
          <p:cNvSpPr>
            <a:spLocks noGrp="1"/>
          </p:cNvSpPr>
          <p:nvPr>
            <p:ph type="ctrTitle"/>
          </p:nvPr>
        </p:nvSpPr>
        <p:spPr>
          <a:xfrm>
            <a:off x="3390141" y="1655806"/>
            <a:ext cx="4809563" cy="2207061"/>
          </a:xfrm>
          <a:prstGeom prst="rect">
            <a:avLst/>
          </a:prstGeom>
        </p:spPr>
        <p:txBody>
          <a:bodyPr anchor="ctr" anchorCtr="0"/>
          <a:lstStyle>
            <a:lvl1pPr algn="l">
              <a:defRPr lang="en-US" sz="3500" kern="1200" spc="-5" smtClean="0">
                <a:solidFill>
                  <a:schemeClr val="bg1">
                    <a:lumMod val="95000"/>
                  </a:schemeClr>
                </a:solidFill>
                <a:effectLst>
                  <a:outerShdw blurRad="38100" dist="38100" dir="2700000" algn="tl">
                    <a:srgbClr val="000000">
                      <a:alpha val="43137"/>
                    </a:srgbClr>
                  </a:outerShdw>
                </a:effectLst>
                <a:latin typeface="+mj-lt"/>
                <a:ea typeface="+mj-ea"/>
                <a:cs typeface="+mj-cs"/>
              </a:defRPr>
            </a:lvl1pPr>
          </a:lstStyle>
          <a:p>
            <a:r>
              <a:rPr lang="en-US"/>
              <a:t>Click to edit Master title style</a:t>
            </a:r>
            <a:endParaRPr lang="en-US" dirty="0"/>
          </a:p>
        </p:txBody>
      </p:sp>
      <p:sp>
        <p:nvSpPr>
          <p:cNvPr id="13" name="מציין מיקום של תאריך 3"/>
          <p:cNvSpPr>
            <a:spLocks noGrp="1"/>
          </p:cNvSpPr>
          <p:nvPr>
            <p:ph type="dt" sz="half" idx="10"/>
          </p:nvPr>
        </p:nvSpPr>
        <p:spPr>
          <a:xfrm>
            <a:off x="3390138" y="4789070"/>
            <a:ext cx="2057400" cy="365125"/>
          </a:xfrm>
          <a:prstGeom prst="rect">
            <a:avLst/>
          </a:prstGeom>
        </p:spPr>
        <p:txBody>
          <a:bodyPr/>
          <a:lstStyle>
            <a:lvl1pPr algn="l" rtl="0">
              <a:defRPr sz="1600">
                <a:solidFill>
                  <a:schemeClr val="tx1">
                    <a:lumMod val="65000"/>
                    <a:lumOff val="35000"/>
                  </a:schemeClr>
                </a:solidFill>
                <a:latin typeface="+mj-lt"/>
              </a:defRPr>
            </a:lvl1pPr>
          </a:lstStyle>
          <a:p>
            <a:fld id="{888A5DB9-F9E8-460F-A25D-295D18AFB58F}" type="datetime1">
              <a:rPr lang="en-US" smtClean="0"/>
              <a:t>8/22/2017</a:t>
            </a:fld>
            <a:endParaRPr lang="en-US" dirty="0"/>
          </a:p>
        </p:txBody>
      </p:sp>
    </p:spTree>
    <p:extLst>
      <p:ext uri="{BB962C8B-B14F-4D97-AF65-F5344CB8AC3E}">
        <p14:creationId xmlns:p14="http://schemas.microsoft.com/office/powerpoint/2010/main" val="425524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paragraph and bullets">
    <p:spTree>
      <p:nvGrpSpPr>
        <p:cNvPr id="1" name=""/>
        <p:cNvGrpSpPr/>
        <p:nvPr/>
      </p:nvGrpSpPr>
      <p:grpSpPr>
        <a:xfrm>
          <a:off x="0" y="0"/>
          <a:ext cx="0" cy="0"/>
          <a:chOff x="0" y="0"/>
          <a:chExt cx="0" cy="0"/>
        </a:xfrm>
      </p:grpSpPr>
      <p:sp>
        <p:nvSpPr>
          <p:cNvPr id="7"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8" name="תמונה 11"/>
          <p:cNvPicPr>
            <a:picLocks noChangeAspect="1"/>
          </p:cNvPicPr>
          <p:nvPr/>
        </p:nvPicPr>
        <p:blipFill>
          <a:blip r:embed="rId2"/>
          <a:stretch>
            <a:fillRect/>
          </a:stretch>
        </p:blipFill>
        <p:spPr>
          <a:xfrm>
            <a:off x="326378" y="6385479"/>
            <a:ext cx="213675" cy="25920"/>
          </a:xfrm>
          <a:prstGeom prst="rect">
            <a:avLst/>
          </a:prstGeom>
        </p:spPr>
      </p:pic>
      <p:sp>
        <p:nvSpPr>
          <p:cNvPr id="9"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0" name="Text Placeholder 5"/>
          <p:cNvSpPr>
            <a:spLocks noGrp="1"/>
          </p:cNvSpPr>
          <p:nvPr>
            <p:ph type="body" sz="quarter" idx="14" hasCustomPrompt="1"/>
          </p:nvPr>
        </p:nvSpPr>
        <p:spPr>
          <a:xfrm>
            <a:off x="274637" y="1227669"/>
            <a:ext cx="7135812" cy="1079500"/>
          </a:xfrm>
          <a:prstGeom prst="rect">
            <a:avLst/>
          </a:prstGeom>
        </p:spPr>
        <p:txBody>
          <a:bodyPr/>
          <a:lstStyle>
            <a:lvl1pPr marL="12700" marR="205104" indent="0" algn="l" rtl="0">
              <a:lnSpc>
                <a:spcPct val="100000"/>
              </a:lnSpc>
              <a:buNone/>
              <a:defRPr lang="en-US" sz="2000" b="0" kern="1200" spc="-15" dirty="0">
                <a:solidFill>
                  <a:srgbClr val="404040"/>
                </a:solidFill>
                <a:latin typeface="Calibri Light"/>
                <a:ea typeface="+mn-ea"/>
                <a:cs typeface="Calibri Light"/>
              </a:defRPr>
            </a:lvl1pPr>
            <a:lvl2pPr algn="l" rtl="0">
              <a:defRPr/>
            </a:lvl2pPr>
            <a:lvl3pPr algn="l" rtl="0">
              <a:defRPr/>
            </a:lvl3pPr>
            <a:lvl4pPr algn="l" rtl="0">
              <a:defRPr/>
            </a:lvl4pPr>
            <a:lvl5pPr algn="l" rtl="0">
              <a:defRPr/>
            </a:lvl5pPr>
          </a:lstStyle>
          <a:p>
            <a:pPr marL="12700" marR="205104" algn="l" rtl="0">
              <a:lnSpc>
                <a:spcPct val="100000"/>
              </a:lnSpc>
            </a:pPr>
            <a:r>
              <a:rPr lang="en-US" sz="2000" b="0" spc="-15" dirty="0">
                <a:solidFill>
                  <a:srgbClr val="404040"/>
                </a:solidFill>
                <a:latin typeface="Calibri Light"/>
                <a:cs typeface="Calibri Light"/>
              </a:rPr>
              <a:t>Insert slide opening paragraph</a:t>
            </a:r>
          </a:p>
        </p:txBody>
      </p:sp>
      <p:sp>
        <p:nvSpPr>
          <p:cNvPr id="12" name="Rectangle 11"/>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3"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5" name="Rectangle 14"/>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4" name="Text Placeholder 3"/>
          <p:cNvSpPr>
            <a:spLocks noGrp="1"/>
          </p:cNvSpPr>
          <p:nvPr>
            <p:ph type="body" sz="quarter" idx="13" hasCustomPrompt="1"/>
          </p:nvPr>
        </p:nvSpPr>
        <p:spPr>
          <a:xfrm>
            <a:off x="274637" y="2489973"/>
            <a:ext cx="7135812" cy="366760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Tree>
    <p:extLst>
      <p:ext uri="{BB962C8B-B14F-4D97-AF65-F5344CB8AC3E}">
        <p14:creationId xmlns:p14="http://schemas.microsoft.com/office/powerpoint/2010/main" val="224175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and Image">
    <p:spTree>
      <p:nvGrpSpPr>
        <p:cNvPr id="1" name=""/>
        <p:cNvGrpSpPr/>
        <p:nvPr/>
      </p:nvGrpSpPr>
      <p:grpSpPr>
        <a:xfrm>
          <a:off x="0" y="0"/>
          <a:ext cx="0" cy="0"/>
          <a:chOff x="0" y="0"/>
          <a:chExt cx="0" cy="0"/>
        </a:xfrm>
      </p:grpSpPr>
      <p:sp>
        <p:nvSpPr>
          <p:cNvPr id="8"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9" name="תמונה 11"/>
          <p:cNvPicPr>
            <a:picLocks noChangeAspect="1"/>
          </p:cNvPicPr>
          <p:nvPr/>
        </p:nvPicPr>
        <p:blipFill>
          <a:blip r:embed="rId2"/>
          <a:stretch>
            <a:fillRect/>
          </a:stretch>
        </p:blipFill>
        <p:spPr>
          <a:xfrm>
            <a:off x="326378" y="6385479"/>
            <a:ext cx="213675" cy="25920"/>
          </a:xfrm>
          <a:prstGeom prst="rect">
            <a:avLst/>
          </a:prstGeom>
        </p:spPr>
      </p:pic>
      <p:sp>
        <p:nvSpPr>
          <p:cNvPr id="10"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2" name="מציין מיקום של תמונה 2"/>
          <p:cNvSpPr>
            <a:spLocks noGrp="1"/>
          </p:cNvSpPr>
          <p:nvPr>
            <p:ph type="pic" idx="1" hasCustomPrompt="1"/>
          </p:nvPr>
        </p:nvSpPr>
        <p:spPr>
          <a:xfrm>
            <a:off x="4860474" y="1905001"/>
            <a:ext cx="3925490" cy="3103607"/>
          </a:xfrm>
          <a:prstGeom prst="rect">
            <a:avLst/>
          </a:prstGeom>
          <a:ln>
            <a:solidFill>
              <a:schemeClr val="tx2">
                <a:lumMod val="40000"/>
                <a:lumOff val="60000"/>
              </a:schemeClr>
            </a:solidFill>
          </a:ln>
          <a:effectLst>
            <a:reflection blurRad="10160" stA="10000" endPos="20000" dir="5400000" sy="-100000" algn="bl" rotWithShape="0"/>
          </a:effectLst>
        </p:spPr>
        <p:txBody>
          <a:bodyPr>
            <a:normAutofit/>
          </a:bodyPr>
          <a:lstStyle>
            <a:lvl1pPr marL="0" indent="0" algn="l" rtl="0">
              <a:buNone/>
              <a:defRPr lang="en-US" sz="1400" b="0" kern="1200" spc="-15" dirty="0">
                <a:solidFill>
                  <a:srgbClr val="666666"/>
                </a:solidFill>
                <a:latin typeface="Calibri Light"/>
                <a:ea typeface="+mn-ea"/>
                <a:cs typeface="Calibri Light"/>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Select image</a:t>
            </a:r>
          </a:p>
        </p:txBody>
      </p:sp>
      <p:sp>
        <p:nvSpPr>
          <p:cNvPr id="13" name="Text Placeholder 2"/>
          <p:cNvSpPr>
            <a:spLocks noGrp="1"/>
          </p:cNvSpPr>
          <p:nvPr>
            <p:ph type="body" sz="quarter" idx="15" hasCustomPrompt="1"/>
          </p:nvPr>
        </p:nvSpPr>
        <p:spPr>
          <a:xfrm>
            <a:off x="4860925" y="1480157"/>
            <a:ext cx="3924300" cy="215444"/>
          </a:xfrm>
          <a:prstGeom prst="rect">
            <a:avLst/>
          </a:prstGeom>
        </p:spPr>
        <p:txBody>
          <a:bodyPr vert="horz" wrap="square" lIns="0" tIns="0" rIns="0" bIns="0" rtlCol="0">
            <a:spAutoFit/>
          </a:bodyPr>
          <a:lstStyle>
            <a:lvl1pPr marL="0" indent="0" algn="ctr">
              <a:buNone/>
              <a:defRPr lang="en-US" sz="1400" b="0" spc="-15" dirty="0" smtClean="0">
                <a:solidFill>
                  <a:srgbClr val="666666"/>
                </a:solidFill>
                <a:latin typeface="Calibri Light"/>
                <a:cs typeface="Calibri Light"/>
              </a:defRPr>
            </a:lvl1pPr>
            <a:lvl2pPr>
              <a:defRPr lang="en-US" sz="1350" dirty="0" smtClean="0"/>
            </a:lvl2pPr>
            <a:lvl3pPr>
              <a:defRPr lang="en-US" sz="1350" dirty="0" smtClean="0"/>
            </a:lvl3pPr>
            <a:lvl4pPr>
              <a:defRPr lang="en-US" dirty="0" smtClean="0"/>
            </a:lvl4pPr>
            <a:lvl5pPr>
              <a:defRPr lang="en-US" dirty="0"/>
            </a:lvl5pPr>
          </a:lstStyle>
          <a:p>
            <a:pPr marL="12700" lvl="0" algn="ctr" rtl="0">
              <a:lnSpc>
                <a:spcPct val="100000"/>
              </a:lnSpc>
            </a:pPr>
            <a:r>
              <a:rPr lang="en-US" dirty="0"/>
              <a:t>Insert image caption</a:t>
            </a:r>
          </a:p>
        </p:txBody>
      </p:sp>
      <p:sp>
        <p:nvSpPr>
          <p:cNvPr id="14" name="Rectangle 13"/>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6"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8" name="Rectangle 17"/>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7" name="Text Placeholder 3"/>
          <p:cNvSpPr>
            <a:spLocks noGrp="1"/>
          </p:cNvSpPr>
          <p:nvPr>
            <p:ph type="body" sz="quarter" idx="13" hasCustomPrompt="1"/>
          </p:nvPr>
        </p:nvSpPr>
        <p:spPr>
          <a:xfrm>
            <a:off x="274641" y="1227669"/>
            <a:ext cx="4239635" cy="469476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Tree>
    <p:extLst>
      <p:ext uri="{BB962C8B-B14F-4D97-AF65-F5344CB8AC3E}">
        <p14:creationId xmlns:p14="http://schemas.microsoft.com/office/powerpoint/2010/main" val="330371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and Chart">
    <p:spTree>
      <p:nvGrpSpPr>
        <p:cNvPr id="1" name=""/>
        <p:cNvGrpSpPr/>
        <p:nvPr/>
      </p:nvGrpSpPr>
      <p:grpSpPr>
        <a:xfrm>
          <a:off x="0" y="0"/>
          <a:ext cx="0" cy="0"/>
          <a:chOff x="0" y="0"/>
          <a:chExt cx="0" cy="0"/>
        </a:xfrm>
      </p:grpSpPr>
      <p:sp>
        <p:nvSpPr>
          <p:cNvPr id="10"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11" name="תמונה 11"/>
          <p:cNvPicPr>
            <a:picLocks noChangeAspect="1"/>
          </p:cNvPicPr>
          <p:nvPr/>
        </p:nvPicPr>
        <p:blipFill>
          <a:blip r:embed="rId2"/>
          <a:stretch>
            <a:fillRect/>
          </a:stretch>
        </p:blipFill>
        <p:spPr>
          <a:xfrm>
            <a:off x="326378" y="6385479"/>
            <a:ext cx="213675" cy="25920"/>
          </a:xfrm>
          <a:prstGeom prst="rect">
            <a:avLst/>
          </a:prstGeom>
        </p:spPr>
      </p:pic>
      <p:sp>
        <p:nvSpPr>
          <p:cNvPr id="12"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4" name="מציין מיקום תרשים 3"/>
          <p:cNvSpPr>
            <a:spLocks noGrp="1"/>
          </p:cNvSpPr>
          <p:nvPr>
            <p:ph type="chart" sz="quarter" idx="15" hasCustomPrompt="1"/>
          </p:nvPr>
        </p:nvSpPr>
        <p:spPr>
          <a:xfrm>
            <a:off x="4648675" y="1227669"/>
            <a:ext cx="4216381" cy="4694767"/>
          </a:xfrm>
          <a:prstGeom prst="rect">
            <a:avLst/>
          </a:prstGeom>
          <a:effectLst>
            <a:outerShdw blurRad="50800" dist="38100" dir="2700000" algn="tl" rotWithShape="0">
              <a:prstClr val="black">
                <a:alpha val="40000"/>
              </a:prstClr>
            </a:outerShdw>
          </a:effectLst>
        </p:spPr>
        <p:txBody>
          <a:bodyPr/>
          <a:lstStyle>
            <a:lvl1pPr marL="0" indent="0" algn="l" rtl="0">
              <a:buNone/>
              <a:defRPr>
                <a:solidFill>
                  <a:srgbClr val="404040"/>
                </a:solidFill>
                <a:effectLst/>
              </a:defRPr>
            </a:lvl1pPr>
          </a:lstStyle>
          <a:p>
            <a:r>
              <a:rPr lang="en-US" dirty="0"/>
              <a:t>Insert chart</a:t>
            </a:r>
          </a:p>
        </p:txBody>
      </p:sp>
      <p:sp>
        <p:nvSpPr>
          <p:cNvPr id="15" name="Rectangle 14"/>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9"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8" name="Rectangle 17"/>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7" name="Text Placeholder 3"/>
          <p:cNvSpPr>
            <a:spLocks noGrp="1"/>
          </p:cNvSpPr>
          <p:nvPr>
            <p:ph type="body" sz="quarter" idx="13" hasCustomPrompt="1"/>
          </p:nvPr>
        </p:nvSpPr>
        <p:spPr>
          <a:xfrm>
            <a:off x="274641" y="1227669"/>
            <a:ext cx="4239635" cy="469476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Tree>
    <p:extLst>
      <p:ext uri="{BB962C8B-B14F-4D97-AF65-F5344CB8AC3E}">
        <p14:creationId xmlns:p14="http://schemas.microsoft.com/office/powerpoint/2010/main" val="408325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and Table">
    <p:spTree>
      <p:nvGrpSpPr>
        <p:cNvPr id="1" name=""/>
        <p:cNvGrpSpPr/>
        <p:nvPr/>
      </p:nvGrpSpPr>
      <p:grpSpPr>
        <a:xfrm>
          <a:off x="0" y="0"/>
          <a:ext cx="0" cy="0"/>
          <a:chOff x="0" y="0"/>
          <a:chExt cx="0" cy="0"/>
        </a:xfrm>
      </p:grpSpPr>
      <p:sp>
        <p:nvSpPr>
          <p:cNvPr id="5" name="Table Placeholder 2"/>
          <p:cNvSpPr>
            <a:spLocks noGrp="1"/>
          </p:cNvSpPr>
          <p:nvPr>
            <p:ph type="tbl" sz="quarter" idx="16" hasCustomPrompt="1"/>
          </p:nvPr>
        </p:nvSpPr>
        <p:spPr>
          <a:xfrm>
            <a:off x="4633916" y="1260841"/>
            <a:ext cx="4232275" cy="4694767"/>
          </a:xfrm>
          <a:prstGeom prst="rect">
            <a:avLst/>
          </a:prstGeom>
        </p:spPr>
        <p:txBody>
          <a:bodyPr/>
          <a:lstStyle>
            <a:lvl1pPr marL="0" indent="0" algn="l" rtl="0">
              <a:buNone/>
              <a:defRPr>
                <a:solidFill>
                  <a:schemeClr val="tx1">
                    <a:lumMod val="65000"/>
                    <a:lumOff val="35000"/>
                  </a:schemeClr>
                </a:solidFill>
              </a:defRPr>
            </a:lvl1pPr>
          </a:lstStyle>
          <a:p>
            <a:r>
              <a:rPr lang="en-US" dirty="0"/>
              <a:t>Insert table</a:t>
            </a:r>
          </a:p>
        </p:txBody>
      </p:sp>
      <p:sp>
        <p:nvSpPr>
          <p:cNvPr id="6" name="כותרת 1"/>
          <p:cNvSpPr>
            <a:spLocks noGrp="1"/>
          </p:cNvSpPr>
          <p:nvPr>
            <p:ph type="title" hasCustomPrompt="1"/>
          </p:nvPr>
        </p:nvSpPr>
        <p:spPr>
          <a:xfrm>
            <a:off x="249151" y="116623"/>
            <a:ext cx="7136585" cy="855160"/>
          </a:xfrm>
          <a:prstGeom prst="rect">
            <a:avLst/>
          </a:prstGeom>
        </p:spPr>
        <p:txBody>
          <a:bodyPr anchor="ctr">
            <a:normAutofit/>
          </a:bodyPr>
          <a:lstStyle>
            <a:lvl1pPr marL="19685" algn="l" rtl="0">
              <a:lnSpc>
                <a:spcPct val="100000"/>
              </a:lnSpc>
              <a:defRPr lang="en-US" sz="2800" b="0" i="0" spc="-20" dirty="0">
                <a:solidFill>
                  <a:srgbClr val="D92228"/>
                </a:solidFill>
                <a:latin typeface="Calibri"/>
                <a:ea typeface="+mj-ea"/>
                <a:cs typeface="Calibri"/>
              </a:defRPr>
            </a:lvl1pPr>
          </a:lstStyle>
          <a:p>
            <a:r>
              <a:rPr lang="en-US" spc="-20" dirty="0"/>
              <a:t>Insert Slide Title</a:t>
            </a:r>
            <a:endParaRPr lang="en-US" dirty="0"/>
          </a:p>
        </p:txBody>
      </p:sp>
      <p:pic>
        <p:nvPicPr>
          <p:cNvPr id="7" name="תמונה 11"/>
          <p:cNvPicPr>
            <a:picLocks noChangeAspect="1"/>
          </p:cNvPicPr>
          <p:nvPr/>
        </p:nvPicPr>
        <p:blipFill>
          <a:blip r:embed="rId2"/>
          <a:stretch>
            <a:fillRect/>
          </a:stretch>
        </p:blipFill>
        <p:spPr>
          <a:xfrm>
            <a:off x="326378" y="6385479"/>
            <a:ext cx="213675" cy="25920"/>
          </a:xfrm>
          <a:prstGeom prst="rect">
            <a:avLst/>
          </a:prstGeom>
        </p:spPr>
      </p:pic>
      <p:sp>
        <p:nvSpPr>
          <p:cNvPr id="8" name="מציין מיקום של כותרת תחתונה 4"/>
          <p:cNvSpPr txBox="1">
            <a:spLocks/>
          </p:cNvSpPr>
          <p:nvPr/>
        </p:nvSpPr>
        <p:spPr>
          <a:xfrm>
            <a:off x="7602838" y="6387468"/>
            <a:ext cx="1434082" cy="365125"/>
          </a:xfrm>
          <a:prstGeom prst="rect">
            <a:avLst/>
          </a:prstGeom>
        </p:spPr>
        <p:txBody>
          <a:bodyPr vert="horz" lIns="91440" tIns="45720" rIns="91440" bIns="45720" rtlCol="1" anchor="ctr"/>
          <a:lstStyle>
            <a:defPPr>
              <a:defRPr lang="en-US"/>
            </a:defPPr>
            <a:lvl1pPr marL="0" algn="l" defTabSz="685800" rtl="0" eaLnBrk="1" latinLnBrk="0" hangingPunct="1">
              <a:defRPr sz="1000" kern="1200">
                <a:solidFill>
                  <a:schemeClr val="tx1">
                    <a:tint val="75000"/>
                  </a:schemeClr>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a:lstStyle>
          <a:p>
            <a:pPr algn="r"/>
            <a:r>
              <a:rPr lang="en-US" sz="1000" spc="20" dirty="0"/>
              <a:t>©</a:t>
            </a:r>
            <a:r>
              <a:rPr lang="en-US" sz="1000" spc="-65" dirty="0"/>
              <a:t> </a:t>
            </a:r>
            <a:r>
              <a:rPr lang="en-US" sz="1000" spc="5" dirty="0"/>
              <a:t>SolarEdge</a:t>
            </a:r>
          </a:p>
        </p:txBody>
      </p:sp>
      <p:sp>
        <p:nvSpPr>
          <p:cNvPr id="10" name="Rectangle 9"/>
          <p:cNvSpPr/>
          <p:nvPr/>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pic>
        <p:nvPicPr>
          <p:cNvPr id="12" name="תמונה 11"/>
          <p:cNvPicPr>
            <a:picLocks noChangeAspect="1"/>
          </p:cNvPicPr>
          <p:nvPr userDrawn="1"/>
        </p:nvPicPr>
        <p:blipFill>
          <a:blip r:embed="rId2"/>
          <a:stretch>
            <a:fillRect/>
          </a:stretch>
        </p:blipFill>
        <p:spPr>
          <a:xfrm>
            <a:off x="326378" y="6385479"/>
            <a:ext cx="213675" cy="25920"/>
          </a:xfrm>
          <a:prstGeom prst="rect">
            <a:avLst/>
          </a:prstGeom>
        </p:spPr>
      </p:pic>
      <p:sp>
        <p:nvSpPr>
          <p:cNvPr id="14" name="Rectangle 13"/>
          <p:cNvSpPr/>
          <p:nvPr userDrawn="1"/>
        </p:nvSpPr>
        <p:spPr>
          <a:xfrm>
            <a:off x="260780" y="6389606"/>
            <a:ext cx="335348" cy="246221"/>
          </a:xfrm>
          <a:prstGeom prst="rect">
            <a:avLst/>
          </a:prstGeom>
        </p:spPr>
        <p:txBody>
          <a:bodyPr wrap="none">
            <a:spAutoFit/>
          </a:bodyPr>
          <a:lstStyle/>
          <a:p>
            <a:pPr algn="ctr" rtl="0"/>
            <a:fld id="{8E9A482E-2A80-4894-A669-9D4E7D7F4257}" type="slidenum">
              <a:rPr lang="en-US" sz="1000" kern="1200" smtClean="0">
                <a:solidFill>
                  <a:schemeClr val="tx1">
                    <a:lumMod val="50000"/>
                    <a:lumOff val="50000"/>
                  </a:schemeClr>
                </a:solidFill>
                <a:latin typeface="+mn-lt"/>
                <a:ea typeface="+mn-ea"/>
                <a:cs typeface="+mn-cs"/>
              </a:rPr>
              <a:pPr algn="ctr" rtl="0"/>
              <a:t>‹#›</a:t>
            </a:fld>
            <a:endParaRPr lang="en-US" sz="1000" kern="1200" dirty="0">
              <a:solidFill>
                <a:schemeClr val="tx1">
                  <a:lumMod val="50000"/>
                  <a:lumOff val="50000"/>
                </a:schemeClr>
              </a:solidFill>
              <a:latin typeface="+mn-lt"/>
              <a:ea typeface="+mn-ea"/>
              <a:cs typeface="+mn-cs"/>
            </a:endParaRPr>
          </a:p>
        </p:txBody>
      </p:sp>
      <p:sp>
        <p:nvSpPr>
          <p:cNvPr id="13" name="Text Placeholder 3"/>
          <p:cNvSpPr>
            <a:spLocks noGrp="1"/>
          </p:cNvSpPr>
          <p:nvPr>
            <p:ph type="body" sz="quarter" idx="13" hasCustomPrompt="1"/>
          </p:nvPr>
        </p:nvSpPr>
        <p:spPr>
          <a:xfrm>
            <a:off x="274641" y="1227669"/>
            <a:ext cx="4239635" cy="4694767"/>
          </a:xfrm>
          <a:prstGeom prst="rect">
            <a:avLst/>
          </a:prstGeom>
          <a:noFill/>
        </p:spPr>
        <p:txBody>
          <a:bodyPr/>
          <a:lstStyle>
            <a:lvl1pPr marL="230188" indent="-230188" algn="l" rtl="0">
              <a:buSzPct val="80000"/>
              <a:buFontTx/>
              <a:buBlip>
                <a:blip r:embed="rId3"/>
              </a:buBlip>
              <a:defRPr lang="en-US" sz="1800" b="0" kern="1200" spc="0" baseline="0" dirty="0" smtClean="0">
                <a:solidFill>
                  <a:srgbClr val="404040"/>
                </a:solidFill>
                <a:latin typeface="Calibri Light"/>
                <a:ea typeface="+mn-ea"/>
                <a:cs typeface="Calibri Light"/>
              </a:defRPr>
            </a:lvl1pPr>
            <a:lvl2pPr marL="460375" indent="-230188" algn="l" rtl="0">
              <a:buSzPct val="65000"/>
              <a:buFontTx/>
              <a:buBlip>
                <a:blip r:embed="rId3"/>
              </a:buBlip>
              <a:defRPr lang="en-US" sz="1600" b="0" kern="1200" spc="0" baseline="0" dirty="0" smtClean="0">
                <a:solidFill>
                  <a:srgbClr val="404040"/>
                </a:solidFill>
                <a:latin typeface="Calibri Light"/>
                <a:ea typeface="+mn-ea"/>
                <a:cs typeface="Calibri Light"/>
              </a:defRPr>
            </a:lvl2pPr>
            <a:lvl3pPr marL="8572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3pPr>
            <a:lvl4pPr marL="12001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4pPr>
            <a:lvl5pPr marL="1543050" indent="-171450" algn="l" rtl="0">
              <a:buSzPct val="70000"/>
              <a:buFontTx/>
              <a:buBlip>
                <a:blip r:embed="rId4"/>
              </a:buBlip>
              <a:defRPr lang="en-US" sz="1400" b="0" kern="1200" spc="0" baseline="0" dirty="0">
                <a:solidFill>
                  <a:srgbClr val="666666"/>
                </a:solidFill>
                <a:latin typeface="Calibri Light"/>
                <a:ea typeface="+mn-ea"/>
                <a:cs typeface="Calibri Light"/>
              </a:defRPr>
            </a:lvl5pPr>
            <a:lvl6pPr marL="18859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6pPr>
            <a:lvl7pPr marL="22288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7pPr>
            <a:lvl8pPr marL="2571750" indent="-171450" algn="l" rtl="0">
              <a:buSzPct val="70000"/>
              <a:buFontTx/>
              <a:buBlip>
                <a:blip r:embed="rId4"/>
              </a:buBlip>
              <a:defRPr lang="en-US" sz="1400" b="0" kern="1200" spc="0" baseline="0" dirty="0" smtClean="0">
                <a:solidFill>
                  <a:srgbClr val="666666"/>
                </a:solidFill>
                <a:latin typeface="Calibri Light"/>
                <a:ea typeface="+mn-ea"/>
                <a:cs typeface="Calibri Light"/>
              </a:defRPr>
            </a:lvl8pPr>
            <a:lvl9pPr marL="2914650" indent="-171450" algn="l" rtl="0">
              <a:buSzPct val="70000"/>
              <a:buFontTx/>
              <a:buBlip>
                <a:blip r:embed="rId4"/>
              </a:buBlip>
              <a:defRPr lang="en-US" sz="1400" b="0" kern="1200" spc="0" baseline="0" dirty="0">
                <a:solidFill>
                  <a:srgbClr val="666666"/>
                </a:solidFill>
                <a:latin typeface="Calibri Light"/>
                <a:ea typeface="+mn-ea"/>
                <a:cs typeface="Calibri Light"/>
              </a:defRPr>
            </a:lvl9pPr>
          </a:lstStyle>
          <a:p>
            <a:pPr lvl="0"/>
            <a:r>
              <a:rPr lang="en-US" dirty="0"/>
              <a:t>Top level</a:t>
            </a:r>
          </a:p>
          <a:p>
            <a:pPr lvl="1"/>
            <a:r>
              <a:rPr lang="en-US" dirty="0"/>
              <a:t>Second level</a:t>
            </a:r>
          </a:p>
          <a:p>
            <a:pPr lvl="2"/>
            <a:r>
              <a:rPr lang="en-US" dirty="0"/>
              <a:t>Third level</a:t>
            </a:r>
          </a:p>
          <a:p>
            <a:pPr lvl="3"/>
            <a:r>
              <a:rPr lang="en-US" dirty="0"/>
              <a:t>Fourth level</a:t>
            </a:r>
          </a:p>
          <a:p>
            <a:pPr lvl="4"/>
            <a:r>
              <a:rPr lang="en-US" dirty="0"/>
              <a:t>5</a:t>
            </a:r>
          </a:p>
          <a:p>
            <a:pPr lvl="5"/>
            <a:r>
              <a:rPr lang="en-US" dirty="0"/>
              <a:t>6</a:t>
            </a:r>
          </a:p>
          <a:p>
            <a:pPr lvl="6"/>
            <a:r>
              <a:rPr lang="en-US" dirty="0"/>
              <a:t>7</a:t>
            </a:r>
          </a:p>
          <a:p>
            <a:pPr lvl="7"/>
            <a:r>
              <a:rPr lang="en-US" dirty="0"/>
              <a:t>8</a:t>
            </a:r>
          </a:p>
          <a:p>
            <a:pPr lvl="8"/>
            <a:r>
              <a:rPr lang="en-US" dirty="0"/>
              <a:t>9</a:t>
            </a:r>
          </a:p>
          <a:p>
            <a:pPr lvl="8"/>
            <a:r>
              <a:rPr lang="en-US" dirty="0"/>
              <a:t>10</a:t>
            </a:r>
          </a:p>
          <a:p>
            <a:pPr lvl="8"/>
            <a:r>
              <a:rPr lang="en-US" dirty="0"/>
              <a:t>11</a:t>
            </a:r>
          </a:p>
          <a:p>
            <a:pPr lvl="8"/>
            <a:r>
              <a:rPr lang="en-US" dirty="0"/>
              <a:t>12</a:t>
            </a:r>
          </a:p>
        </p:txBody>
      </p:sp>
    </p:spTree>
    <p:extLst>
      <p:ext uri="{BB962C8B-B14F-4D97-AF65-F5344CB8AC3E}">
        <p14:creationId xmlns:p14="http://schemas.microsoft.com/office/powerpoint/2010/main" val="290013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594315-1618-4FE4-B08E-31C8C6AF0558}" type="slidenum">
              <a:rPr lang="en-US" smtClean="0"/>
              <a:t>‹#›</a:t>
            </a:fld>
            <a:endParaRPr lang="en-US" dirty="0"/>
          </a:p>
        </p:txBody>
      </p:sp>
    </p:spTree>
    <p:extLst>
      <p:ext uri="{BB962C8B-B14F-4D97-AF65-F5344CB8AC3E}">
        <p14:creationId xmlns:p14="http://schemas.microsoft.com/office/powerpoint/2010/main" val="2632647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2525358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3756274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369044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2745248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20844666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5741158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484057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3238152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1739895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4183392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360C0A-BB89-40A9-8C87-A4F04A5DE6AB}"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594315-1618-4FE4-B08E-31C8C6AF0558}" type="slidenum">
              <a:rPr lang="en-US" smtClean="0"/>
              <a:t>‹#›</a:t>
            </a:fld>
            <a:endParaRPr lang="en-US" dirty="0"/>
          </a:p>
        </p:txBody>
      </p:sp>
    </p:spTree>
    <p:custDataLst>
      <p:tags r:id="rId1"/>
    </p:custDataLst>
    <p:extLst>
      <p:ext uri="{BB962C8B-B14F-4D97-AF65-F5344CB8AC3E}">
        <p14:creationId xmlns:p14="http://schemas.microsoft.com/office/powerpoint/2010/main" val="3990986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74860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0317EAD-2367-8B41-81B6-423F45FF00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536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19A3565-402E-C84F-B7DF-F166A868BAD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455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684866"/>
            <a:ext cx="7886700" cy="2311401"/>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131734"/>
            <a:ext cx="7886700" cy="195791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1327573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8D8831B-B9F3-0E44-B3A0-D620ECA8497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3662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E93273D-60BB-5A4F-9E49-885F04CE457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2049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68649B3-FE84-CB43-8BDD-E887F0182BC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0564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895A9D30-F0DF-FC4F-B7D5-EC7FA90491D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4940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44523A09-0131-7F40-A6A5-AA08CF8FD5B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6572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8992241-1974-924D-8697-8F75E22F19E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32779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47F8B71-AB89-7646-8D99-7597B05B4F2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4972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99469B4-C533-B24F-88E9-F14F483F229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008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2485435-78D0-4246-AE7F-2FD8E1F2D3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7058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82E99EA-EF5B-4042-AA95-FF33DC2B510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301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2763289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3020"/>
            <a:ext cx="9163646" cy="785455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848066"/>
            <a:ext cx="8990410" cy="7706066"/>
          </a:xfrm>
          <a:prstGeom prst="rect">
            <a:avLst/>
          </a:prstGeom>
        </p:spPr>
      </p:pic>
      <p:sp>
        <p:nvSpPr>
          <p:cNvPr id="2" name="Title 1"/>
          <p:cNvSpPr>
            <a:spLocks noGrp="1"/>
          </p:cNvSpPr>
          <p:nvPr>
            <p:ph type="ctrTitle"/>
          </p:nvPr>
        </p:nvSpPr>
        <p:spPr>
          <a:xfrm>
            <a:off x="1229618" y="2114551"/>
            <a:ext cx="6858000" cy="2129631"/>
          </a:xfrm>
        </p:spPr>
        <p:txBody>
          <a:bodyPr anchor="b"/>
          <a:lstStyle>
            <a:lvl1pPr algn="ctr">
              <a:defRPr sz="4500" b="1">
                <a:solidFill>
                  <a:srgbClr val="FED30B"/>
                </a:solidFill>
                <a:latin typeface="DINOT" charset="0"/>
                <a:ea typeface="DINOT" charset="0"/>
                <a:cs typeface="DINOT" charset="0"/>
              </a:defRPr>
            </a:lvl1pPr>
          </a:lstStyle>
          <a:p>
            <a:r>
              <a:rPr lang="en-US"/>
              <a:t>Click to edit Master title style</a:t>
            </a:r>
            <a:endParaRPr lang="en-US" dirty="0"/>
          </a:p>
        </p:txBody>
      </p:sp>
      <p:sp>
        <p:nvSpPr>
          <p:cNvPr id="3" name="Subtitle 2"/>
          <p:cNvSpPr>
            <a:spLocks noGrp="1"/>
          </p:cNvSpPr>
          <p:nvPr>
            <p:ph type="subTitle" idx="1"/>
          </p:nvPr>
        </p:nvSpPr>
        <p:spPr>
          <a:xfrm>
            <a:off x="1229618" y="4382163"/>
            <a:ext cx="6858000" cy="1655762"/>
          </a:xfrm>
        </p:spPr>
        <p:txBody>
          <a:bodyPr>
            <a:normAutofit/>
          </a:bodyPr>
          <a:lstStyle>
            <a:lvl1pPr marL="0" indent="0" algn="ctr">
              <a:buNone/>
              <a:defRPr sz="3000" b="0">
                <a:solidFill>
                  <a:schemeClr val="bg1"/>
                </a:solidFill>
                <a:latin typeface="DINOT" charset="0"/>
                <a:ea typeface="DINOT" charset="0"/>
                <a:cs typeface="DINO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2710" y="48133"/>
            <a:ext cx="2093038" cy="106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0806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509760"/>
          </a:xfrm>
          <a:prstGeom prst="rect">
            <a:avLst/>
          </a:prstGeom>
        </p:spPr>
      </p:pic>
      <p:sp>
        <p:nvSpPr>
          <p:cNvPr id="8" name="Title 1"/>
          <p:cNvSpPr>
            <a:spLocks noGrp="1"/>
          </p:cNvSpPr>
          <p:nvPr>
            <p:ph type="title" hasCustomPrompt="1"/>
          </p:nvPr>
        </p:nvSpPr>
        <p:spPr>
          <a:xfrm>
            <a:off x="628650" y="365126"/>
            <a:ext cx="7886700" cy="1325563"/>
          </a:xfrm>
        </p:spPr>
        <p:txBody>
          <a:bodyPr>
            <a:normAutofit/>
          </a:bodyPr>
          <a:lstStyle>
            <a:lvl1pPr>
              <a:defRPr sz="2700" b="1">
                <a:solidFill>
                  <a:srgbClr val="FED30B"/>
                </a:solidFill>
                <a:latin typeface="DINOT" charset="0"/>
                <a:ea typeface="DINOT" charset="0"/>
                <a:cs typeface="DINOT" charset="0"/>
              </a:defRPr>
            </a:lvl1pPr>
          </a:lstStyle>
          <a:p>
            <a:r>
              <a:rPr lang="en-US" dirty="0"/>
              <a:t>Click to edit section title</a:t>
            </a:r>
          </a:p>
        </p:txBody>
      </p:sp>
      <p:sp>
        <p:nvSpPr>
          <p:cNvPr id="13" name="Content Placeholder 2"/>
          <p:cNvSpPr>
            <a:spLocks noGrp="1"/>
          </p:cNvSpPr>
          <p:nvPr>
            <p:ph idx="1" hasCustomPrompt="1"/>
          </p:nvPr>
        </p:nvSpPr>
        <p:spPr>
          <a:xfrm>
            <a:off x="3557587" y="3214688"/>
            <a:ext cx="4957763" cy="2962275"/>
          </a:xfrm>
        </p:spPr>
        <p:txBody>
          <a:bodyPr>
            <a:normAutofit/>
          </a:bodyPr>
          <a:lstStyle>
            <a:lvl1pPr marL="0" indent="0">
              <a:buNone/>
              <a:defRPr sz="2100" b="0">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Section subtitle</a:t>
            </a:r>
          </a:p>
        </p:txBody>
      </p:sp>
      <p:sp>
        <p:nvSpPr>
          <p:cNvPr id="14" name="Date Placeholder 13"/>
          <p:cNvSpPr>
            <a:spLocks noGrp="1"/>
          </p:cNvSpPr>
          <p:nvPr>
            <p:ph type="dt" sz="half" idx="10"/>
          </p:nvPr>
        </p:nvSpPr>
        <p:spPr/>
        <p:txBody>
          <a:bodyPr/>
          <a:lstStyle/>
          <a:p>
            <a:endParaRPr lang="en-US" dirty="0"/>
          </a:p>
        </p:txBody>
      </p:sp>
      <p:sp>
        <p:nvSpPr>
          <p:cNvPr id="15" name="Footer Placeholder 14"/>
          <p:cNvSpPr>
            <a:spLocks noGrp="1"/>
          </p:cNvSpPr>
          <p:nvPr>
            <p:ph type="ftr" sz="quarter" idx="11"/>
          </p:nvPr>
        </p:nvSpPr>
        <p:spPr/>
        <p:txBody>
          <a:bodyPr/>
          <a:lstStyle/>
          <a:p>
            <a:pPr algn="ctr"/>
            <a:endParaRPr lang="en-US" dirty="0"/>
          </a:p>
        </p:txBody>
      </p:sp>
      <p:sp>
        <p:nvSpPr>
          <p:cNvPr id="16" name="Slide Number Placeholder 15"/>
          <p:cNvSpPr>
            <a:spLocks noGrp="1"/>
          </p:cNvSpPr>
          <p:nvPr>
            <p:ph type="sldNum" sz="quarter" idx="12"/>
          </p:nvPr>
        </p:nvSpPr>
        <p:spPr/>
        <p:txBody>
          <a:bodyPr/>
          <a:lstStyle/>
          <a:p>
            <a:pPr algn="r"/>
            <a:fld id="{4152FA69-0BC3-A94A-8E95-5460021E4D0A}" type="slidenum">
              <a:rPr lang="en-US" smtClean="0"/>
              <a:pPr algn="r"/>
              <a:t>‹#›</a:t>
            </a:fld>
            <a:endParaRPr lang="en-US" dirty="0"/>
          </a:p>
        </p:txBody>
      </p:sp>
    </p:spTree>
    <p:extLst>
      <p:ext uri="{BB962C8B-B14F-4D97-AF65-F5344CB8AC3E}">
        <p14:creationId xmlns:p14="http://schemas.microsoft.com/office/powerpoint/2010/main" val="3671483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22262"/>
            <a:ext cx="7886700" cy="692150"/>
          </a:xfrm>
        </p:spPr>
        <p:txBody>
          <a:bodyPr>
            <a:normAutofit/>
          </a:bodyPr>
          <a:lstStyle>
            <a:lvl1pPr>
              <a:defRPr sz="2400" b="1">
                <a:solidFill>
                  <a:srgbClr val="0078C1"/>
                </a:solidFill>
                <a:latin typeface="DINOT" charset="0"/>
                <a:ea typeface="DINOT" charset="0"/>
                <a:cs typeface="DINOT" charset="0"/>
              </a:defRPr>
            </a:lvl1pPr>
          </a:lstStyle>
          <a:p>
            <a:r>
              <a:rPr lang="en-US"/>
              <a:t>Click to edit Master title style</a:t>
            </a:r>
            <a:endParaRPr lang="en-US" dirty="0"/>
          </a:p>
        </p:txBody>
      </p:sp>
      <p:sp>
        <p:nvSpPr>
          <p:cNvPr id="3" name="Content Placeholder 2"/>
          <p:cNvSpPr>
            <a:spLocks noGrp="1"/>
          </p:cNvSpPr>
          <p:nvPr>
            <p:ph idx="1"/>
          </p:nvPr>
        </p:nvSpPr>
        <p:spPr>
          <a:xfrm>
            <a:off x="628650" y="1271589"/>
            <a:ext cx="7886700" cy="4905374"/>
          </a:xfrm>
        </p:spPr>
        <p:txBody>
          <a:bodyPr/>
          <a:lstStyle>
            <a:lvl1pPr>
              <a:defRPr>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lvl1pPr>
              <a:defRPr>
                <a:latin typeface="Roboto" charset="0"/>
                <a:ea typeface="Roboto" charset="0"/>
                <a:cs typeface="Roboto" charset="0"/>
              </a:defRPr>
            </a:lvl1p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lvl1pPr>
              <a:defRPr sz="1050" u="none">
                <a:solidFill>
                  <a:srgbClr val="0078C1"/>
                </a:solidFill>
                <a:latin typeface="Roboto" charset="0"/>
                <a:ea typeface="Roboto" charset="0"/>
                <a:cs typeface="Roboto" charset="0"/>
              </a:defRPr>
            </a:lvl1pPr>
          </a:lstStyle>
          <a:p>
            <a:pPr algn="ct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lgn="r">
              <a:defRPr sz="1200" b="1" i="0">
                <a:latin typeface="DIN OT" charset="0"/>
                <a:ea typeface="DIN OT" charset="0"/>
                <a:cs typeface="DIN OT" charset="0"/>
              </a:defRPr>
            </a:lvl1pPr>
          </a:lstStyle>
          <a:p>
            <a:fld id="{4152FA69-0BC3-A94A-8E95-5460021E4D0A}" type="slidenum">
              <a:rPr lang="en-US" smtClean="0"/>
              <a:pPr/>
              <a:t>‹#›</a:t>
            </a:fld>
            <a:endParaRPr lang="en-US" dirty="0"/>
          </a:p>
        </p:txBody>
      </p:sp>
      <p:sp>
        <p:nvSpPr>
          <p:cNvPr id="8" name="Rectangle 7"/>
          <p:cNvSpPr/>
          <p:nvPr userDrawn="1"/>
        </p:nvSpPr>
        <p:spPr>
          <a:xfrm>
            <a:off x="628651" y="1011557"/>
            <a:ext cx="7886699" cy="45719"/>
          </a:xfrm>
          <a:prstGeom prst="rect">
            <a:avLst/>
          </a:prstGeom>
          <a:solidFill>
            <a:srgbClr val="FDD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DD20C"/>
              </a:solidFill>
            </a:endParaRPr>
          </a:p>
        </p:txBody>
      </p:sp>
    </p:spTree>
    <p:extLst>
      <p:ext uri="{BB962C8B-B14F-4D97-AF65-F5344CB8AC3E}">
        <p14:creationId xmlns:p14="http://schemas.microsoft.com/office/powerpoint/2010/main" val="24502667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85889"/>
            <a:ext cx="3886200" cy="4791075"/>
          </a:xfrm>
        </p:spPr>
        <p:txBody>
          <a:bodyPr/>
          <a:lstStyle>
            <a:lvl1pPr>
              <a:defRPr sz="1800">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85889"/>
            <a:ext cx="3886200" cy="4791075"/>
          </a:xfrm>
        </p:spPr>
        <p:txBody>
          <a:bodyPr/>
          <a:lstStyle>
            <a:lvl1pPr>
              <a:defRPr sz="1800">
                <a:latin typeface="Roboto" charset="0"/>
                <a:ea typeface="Roboto" charset="0"/>
                <a:cs typeface="Roboto" charset="0"/>
              </a:defRPr>
            </a:lvl1pPr>
            <a:lvl2pPr>
              <a:defRPr>
                <a:latin typeface="Roboto" charset="0"/>
                <a:ea typeface="Roboto" charset="0"/>
                <a:cs typeface="Roboto" charset="0"/>
              </a:defRPr>
            </a:lvl2pPr>
            <a:lvl3pPr>
              <a:defRPr>
                <a:latin typeface="Roboto" charset="0"/>
                <a:ea typeface="Roboto" charset="0"/>
                <a:cs typeface="Roboto" charset="0"/>
              </a:defRPr>
            </a:lvl3pPr>
            <a:lvl4pPr>
              <a:defRPr>
                <a:latin typeface="Roboto" charset="0"/>
                <a:ea typeface="Roboto" charset="0"/>
                <a:cs typeface="Roboto" charset="0"/>
              </a:defRPr>
            </a:lvl4pPr>
            <a:lvl5pPr>
              <a:defRPr>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628650" y="322262"/>
            <a:ext cx="7886700" cy="692150"/>
          </a:xfrm>
        </p:spPr>
        <p:txBody>
          <a:bodyPr>
            <a:normAutofit/>
          </a:bodyPr>
          <a:lstStyle>
            <a:lvl1pPr>
              <a:defRPr sz="2400" b="1">
                <a:solidFill>
                  <a:srgbClr val="0078C1"/>
                </a:solidFill>
                <a:latin typeface="DINOT" charset="0"/>
                <a:ea typeface="DINOT" charset="0"/>
                <a:cs typeface="DINOT" charset="0"/>
              </a:defRPr>
            </a:lvl1pPr>
          </a:lstStyle>
          <a:p>
            <a:r>
              <a:rPr lang="en-US"/>
              <a:t>Click to edit Master title style</a:t>
            </a:r>
            <a:endParaRPr lang="en-US" dirty="0"/>
          </a:p>
        </p:txBody>
      </p:sp>
      <p:sp>
        <p:nvSpPr>
          <p:cNvPr id="9" name="Rectangle 8"/>
          <p:cNvSpPr/>
          <p:nvPr userDrawn="1"/>
        </p:nvSpPr>
        <p:spPr>
          <a:xfrm>
            <a:off x="628651" y="1011557"/>
            <a:ext cx="7886699" cy="45719"/>
          </a:xfrm>
          <a:prstGeom prst="rect">
            <a:avLst/>
          </a:prstGeom>
          <a:solidFill>
            <a:srgbClr val="FDD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DD20C"/>
              </a:solidFill>
            </a:endParaRPr>
          </a:p>
        </p:txBody>
      </p:sp>
      <p:sp>
        <p:nvSpPr>
          <p:cNvPr id="10" name="Date Placeholder 3"/>
          <p:cNvSpPr>
            <a:spLocks noGrp="1"/>
          </p:cNvSpPr>
          <p:nvPr>
            <p:ph type="dt" sz="half" idx="10"/>
          </p:nvPr>
        </p:nvSpPr>
        <p:spPr>
          <a:xfrm>
            <a:off x="628650" y="6356351"/>
            <a:ext cx="2057400" cy="365125"/>
          </a:xfrm>
          <a:prstGeom prst="rect">
            <a:avLst/>
          </a:prstGeom>
        </p:spPr>
        <p:txBody>
          <a:bodyPr/>
          <a:lstStyle>
            <a:lvl1pPr>
              <a:defRPr>
                <a:latin typeface="Roboto" charset="0"/>
                <a:ea typeface="Roboto" charset="0"/>
                <a:cs typeface="Roboto" charset="0"/>
              </a:defRPr>
            </a:lvl1pPr>
          </a:lstStyle>
          <a:p>
            <a:endParaRPr lang="en-US" dirty="0"/>
          </a:p>
        </p:txBody>
      </p:sp>
      <p:sp>
        <p:nvSpPr>
          <p:cNvPr id="11" name="Footer Placeholder 4"/>
          <p:cNvSpPr>
            <a:spLocks noGrp="1"/>
          </p:cNvSpPr>
          <p:nvPr>
            <p:ph type="ftr" sz="quarter" idx="11"/>
          </p:nvPr>
        </p:nvSpPr>
        <p:spPr>
          <a:xfrm>
            <a:off x="3028950" y="6356351"/>
            <a:ext cx="3086100" cy="365125"/>
          </a:xfrm>
          <a:prstGeom prst="rect">
            <a:avLst/>
          </a:prstGeom>
        </p:spPr>
        <p:txBody>
          <a:bodyPr/>
          <a:lstStyle>
            <a:lvl1pPr>
              <a:defRPr sz="1050" u="none">
                <a:solidFill>
                  <a:srgbClr val="0078C1"/>
                </a:solidFill>
                <a:latin typeface="Roboto" charset="0"/>
                <a:ea typeface="Roboto" charset="0"/>
                <a:cs typeface="Roboto" charset="0"/>
              </a:defRPr>
            </a:lvl1pPr>
          </a:lstStyle>
          <a:p>
            <a:pPr algn="ctr"/>
            <a:endParaRPr lang="en-US" dirty="0"/>
          </a:p>
        </p:txBody>
      </p:sp>
      <p:sp>
        <p:nvSpPr>
          <p:cNvPr id="12" name="Slide Number Placeholder 5"/>
          <p:cNvSpPr>
            <a:spLocks noGrp="1"/>
          </p:cNvSpPr>
          <p:nvPr>
            <p:ph type="sldNum" sz="quarter" idx="12"/>
          </p:nvPr>
        </p:nvSpPr>
        <p:spPr>
          <a:xfrm>
            <a:off x="6457950" y="6356351"/>
            <a:ext cx="2057400" cy="365125"/>
          </a:xfrm>
          <a:prstGeom prst="rect">
            <a:avLst/>
          </a:prstGeom>
        </p:spPr>
        <p:txBody>
          <a:bodyPr/>
          <a:lstStyle>
            <a:lvl1pPr>
              <a:defRPr sz="1200" b="1" i="0">
                <a:latin typeface="DIN OT" charset="0"/>
                <a:ea typeface="DIN OT" charset="0"/>
                <a:cs typeface="DIN OT" charset="0"/>
              </a:defRPr>
            </a:lvl1pPr>
          </a:lstStyle>
          <a:p>
            <a:pPr algn="r"/>
            <a:fld id="{4152FA69-0BC3-A94A-8E95-5460021E4D0A}" type="slidenum">
              <a:rPr lang="en-US" smtClean="0"/>
              <a:pPr algn="r"/>
              <a:t>‹#›</a:t>
            </a:fld>
            <a:endParaRPr lang="en-US" dirty="0"/>
          </a:p>
        </p:txBody>
      </p:sp>
    </p:spTree>
    <p:extLst>
      <p:ext uri="{BB962C8B-B14F-4D97-AF65-F5344CB8AC3E}">
        <p14:creationId xmlns:p14="http://schemas.microsoft.com/office/powerpoint/2010/main" val="1624490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cial Callout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28709"/>
            <a:ext cx="8364381" cy="7211998"/>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8954" y="-14297"/>
            <a:ext cx="10312954" cy="6800851"/>
          </a:xfrm>
          <a:prstGeom prst="rect">
            <a:avLst/>
          </a:prstGeom>
        </p:spPr>
      </p:pic>
      <p:sp>
        <p:nvSpPr>
          <p:cNvPr id="11" name="Date Placeholder 3"/>
          <p:cNvSpPr>
            <a:spLocks noGrp="1"/>
          </p:cNvSpPr>
          <p:nvPr>
            <p:ph type="dt" sz="half" idx="10"/>
          </p:nvPr>
        </p:nvSpPr>
        <p:spPr>
          <a:xfrm>
            <a:off x="628650" y="6356351"/>
            <a:ext cx="2057400" cy="365125"/>
          </a:xfrm>
          <a:prstGeom prst="rect">
            <a:avLst/>
          </a:prstGeom>
        </p:spPr>
        <p:txBody>
          <a:bodyPr/>
          <a:lstStyle>
            <a:lvl1pPr>
              <a:defRPr>
                <a:latin typeface="Roboto" charset="0"/>
                <a:ea typeface="Roboto" charset="0"/>
                <a:cs typeface="Roboto" charset="0"/>
              </a:defRPr>
            </a:lvl1pPr>
          </a:lstStyle>
          <a:p>
            <a:endParaRPr lang="en-US" dirty="0"/>
          </a:p>
        </p:txBody>
      </p:sp>
      <p:sp>
        <p:nvSpPr>
          <p:cNvPr id="12" name="Footer Placeholder 4"/>
          <p:cNvSpPr>
            <a:spLocks noGrp="1"/>
          </p:cNvSpPr>
          <p:nvPr>
            <p:ph type="ftr" sz="quarter" idx="11"/>
          </p:nvPr>
        </p:nvSpPr>
        <p:spPr>
          <a:xfrm>
            <a:off x="3028950" y="6356351"/>
            <a:ext cx="3086100" cy="365125"/>
          </a:xfrm>
          <a:prstGeom prst="rect">
            <a:avLst/>
          </a:prstGeom>
        </p:spPr>
        <p:txBody>
          <a:bodyPr/>
          <a:lstStyle>
            <a:lvl1pPr>
              <a:defRPr sz="1050" u="none">
                <a:solidFill>
                  <a:srgbClr val="0078C1"/>
                </a:solidFill>
                <a:latin typeface="Roboto" charset="0"/>
                <a:ea typeface="Roboto" charset="0"/>
                <a:cs typeface="Roboto" charset="0"/>
              </a:defRPr>
            </a:lvl1pPr>
          </a:lstStyle>
          <a:p>
            <a:pPr algn="ctr"/>
            <a:endParaRPr lang="en-US" dirty="0"/>
          </a:p>
        </p:txBody>
      </p:sp>
      <p:sp>
        <p:nvSpPr>
          <p:cNvPr id="13" name="Slide Number Placeholder 5"/>
          <p:cNvSpPr>
            <a:spLocks noGrp="1"/>
          </p:cNvSpPr>
          <p:nvPr>
            <p:ph type="sldNum" sz="quarter" idx="12"/>
          </p:nvPr>
        </p:nvSpPr>
        <p:spPr>
          <a:xfrm>
            <a:off x="6457950" y="6356351"/>
            <a:ext cx="2057400" cy="365125"/>
          </a:xfrm>
          <a:prstGeom prst="rect">
            <a:avLst/>
          </a:prstGeom>
        </p:spPr>
        <p:txBody>
          <a:bodyPr/>
          <a:lstStyle>
            <a:lvl1pPr>
              <a:defRPr sz="1200" b="1" i="0">
                <a:latin typeface="DIN OT" charset="0"/>
                <a:ea typeface="DIN OT" charset="0"/>
                <a:cs typeface="DIN OT" charset="0"/>
              </a:defRPr>
            </a:lvl1pPr>
          </a:lstStyle>
          <a:p>
            <a:pPr algn="r"/>
            <a:fld id="{4152FA69-0BC3-A94A-8E95-5460021E4D0A}" type="slidenum">
              <a:rPr lang="en-US" smtClean="0"/>
              <a:pPr algn="r"/>
              <a:t>‹#›</a:t>
            </a:fld>
            <a:endParaRPr lang="en-US" dirty="0"/>
          </a:p>
        </p:txBody>
      </p:sp>
      <p:sp>
        <p:nvSpPr>
          <p:cNvPr id="14" name="Title 2"/>
          <p:cNvSpPr>
            <a:spLocks noGrp="1"/>
          </p:cNvSpPr>
          <p:nvPr>
            <p:ph type="title" hasCustomPrompt="1"/>
          </p:nvPr>
        </p:nvSpPr>
        <p:spPr>
          <a:xfrm>
            <a:off x="628650" y="361512"/>
            <a:ext cx="4559221" cy="1224583"/>
          </a:xfrm>
        </p:spPr>
        <p:txBody>
          <a:bodyPr/>
          <a:lstStyle>
            <a:lvl1pPr>
              <a:defRPr>
                <a:solidFill>
                  <a:srgbClr val="FED30B"/>
                </a:solidFill>
              </a:defRPr>
            </a:lvl1pPr>
          </a:lstStyle>
          <a:p>
            <a:r>
              <a:rPr lang="en-US" dirty="0"/>
              <a:t>Special callout #1</a:t>
            </a:r>
          </a:p>
        </p:txBody>
      </p:sp>
      <p:sp>
        <p:nvSpPr>
          <p:cNvPr id="15" name="Text Placeholder 3"/>
          <p:cNvSpPr>
            <a:spLocks noGrp="1"/>
          </p:cNvSpPr>
          <p:nvPr>
            <p:ph type="body" sz="half" idx="2"/>
          </p:nvPr>
        </p:nvSpPr>
        <p:spPr>
          <a:xfrm>
            <a:off x="628650" y="1914720"/>
            <a:ext cx="4085034" cy="2942816"/>
          </a:xfrm>
        </p:spPr>
        <p:txBody>
          <a:bodyPr>
            <a:normAutofit/>
          </a:bodyPr>
          <a:lstStyle>
            <a:lvl1pPr marL="0" indent="0">
              <a:buNone/>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202795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cial Callout #2">
    <p:spTree>
      <p:nvGrpSpPr>
        <p:cNvPr id="1" name=""/>
        <p:cNvGrpSpPr/>
        <p:nvPr/>
      </p:nvGrpSpPr>
      <p:grpSpPr>
        <a:xfrm>
          <a:off x="0" y="0"/>
          <a:ext cx="0" cy="0"/>
          <a:chOff x="0" y="0"/>
          <a:chExt cx="0" cy="0"/>
        </a:xfrm>
      </p:grpSpPr>
      <p:sp>
        <p:nvSpPr>
          <p:cNvPr id="10" name="TextBox 9"/>
          <p:cNvSpPr txBox="1"/>
          <p:nvPr userDrawn="1"/>
        </p:nvSpPr>
        <p:spPr>
          <a:xfrm>
            <a:off x="891539" y="1796951"/>
            <a:ext cx="3544730" cy="2308324"/>
          </a:xfrm>
          <a:prstGeom prst="rect">
            <a:avLst/>
          </a:prstGeom>
          <a:noFill/>
        </p:spPr>
        <p:txBody>
          <a:bodyPr wrap="square" rtlCol="0">
            <a:spAutoFit/>
          </a:bodyPr>
          <a:lstStyle/>
          <a:p>
            <a:pPr>
              <a:spcBef>
                <a:spcPct val="0"/>
              </a:spcBef>
            </a:pPr>
            <a:r>
              <a:rPr lang="en-US" altLang="en-US" sz="1200" dirty="0">
                <a:solidFill>
                  <a:schemeClr val="bg1"/>
                </a:solidFill>
                <a:latin typeface="Roboto" charset="0"/>
                <a:ea typeface="Roboto" charset="0"/>
                <a:cs typeface="Roboto" charset="0"/>
              </a:rPr>
              <a:t>The Solar Energy Industries Association (SEIA) is the national trade association for the US solar industry — one of the world’s fastest growing solar markets. </a:t>
            </a:r>
          </a:p>
          <a:p>
            <a:pPr>
              <a:spcBef>
                <a:spcPct val="0"/>
              </a:spcBef>
            </a:pPr>
            <a:endParaRPr lang="en-US" altLang="en-US" sz="1200" dirty="0">
              <a:solidFill>
                <a:schemeClr val="bg1"/>
              </a:solidFill>
              <a:latin typeface="Roboto" charset="0"/>
              <a:ea typeface="Roboto" charset="0"/>
              <a:cs typeface="Roboto" charset="0"/>
            </a:endParaRPr>
          </a:p>
          <a:p>
            <a:pPr>
              <a:spcBef>
                <a:spcPct val="0"/>
              </a:spcBef>
            </a:pPr>
            <a:r>
              <a:rPr lang="en-US" altLang="en-US" sz="1200" dirty="0">
                <a:solidFill>
                  <a:schemeClr val="bg1"/>
                </a:solidFill>
                <a:latin typeface="Roboto" charset="0"/>
                <a:ea typeface="Roboto" charset="0"/>
                <a:cs typeface="Roboto" charset="0"/>
              </a:rPr>
              <a:t>Our 1,000+ member companies encompass all segments of the industry – project developers, manufacturers, suppliers, financers, distributors, installers, service providers, utilities, engineering firms, consultants, law firms and many others.</a:t>
            </a:r>
          </a:p>
          <a:p>
            <a:pPr>
              <a:spcBef>
                <a:spcPct val="0"/>
              </a:spcBef>
            </a:pPr>
            <a:endParaRPr lang="en-US" altLang="en-US" sz="1200" dirty="0">
              <a:solidFill>
                <a:schemeClr val="bg1"/>
              </a:solidFill>
              <a:latin typeface="Roboto" charset="0"/>
              <a:ea typeface="Roboto" charset="0"/>
              <a:cs typeface="Roboto" charset="0"/>
            </a:endParaRPr>
          </a:p>
          <a:p>
            <a:endParaRPr lang="en-US" sz="1200" dirty="0">
              <a:solidFill>
                <a:schemeClr val="bg1"/>
              </a:solidFill>
              <a:latin typeface="Roboto" charset="0"/>
              <a:ea typeface="Roboto" charset="0"/>
              <a:cs typeface="Roboto" charset="0"/>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657350" y="-24467"/>
            <a:ext cx="7504613" cy="647068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 y="1014421"/>
            <a:ext cx="11519932" cy="5350204"/>
          </a:xfrm>
          <a:prstGeom prst="rect">
            <a:avLst/>
          </a:prstGeom>
        </p:spPr>
      </p:pic>
      <p:sp>
        <p:nvSpPr>
          <p:cNvPr id="3" name="Title 2"/>
          <p:cNvSpPr>
            <a:spLocks noGrp="1"/>
          </p:cNvSpPr>
          <p:nvPr>
            <p:ph type="title" hasCustomPrompt="1"/>
          </p:nvPr>
        </p:nvSpPr>
        <p:spPr>
          <a:xfrm>
            <a:off x="4399042" y="932831"/>
            <a:ext cx="4559221" cy="1224583"/>
          </a:xfrm>
        </p:spPr>
        <p:txBody>
          <a:bodyPr/>
          <a:lstStyle>
            <a:lvl1pPr>
              <a:defRPr>
                <a:solidFill>
                  <a:srgbClr val="FED30B"/>
                </a:solidFill>
              </a:defRPr>
            </a:lvl1pPr>
          </a:lstStyle>
          <a:p>
            <a:r>
              <a:rPr lang="en-US" dirty="0"/>
              <a:t>Special callout #2</a:t>
            </a:r>
          </a:p>
        </p:txBody>
      </p:sp>
      <p:sp>
        <p:nvSpPr>
          <p:cNvPr id="4" name="Date Placeholder 3"/>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pPr algn="ctr"/>
            <a:endParaRPr lang="en-US" dirty="0"/>
          </a:p>
        </p:txBody>
      </p:sp>
      <p:sp>
        <p:nvSpPr>
          <p:cNvPr id="20" name="Slide Number Placeholder 19"/>
          <p:cNvSpPr>
            <a:spLocks noGrp="1"/>
          </p:cNvSpPr>
          <p:nvPr>
            <p:ph type="sldNum" sz="quarter" idx="12"/>
          </p:nvPr>
        </p:nvSpPr>
        <p:spPr/>
        <p:txBody>
          <a:bodyPr/>
          <a:lstStyle/>
          <a:p>
            <a:pPr algn="r"/>
            <a:fld id="{4152FA69-0BC3-A94A-8E95-5460021E4D0A}" type="slidenum">
              <a:rPr lang="en-US" smtClean="0"/>
              <a:pPr algn="r"/>
              <a:t>‹#›</a:t>
            </a:fld>
            <a:endParaRPr lang="en-US" dirty="0"/>
          </a:p>
        </p:txBody>
      </p:sp>
      <p:sp>
        <p:nvSpPr>
          <p:cNvPr id="21" name="Text Placeholder 3"/>
          <p:cNvSpPr>
            <a:spLocks noGrp="1"/>
          </p:cNvSpPr>
          <p:nvPr>
            <p:ph type="body" sz="half" idx="2"/>
          </p:nvPr>
        </p:nvSpPr>
        <p:spPr>
          <a:xfrm>
            <a:off x="4873229" y="2414997"/>
            <a:ext cx="4085034" cy="2942816"/>
          </a:xfrm>
        </p:spPr>
        <p:txBody>
          <a:bodyPr>
            <a:normAutofit/>
          </a:bodyPr>
          <a:lstStyle>
            <a:lvl1pPr marL="0" indent="0">
              <a:buNone/>
              <a:defRPr sz="15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5906490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1"/>
            <a:ext cx="2949178" cy="1417319"/>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457201"/>
            <a:ext cx="4629150" cy="540385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286000"/>
            <a:ext cx="2949178" cy="35829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lgn="ctr"/>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lvl1pPr algn="r">
              <a:defRPr/>
            </a:lvl1pPr>
          </a:lstStyle>
          <a:p>
            <a:fld id="{523EA44C-70AF-DA47-A74F-FB3E6723A946}" type="slidenum">
              <a:rPr lang="en-US" smtClean="0"/>
              <a:pPr/>
              <a:t>‹#›</a:t>
            </a:fld>
            <a:endParaRPr lang="en-US" dirty="0"/>
          </a:p>
        </p:txBody>
      </p:sp>
      <p:sp>
        <p:nvSpPr>
          <p:cNvPr id="8" name="Rectangle 7"/>
          <p:cNvSpPr/>
          <p:nvPr userDrawn="1"/>
        </p:nvSpPr>
        <p:spPr>
          <a:xfrm>
            <a:off x="628650" y="2057401"/>
            <a:ext cx="2950369" cy="45719"/>
          </a:xfrm>
          <a:prstGeom prst="rect">
            <a:avLst/>
          </a:prstGeom>
          <a:solidFill>
            <a:srgbClr val="FDD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DD20C"/>
              </a:solidFill>
            </a:endParaRPr>
          </a:p>
        </p:txBody>
      </p:sp>
    </p:spTree>
    <p:extLst>
      <p:ext uri="{BB962C8B-B14F-4D97-AF65-F5344CB8AC3E}">
        <p14:creationId xmlns:p14="http://schemas.microsoft.com/office/powerpoint/2010/main" val="31758349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286000"/>
            <a:ext cx="2949178" cy="35829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algn="ctr"/>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algn="r"/>
            <a:fld id="{523EA44C-70AF-DA47-A74F-FB3E6723A946}" type="slidenum">
              <a:rPr lang="en-US" smtClean="0"/>
              <a:pPr algn="r"/>
              <a:t>‹#›</a:t>
            </a:fld>
            <a:endParaRPr lang="en-US" dirty="0"/>
          </a:p>
        </p:txBody>
      </p:sp>
      <p:sp>
        <p:nvSpPr>
          <p:cNvPr id="10" name="Title 1"/>
          <p:cNvSpPr>
            <a:spLocks noGrp="1"/>
          </p:cNvSpPr>
          <p:nvPr>
            <p:ph type="title"/>
          </p:nvPr>
        </p:nvSpPr>
        <p:spPr>
          <a:xfrm>
            <a:off x="629841" y="457201"/>
            <a:ext cx="2949178" cy="1417319"/>
          </a:xfrm>
        </p:spPr>
        <p:txBody>
          <a:bodyPr anchor="b"/>
          <a:lstStyle>
            <a:lvl1pPr>
              <a:defRPr sz="2400"/>
            </a:lvl1pPr>
          </a:lstStyle>
          <a:p>
            <a:r>
              <a:rPr lang="en-US"/>
              <a:t>Click to edit Master title style</a:t>
            </a:r>
            <a:endParaRPr lang="en-US" dirty="0"/>
          </a:p>
        </p:txBody>
      </p:sp>
      <p:sp>
        <p:nvSpPr>
          <p:cNvPr id="11" name="Rectangle 10"/>
          <p:cNvSpPr/>
          <p:nvPr userDrawn="1"/>
        </p:nvSpPr>
        <p:spPr>
          <a:xfrm>
            <a:off x="628650" y="2057401"/>
            <a:ext cx="2950369" cy="45719"/>
          </a:xfrm>
          <a:prstGeom prst="rect">
            <a:avLst/>
          </a:prstGeom>
          <a:solidFill>
            <a:srgbClr val="FDD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DD20C"/>
              </a:solidFill>
            </a:endParaRPr>
          </a:p>
        </p:txBody>
      </p:sp>
    </p:spTree>
    <p:extLst>
      <p:ext uri="{BB962C8B-B14F-4D97-AF65-F5344CB8AC3E}">
        <p14:creationId xmlns:p14="http://schemas.microsoft.com/office/powerpoint/2010/main" val="31262820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52819"/>
          </a:xfrm>
        </p:spPr>
        <p:txBody>
          <a:bodyPr/>
          <a:lstStyle/>
          <a:p>
            <a:r>
              <a:rPr lang="en-US"/>
              <a:t>Click to edit Master title style</a:t>
            </a:r>
          </a:p>
        </p:txBody>
      </p:sp>
      <p:sp>
        <p:nvSpPr>
          <p:cNvPr id="3" name="Vertical Text Placeholder 2"/>
          <p:cNvSpPr>
            <a:spLocks noGrp="1"/>
          </p:cNvSpPr>
          <p:nvPr>
            <p:ph type="body" orient="vert" idx="1"/>
          </p:nvPr>
        </p:nvSpPr>
        <p:spPr>
          <a:xfrm>
            <a:off x="628650" y="1722437"/>
            <a:ext cx="7886700" cy="4454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lgn="ct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algn="r"/>
            <a:fld id="{523EA44C-70AF-DA47-A74F-FB3E6723A946}" type="slidenum">
              <a:rPr lang="en-US" smtClean="0"/>
              <a:pPr algn="r"/>
              <a:t>‹#›</a:t>
            </a:fld>
            <a:endParaRPr lang="en-US" dirty="0"/>
          </a:p>
        </p:txBody>
      </p:sp>
      <p:sp>
        <p:nvSpPr>
          <p:cNvPr id="7" name="Rectangle 6"/>
          <p:cNvSpPr/>
          <p:nvPr userDrawn="1"/>
        </p:nvSpPr>
        <p:spPr>
          <a:xfrm>
            <a:off x="628651" y="1497332"/>
            <a:ext cx="7886699" cy="45719"/>
          </a:xfrm>
          <a:prstGeom prst="rect">
            <a:avLst/>
          </a:prstGeom>
          <a:solidFill>
            <a:srgbClr val="FDD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DD20C"/>
              </a:solidFill>
            </a:endParaRPr>
          </a:p>
        </p:txBody>
      </p:sp>
    </p:spTree>
    <p:extLst>
      <p:ext uri="{BB962C8B-B14F-4D97-AF65-F5344CB8AC3E}">
        <p14:creationId xmlns:p14="http://schemas.microsoft.com/office/powerpoint/2010/main" val="999802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0928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algn="ctr"/>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lvl1pPr algn="r">
              <a:defRPr/>
            </a:lvl1pPr>
          </a:lstStyle>
          <a:p>
            <a:fld id="{523EA44C-70AF-DA47-A74F-FB3E6723A946}" type="slidenum">
              <a:rPr lang="en-US" smtClean="0"/>
              <a:pPr/>
              <a:t>‹#›</a:t>
            </a:fld>
            <a:endParaRPr lang="en-US" dirty="0"/>
          </a:p>
        </p:txBody>
      </p:sp>
      <p:sp>
        <p:nvSpPr>
          <p:cNvPr id="7" name="Rectangle 6"/>
          <p:cNvSpPr/>
          <p:nvPr userDrawn="1"/>
        </p:nvSpPr>
        <p:spPr>
          <a:xfrm rot="5400000">
            <a:off x="3534886" y="3253900"/>
            <a:ext cx="5811838" cy="34289"/>
          </a:xfrm>
          <a:prstGeom prst="rect">
            <a:avLst/>
          </a:prstGeom>
          <a:solidFill>
            <a:srgbClr val="FDD2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DD20C"/>
              </a:solidFill>
            </a:endParaRPr>
          </a:p>
        </p:txBody>
      </p:sp>
    </p:spTree>
    <p:extLst>
      <p:ext uri="{BB962C8B-B14F-4D97-AF65-F5344CB8AC3E}">
        <p14:creationId xmlns:p14="http://schemas.microsoft.com/office/powerpoint/2010/main" val="210365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2879507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3703592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34587-D700-4A62-9B96-63D28DBE7B13}" type="datetimeFigureOut">
              <a:rPr lang="en-US" smtClean="0"/>
              <a:t>8/22/2017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5707D3-677C-4FB9-ABBC-2E45667F9BD4}" type="slidenum">
              <a:rPr lang="en-US" smtClean="0"/>
              <a:t>‹#›</a:t>
            </a:fld>
            <a:endParaRPr lang="en-US" dirty="0"/>
          </a:p>
        </p:txBody>
      </p:sp>
    </p:spTree>
    <p:extLst>
      <p:ext uri="{BB962C8B-B14F-4D97-AF65-F5344CB8AC3E}">
        <p14:creationId xmlns:p14="http://schemas.microsoft.com/office/powerpoint/2010/main" val="3212979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spTree>
    <p:extLst>
      <p:ext uri="{BB962C8B-B14F-4D97-AF65-F5344CB8AC3E}">
        <p14:creationId xmlns:p14="http://schemas.microsoft.com/office/powerpoint/2010/main" val="3267103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3.jpg"/><Relationship Id="rId2" Type="http://schemas.openxmlformats.org/officeDocument/2006/relationships/slideLayout" Target="../slideLayouts/slideLayout12.xml"/><Relationship Id="rId16"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5.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79000">
              <a:schemeClr val="bg1">
                <a:tint val="98000"/>
                <a:satMod val="130000"/>
                <a:shade val="90000"/>
                <a:lumMod val="103000"/>
              </a:schemeClr>
            </a:gs>
            <a:gs pos="96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081" y="500062"/>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34587-D700-4A62-9B96-63D28DBE7B13}" type="datetimeFigureOut">
              <a:rPr lang="en-US" smtClean="0"/>
              <a:t>8/22/2017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07D3-677C-4FB9-ABBC-2E45667F9BD4}" type="slidenum">
              <a:rPr lang="en-US" smtClean="0"/>
              <a:t>‹#›</a:t>
            </a:fld>
            <a:endParaRPr lang="en-US" dirty="0"/>
          </a:p>
        </p:txBody>
      </p:sp>
      <p:sp>
        <p:nvSpPr>
          <p:cNvPr id="8" name="TextBox 7"/>
          <p:cNvSpPr txBox="1"/>
          <p:nvPr userDrawn="1"/>
        </p:nvSpPr>
        <p:spPr>
          <a:xfrm>
            <a:off x="8100645" y="1"/>
            <a:ext cx="989135" cy="500061"/>
          </a:xfrm>
          <a:prstGeom prst="rect">
            <a:avLst/>
          </a:prstGeom>
          <a:solidFill>
            <a:schemeClr val="bg1"/>
          </a:solidFill>
        </p:spPr>
        <p:txBody>
          <a:bodyPr wrap="square" rtlCol="0">
            <a:spAutoFit/>
          </a:bodyPr>
          <a:lstStyle/>
          <a:p>
            <a:endParaRPr lang="en-US" dirty="0"/>
          </a:p>
        </p:txBody>
      </p:sp>
      <p:pic>
        <p:nvPicPr>
          <p:cNvPr id="7" name="Picture 6"/>
          <p:cNvPicPr>
            <a:picLocks/>
          </p:cNvPicPr>
          <p:nvPr userDrawn="1"/>
        </p:nvPicPr>
        <p:blipFill>
          <a:blip r:embed="rId12"/>
          <a:stretch>
            <a:fillRect/>
          </a:stretch>
        </p:blipFill>
        <p:spPr>
          <a:xfrm>
            <a:off x="0" y="6126480"/>
            <a:ext cx="9144793" cy="731520"/>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27121" y="88271"/>
            <a:ext cx="1453899" cy="822962"/>
          </a:xfrm>
          <a:prstGeom prst="rect">
            <a:avLst/>
          </a:prstGeom>
        </p:spPr>
      </p:pic>
    </p:spTree>
    <p:extLst>
      <p:ext uri="{BB962C8B-B14F-4D97-AF65-F5344CB8AC3E}">
        <p14:creationId xmlns:p14="http://schemas.microsoft.com/office/powerpoint/2010/main" val="1533477486"/>
      </p:ext>
    </p:extLst>
  </p:cSld>
  <p:clrMap bg1="lt1" tx1="dk1" bg2="lt2" tx2="dk2" accent1="accent1" accent2="accent2" accent3="accent3" accent4="accent4" accent5="accent5" accent6="accent6" hlink="hlink" folHlink="folHlink"/>
  <p:sldLayoutIdLst>
    <p:sldLayoutId id="2147483666" r:id="rId1"/>
    <p:sldLayoutId id="2147483662" r:id="rId2"/>
    <p:sldLayoutId id="2147483667" r:id="rId3"/>
    <p:sldLayoutId id="2147483663" r:id="rId4"/>
    <p:sldLayoutId id="2147483664" r:id="rId5"/>
    <p:sldLayoutId id="2147483665" r:id="rId6"/>
    <p:sldLayoutId id="2147483668" r:id="rId7"/>
    <p:sldLayoutId id="2147483669" r:id="rId8"/>
    <p:sldLayoutId id="2147483670" r:id="rId9"/>
    <p:sldLayoutId id="214748367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572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60C0A-BB89-40A9-8C87-A4F04A5DE6AB}" type="datetimeFigureOut">
              <a:rPr lang="en-US" smtClean="0"/>
              <a:t>8/22/2017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594315-1618-4FE4-B08E-31C8C6AF0558}" type="slidenum">
              <a:rPr lang="en-US" smtClean="0"/>
              <a:t>‹#›</a:t>
            </a:fld>
            <a:endParaRPr lang="en-US" dirty="0"/>
          </a:p>
        </p:txBody>
      </p:sp>
    </p:spTree>
    <p:extLst>
      <p:ext uri="{BB962C8B-B14F-4D97-AF65-F5344CB8AC3E}">
        <p14:creationId xmlns:p14="http://schemas.microsoft.com/office/powerpoint/2010/main" val="36681902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ackground_officialState_v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8382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057400"/>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172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defTabSz="914400" fontAlgn="base">
              <a:spcBef>
                <a:spcPct val="0"/>
              </a:spcBef>
              <a:spcAft>
                <a:spcPct val="0"/>
              </a:spcAft>
              <a:defRPr/>
            </a:pPr>
            <a:endParaRPr lang="en-US" altLang="en-US" dirty="0">
              <a:solidFill>
                <a:srgbClr val="000000"/>
              </a:solidFill>
              <a:latin typeface="Arial" charset="0"/>
            </a:endParaRPr>
          </a:p>
        </p:txBody>
      </p:sp>
      <p:sp>
        <p:nvSpPr>
          <p:cNvPr id="1029" name="Rectangle 5"/>
          <p:cNvSpPr>
            <a:spLocks noGrp="1" noChangeArrowheads="1"/>
          </p:cNvSpPr>
          <p:nvPr>
            <p:ph type="ftr" sz="quarter" idx="3"/>
          </p:nvPr>
        </p:nvSpPr>
        <p:spPr bwMode="auto">
          <a:xfrm>
            <a:off x="2209800" y="6245225"/>
            <a:ext cx="3886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defTabSz="914400" fontAlgn="base">
              <a:spcBef>
                <a:spcPct val="0"/>
              </a:spcBef>
              <a:spcAft>
                <a:spcPct val="0"/>
              </a:spcAft>
              <a:defRPr/>
            </a:pPr>
            <a:endParaRPr lang="en-US" altLang="en-US" dirty="0">
              <a:solidFill>
                <a:srgbClr val="000000"/>
              </a:solidFill>
              <a:latin typeface="Arial" charset="0"/>
            </a:endParaRPr>
          </a:p>
        </p:txBody>
      </p:sp>
      <p:sp>
        <p:nvSpPr>
          <p:cNvPr id="1032" name="Rectangle 8"/>
          <p:cNvSpPr>
            <a:spLocks noGrp="1" noChangeArrowheads="1"/>
          </p:cNvSpPr>
          <p:nvPr>
            <p:ph type="sldNum" sz="quarter" idx="4"/>
          </p:nvPr>
        </p:nvSpPr>
        <p:spPr bwMode="auto">
          <a:xfrm>
            <a:off x="457200" y="6245225"/>
            <a:ext cx="167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pPr defTabSz="914400" fontAlgn="base">
              <a:spcBef>
                <a:spcPct val="0"/>
              </a:spcBef>
              <a:spcAft>
                <a:spcPct val="0"/>
              </a:spcAft>
              <a:defRPr/>
            </a:pPr>
            <a:fld id="{683F2414-B746-7F4E-98ED-214B517DC6D2}"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dirty="0">
              <a:solidFill>
                <a:srgbClr val="000000"/>
              </a:solidFill>
              <a:latin typeface="Arial" charset="0"/>
              <a:ea typeface="ＭＳ Ｐゴシック" charset="0"/>
            </a:endParaRPr>
          </a:p>
        </p:txBody>
      </p:sp>
    </p:spTree>
    <p:extLst>
      <p:ext uri="{BB962C8B-B14F-4D97-AF65-F5344CB8AC3E}">
        <p14:creationId xmlns:p14="http://schemas.microsoft.com/office/powerpoint/2010/main" val="148987753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ctr" rtl="0" eaLnBrk="0" fontAlgn="base" hangingPunct="0">
        <a:spcBef>
          <a:spcPct val="0"/>
        </a:spcBef>
        <a:spcAft>
          <a:spcPct val="0"/>
        </a:spcAft>
        <a:defRPr sz="4400" b="1">
          <a:solidFill>
            <a:schemeClr val="accent2"/>
          </a:solidFill>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accent2"/>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accent2"/>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accent2"/>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accent2"/>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3"/>
          <p:cNvSpPr>
            <a:spLocks noGrp="1"/>
          </p:cNvSpPr>
          <p:nvPr>
            <p:ph type="dt" sz="half" idx="2"/>
          </p:nvPr>
        </p:nvSpPr>
        <p:spPr>
          <a:xfrm>
            <a:off x="628650" y="6356351"/>
            <a:ext cx="2057400" cy="365125"/>
          </a:xfrm>
          <a:prstGeom prst="rect">
            <a:avLst/>
          </a:prstGeom>
        </p:spPr>
        <p:txBody>
          <a:bodyPr/>
          <a:lstStyle>
            <a:lvl1pPr>
              <a:defRPr sz="1200">
                <a:latin typeface="Roboto" charset="0"/>
                <a:ea typeface="Roboto" charset="0"/>
                <a:cs typeface="Roboto" charset="0"/>
              </a:defRPr>
            </a:lvl1pPr>
          </a:lstStyle>
          <a:p>
            <a:endParaRPr lang="en-US" dirty="0"/>
          </a:p>
        </p:txBody>
      </p:sp>
      <p:sp>
        <p:nvSpPr>
          <p:cNvPr id="11" name="Footer Placeholder 4"/>
          <p:cNvSpPr>
            <a:spLocks noGrp="1"/>
          </p:cNvSpPr>
          <p:nvPr>
            <p:ph type="ftr" sz="quarter" idx="3"/>
          </p:nvPr>
        </p:nvSpPr>
        <p:spPr>
          <a:xfrm>
            <a:off x="3028950" y="6356351"/>
            <a:ext cx="3086100" cy="365125"/>
          </a:xfrm>
          <a:prstGeom prst="rect">
            <a:avLst/>
          </a:prstGeom>
        </p:spPr>
        <p:txBody>
          <a:bodyPr/>
          <a:lstStyle>
            <a:lvl1pPr>
              <a:defRPr sz="1050" u="none">
                <a:solidFill>
                  <a:srgbClr val="0078C1"/>
                </a:solidFill>
                <a:latin typeface="Roboto" charset="0"/>
                <a:ea typeface="Roboto" charset="0"/>
                <a:cs typeface="Roboto" charset="0"/>
              </a:defRPr>
            </a:lvl1pPr>
          </a:lstStyle>
          <a:p>
            <a:pPr algn="ctr"/>
            <a:endParaRPr lang="en-US" dirty="0"/>
          </a:p>
        </p:txBody>
      </p:sp>
      <p:sp>
        <p:nvSpPr>
          <p:cNvPr id="12" name="Slide Number Placeholder 5"/>
          <p:cNvSpPr>
            <a:spLocks noGrp="1"/>
          </p:cNvSpPr>
          <p:nvPr>
            <p:ph type="sldNum" sz="quarter" idx="4"/>
          </p:nvPr>
        </p:nvSpPr>
        <p:spPr>
          <a:xfrm>
            <a:off x="6457950" y="6356351"/>
            <a:ext cx="2057400" cy="365125"/>
          </a:xfrm>
          <a:prstGeom prst="rect">
            <a:avLst/>
          </a:prstGeom>
        </p:spPr>
        <p:txBody>
          <a:bodyPr/>
          <a:lstStyle>
            <a:lvl1pPr>
              <a:defRPr sz="1200" b="1" i="0">
                <a:latin typeface="DIN OT" charset="0"/>
                <a:ea typeface="DIN OT" charset="0"/>
                <a:cs typeface="DIN OT" charset="0"/>
              </a:defRPr>
            </a:lvl1pPr>
          </a:lstStyle>
          <a:p>
            <a:pPr algn="r"/>
            <a:fld id="{4152FA69-0BC3-A94A-8E95-5460021E4D0A}" type="slidenum">
              <a:rPr lang="en-US" smtClean="0"/>
              <a:pPr algn="r"/>
              <a:t>‹#›</a:t>
            </a:fld>
            <a:endParaRPr lang="en-US" dirty="0"/>
          </a:p>
        </p:txBody>
      </p:sp>
    </p:spTree>
    <p:extLst>
      <p:ext uri="{BB962C8B-B14F-4D97-AF65-F5344CB8AC3E}">
        <p14:creationId xmlns:p14="http://schemas.microsoft.com/office/powerpoint/2010/main" val="228472606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2700" b="1" kern="1200">
          <a:solidFill>
            <a:srgbClr val="0078C1"/>
          </a:solidFill>
          <a:latin typeface="DINOT" charset="0"/>
          <a:ea typeface="DINOT" charset="0"/>
          <a:cs typeface="DINOT"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Roboto" charset="0"/>
          <a:ea typeface="Roboto" charset="0"/>
          <a:cs typeface="Roboto" charset="0"/>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Roboto" charset="0"/>
          <a:ea typeface="Roboto" charset="0"/>
          <a:cs typeface="Roboto" charset="0"/>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Roboto" charset="0"/>
          <a:ea typeface="Roboto" charset="0"/>
          <a:cs typeface="Roboto" charset="0"/>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Roboto" charset="0"/>
          <a:ea typeface="Roboto" charset="0"/>
          <a:cs typeface="Roboto" charset="0"/>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Roboto" charset="0"/>
          <a:ea typeface="Roboto" charset="0"/>
          <a:cs typeface="Roboto"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rel.gov/docs/fy17osti/68681.pdf" TargetMode="Externa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5.wdp"/><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xml"/><Relationship Id="rId1" Type="http://schemas.openxmlformats.org/officeDocument/2006/relationships/tags" Target="../tags/tag12.xml"/><Relationship Id="rId5" Type="http://schemas.openxmlformats.org/officeDocument/2006/relationships/image" Target="../media/image4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13.xml"/><Relationship Id="rId5" Type="http://schemas.openxmlformats.org/officeDocument/2006/relationships/image" Target="../media/image43.pn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tags" Target="../tags/tag14.xml"/><Relationship Id="rId4" Type="http://schemas.openxmlformats.org/officeDocument/2006/relationships/image" Target="../media/image44.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15.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16.xml"/><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3.xml"/><Relationship Id="rId7" Type="http://schemas.openxmlformats.org/officeDocument/2006/relationships/image" Target="../media/image50.png"/><Relationship Id="rId2" Type="http://schemas.openxmlformats.org/officeDocument/2006/relationships/slideLayout" Target="../slideLayouts/slideLayout27.xml"/><Relationship Id="rId1" Type="http://schemas.openxmlformats.org/officeDocument/2006/relationships/tags" Target="../tags/tag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18.xml"/><Relationship Id="rId5" Type="http://schemas.openxmlformats.org/officeDocument/2006/relationships/image" Target="../media/image54.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19.xml"/><Relationship Id="rId5" Type="http://schemas.openxmlformats.org/officeDocument/2006/relationships/image" Target="../media/image56.pn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7.xml"/><Relationship Id="rId1" Type="http://schemas.openxmlformats.org/officeDocument/2006/relationships/tags" Target="../tags/tag20.xml"/><Relationship Id="rId4"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21.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22.xml"/><Relationship Id="rId4" Type="http://schemas.openxmlformats.org/officeDocument/2006/relationships/image" Target="../media/image59.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tags" Target="../tags/tag23.xml"/><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24.xml"/><Relationship Id="rId5" Type="http://schemas.openxmlformats.org/officeDocument/2006/relationships/image" Target="../media/image62.png"/><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25.xml"/><Relationship Id="rId5" Type="http://schemas.openxmlformats.org/officeDocument/2006/relationships/image" Target="../media/image48.pn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ags" Target="../tags/tag26.xml"/><Relationship Id="rId5" Type="http://schemas.openxmlformats.org/officeDocument/2006/relationships/image" Target="../media/image48.png"/><Relationship Id="rId4" Type="http://schemas.openxmlformats.org/officeDocument/2006/relationships/image" Target="../media/image6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7.xml"/><Relationship Id="rId1" Type="http://schemas.openxmlformats.org/officeDocument/2006/relationships/tags" Target="../tags/tag27.xml"/><Relationship Id="rId4" Type="http://schemas.openxmlformats.org/officeDocument/2006/relationships/image" Target="../media/image64.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7.xml"/><Relationship Id="rId1" Type="http://schemas.openxmlformats.org/officeDocument/2006/relationships/tags" Target="../tags/tag28.xml"/><Relationship Id="rId6" Type="http://schemas.openxmlformats.org/officeDocument/2006/relationships/hyperlink" Target="mailto:Kenneth.p.boyce@ul.com" TargetMode="External"/><Relationship Id="rId5" Type="http://schemas.openxmlformats.org/officeDocument/2006/relationships/image" Target="../media/image41.png"/><Relationship Id="rId4" Type="http://schemas.openxmlformats.org/officeDocument/2006/relationships/image" Target="../media/image65.jp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2" Type="http://schemas.openxmlformats.org/officeDocument/2006/relationships/hyperlink" Target="http://www.gosolarcalifornia.ca.gov/equipment/inverters.php"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ISEA Business Member Webinar</a:t>
            </a:r>
          </a:p>
          <a:p>
            <a:r>
              <a:rPr lang="en-US" dirty="0"/>
              <a:t>August 22, 2017</a:t>
            </a:r>
          </a:p>
        </p:txBody>
      </p:sp>
      <p:sp>
        <p:nvSpPr>
          <p:cNvPr id="3" name="Title 2"/>
          <p:cNvSpPr>
            <a:spLocks noGrp="1"/>
          </p:cNvSpPr>
          <p:nvPr>
            <p:ph type="title"/>
          </p:nvPr>
        </p:nvSpPr>
        <p:spPr/>
        <p:txBody>
          <a:bodyPr/>
          <a:lstStyle/>
          <a:p>
            <a:r>
              <a:rPr lang="en-US" dirty="0"/>
              <a:t>Smart Inverters 101</a:t>
            </a:r>
          </a:p>
        </p:txBody>
      </p:sp>
    </p:spTree>
    <p:extLst>
      <p:ext uri="{BB962C8B-B14F-4D97-AF65-F5344CB8AC3E}">
        <p14:creationId xmlns:p14="http://schemas.microsoft.com/office/powerpoint/2010/main" val="3050651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682309"/>
            <a:ext cx="6603682" cy="4222749"/>
          </a:xfrm>
        </p:spPr>
        <p:txBody>
          <a:bodyPr/>
          <a:lstStyle/>
          <a:p>
            <a:pPr lvl="1"/>
            <a:r>
              <a:rPr lang="en-US" sz="1800" dirty="0"/>
              <a:t>Anti-islanding with Grid Support Functions Enabled  </a:t>
            </a:r>
            <a:endParaRPr lang="en-US" sz="1800" dirty="0">
              <a:solidFill>
                <a:srgbClr val="00B050"/>
              </a:solidFill>
            </a:endParaRPr>
          </a:p>
          <a:p>
            <a:pPr lvl="1"/>
            <a:r>
              <a:rPr lang="en-US" sz="1800" dirty="0"/>
              <a:t>Low/High Voltage Ride-Through </a:t>
            </a:r>
            <a:endParaRPr lang="en-US" sz="1800" dirty="0">
              <a:solidFill>
                <a:srgbClr val="00B050"/>
              </a:solidFill>
            </a:endParaRPr>
          </a:p>
          <a:p>
            <a:pPr lvl="1"/>
            <a:r>
              <a:rPr lang="en-US" sz="1800" dirty="0"/>
              <a:t>Low/High Frequency Ride-Through </a:t>
            </a:r>
            <a:endParaRPr lang="en-US" sz="1800" dirty="0">
              <a:solidFill>
                <a:srgbClr val="00B050"/>
              </a:solidFill>
            </a:endParaRPr>
          </a:p>
          <a:p>
            <a:pPr lvl="1"/>
            <a:r>
              <a:rPr lang="en-US" sz="1800" dirty="0"/>
              <a:t>Dynamic Volt/VAr Mode </a:t>
            </a:r>
            <a:endParaRPr lang="en-US" sz="1800" dirty="0">
              <a:solidFill>
                <a:srgbClr val="00B050"/>
              </a:solidFill>
            </a:endParaRPr>
          </a:p>
          <a:p>
            <a:pPr lvl="1"/>
            <a:r>
              <a:rPr lang="en-US" sz="1800" dirty="0"/>
              <a:t>Ramp </a:t>
            </a:r>
            <a:r>
              <a:rPr lang="en-US" sz="1800" dirty="0">
                <a:solidFill>
                  <a:schemeClr val="tx2"/>
                </a:solidFill>
              </a:rPr>
              <a:t>Rates /Reconnect </a:t>
            </a:r>
            <a:r>
              <a:rPr lang="en-US" sz="1800" dirty="0"/>
              <a:t>by Soft-Start </a:t>
            </a:r>
            <a:endParaRPr lang="en-US" sz="1800" dirty="0">
              <a:solidFill>
                <a:srgbClr val="00B050"/>
              </a:solidFill>
            </a:endParaRPr>
          </a:p>
          <a:p>
            <a:pPr lvl="1"/>
            <a:r>
              <a:rPr lang="en-US" sz="1800" dirty="0"/>
              <a:t>Fixed Power Factor </a:t>
            </a:r>
            <a:endParaRPr lang="en-US" sz="1800" dirty="0">
              <a:solidFill>
                <a:srgbClr val="FF0000"/>
              </a:solidFill>
            </a:endParaRPr>
          </a:p>
          <a:p>
            <a:pPr lvl="1"/>
            <a:r>
              <a:rPr lang="en-US" sz="1800" dirty="0"/>
              <a:t>Frequency-Watt</a:t>
            </a:r>
            <a:endParaRPr lang="en-US" sz="1800" dirty="0">
              <a:solidFill>
                <a:srgbClr val="00B050"/>
              </a:solidFill>
            </a:endParaRPr>
          </a:p>
          <a:p>
            <a:pPr lvl="1"/>
            <a:r>
              <a:rPr lang="en-US" sz="1800" dirty="0"/>
              <a:t>Volt-Watt </a:t>
            </a:r>
          </a:p>
          <a:p>
            <a:pPr lvl="1"/>
            <a:r>
              <a:rPr lang="en-US" sz="1800" dirty="0"/>
              <a:t>Reactive Power Control</a:t>
            </a:r>
          </a:p>
          <a:p>
            <a:pPr lvl="1"/>
            <a:r>
              <a:rPr lang="en-US" sz="1800" dirty="0"/>
              <a:t>Remote Shutdown / Power Reduction</a:t>
            </a:r>
          </a:p>
          <a:p>
            <a:pPr lvl="1"/>
            <a:r>
              <a:rPr lang="en-US" sz="1800" dirty="0"/>
              <a:t>Grid Monitoring Before Connection</a:t>
            </a:r>
          </a:p>
          <a:p>
            <a:pPr lvl="1"/>
            <a:r>
              <a:rPr lang="en-US" sz="1800" dirty="0"/>
              <a:t>DC Injection Detection</a:t>
            </a:r>
          </a:p>
          <a:p>
            <a:pPr lvl="1"/>
            <a:r>
              <a:rPr lang="en-US" sz="1800" dirty="0"/>
              <a:t>Remote configurability / scheduling</a:t>
            </a:r>
          </a:p>
          <a:p>
            <a:pPr lvl="1"/>
            <a:r>
              <a:rPr lang="en-US" sz="1800" dirty="0"/>
              <a:t>Export Limiting / Curtailment</a:t>
            </a:r>
          </a:p>
          <a:p>
            <a:pPr lvl="1"/>
            <a:endParaRPr lang="en-US" sz="1800" dirty="0"/>
          </a:p>
          <a:p>
            <a:pPr lvl="1"/>
            <a:endParaRPr lang="en-US" sz="1800" dirty="0"/>
          </a:p>
          <a:p>
            <a:pPr marL="0" indent="0">
              <a:buNone/>
            </a:pPr>
            <a:r>
              <a:rPr lang="en-US" dirty="0">
                <a:solidFill>
                  <a:srgbClr val="00B050"/>
                </a:solidFill>
              </a:rPr>
              <a:t>							</a:t>
            </a:r>
            <a:endParaRPr lang="en-US" sz="1400" i="1" dirty="0">
              <a:solidFill>
                <a:schemeClr val="tx1">
                  <a:lumMod val="50000"/>
                  <a:lumOff val="50000"/>
                </a:schemeClr>
              </a:solidFill>
            </a:endParaRPr>
          </a:p>
        </p:txBody>
      </p:sp>
      <p:sp>
        <p:nvSpPr>
          <p:cNvPr id="3" name="Title 2"/>
          <p:cNvSpPr>
            <a:spLocks noGrp="1"/>
          </p:cNvSpPr>
          <p:nvPr>
            <p:ph type="title"/>
          </p:nvPr>
        </p:nvSpPr>
        <p:spPr/>
        <p:txBody>
          <a:bodyPr/>
          <a:lstStyle/>
          <a:p>
            <a:r>
              <a:rPr lang="en-US" dirty="0"/>
              <a:t>Smart Inverter Functions</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90851" y="1778001"/>
            <a:ext cx="2061763" cy="3870960"/>
          </a:xfrm>
          <a:prstGeom prst="rect">
            <a:avLst/>
          </a:prstGeom>
        </p:spPr>
      </p:pic>
    </p:spTree>
    <p:extLst>
      <p:ext uri="{BB962C8B-B14F-4D97-AF65-F5344CB8AC3E}">
        <p14:creationId xmlns:p14="http://schemas.microsoft.com/office/powerpoint/2010/main" val="301000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9" y="1778002"/>
            <a:ext cx="4634987" cy="3521075"/>
          </a:xfrm>
        </p:spPr>
        <p:txBody>
          <a:bodyPr/>
          <a:lstStyle/>
          <a:p>
            <a:r>
              <a:rPr lang="en-US" dirty="0"/>
              <a:t>Purpose: Inverters support the grid during brief voltage or frequency excursions</a:t>
            </a:r>
          </a:p>
          <a:p>
            <a:pPr lvl="2"/>
            <a:endParaRPr lang="en-US" dirty="0"/>
          </a:p>
          <a:p>
            <a:r>
              <a:rPr lang="en-US" dirty="0"/>
              <a:t>Previously inverters were required to disconnect when values were out of range– “trip points”</a:t>
            </a:r>
          </a:p>
          <a:p>
            <a:pPr lvl="2"/>
            <a:endParaRPr lang="en-US" dirty="0"/>
          </a:p>
          <a:p>
            <a:r>
              <a:rPr lang="en-US" dirty="0"/>
              <a:t>Disconnecting can create more issues with grid stability if PV is a high % of generation</a:t>
            </a:r>
          </a:p>
          <a:p>
            <a:pPr lvl="2"/>
            <a:endParaRPr lang="en-US" dirty="0"/>
          </a:p>
          <a:p>
            <a:r>
              <a:rPr lang="en-US" dirty="0"/>
              <a:t>Longer trip times are based on the degree of excursion to help grid stability</a:t>
            </a:r>
          </a:p>
        </p:txBody>
      </p:sp>
      <p:sp>
        <p:nvSpPr>
          <p:cNvPr id="3" name="Title 2"/>
          <p:cNvSpPr>
            <a:spLocks noGrp="1"/>
          </p:cNvSpPr>
          <p:nvPr>
            <p:ph type="title"/>
          </p:nvPr>
        </p:nvSpPr>
        <p:spPr/>
        <p:txBody>
          <a:bodyPr>
            <a:normAutofit/>
          </a:bodyPr>
          <a:lstStyle/>
          <a:p>
            <a:r>
              <a:rPr lang="en-US" dirty="0"/>
              <a:t>Frequency &amp; Voltage Ride-Through</a:t>
            </a:r>
          </a:p>
        </p:txBody>
      </p:sp>
      <p:pic>
        <p:nvPicPr>
          <p:cNvPr id="3074" name="Picture 2" descr="Image result for zero toleranc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31484" y="2122025"/>
            <a:ext cx="4107007" cy="26139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51344" y="2832006"/>
            <a:ext cx="868450" cy="276999"/>
          </a:xfrm>
          <a:prstGeom prst="rect">
            <a:avLst/>
          </a:prstGeom>
          <a:noFill/>
        </p:spPr>
        <p:txBody>
          <a:bodyPr wrap="square" rtlCol="0">
            <a:spAutoFit/>
          </a:bodyPr>
          <a:lstStyle/>
          <a:p>
            <a:r>
              <a:rPr lang="en-US" sz="1200" b="1" dirty="0">
                <a:solidFill>
                  <a:prstClr val="black"/>
                </a:solidFill>
                <a:latin typeface="MV Boli" panose="02000500030200090000" pitchFamily="2" charset="0"/>
                <a:cs typeface="MV Boli" panose="02000500030200090000" pitchFamily="2" charset="0"/>
              </a:rPr>
              <a:t>5 MIN </a:t>
            </a:r>
          </a:p>
        </p:txBody>
      </p:sp>
    </p:spTree>
    <p:extLst>
      <p:ext uri="{BB962C8B-B14F-4D97-AF65-F5344CB8AC3E}">
        <p14:creationId xmlns:p14="http://schemas.microsoft.com/office/powerpoint/2010/main" val="209729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Voltage-Ride Through Example</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0041" y="1722218"/>
            <a:ext cx="5626784" cy="3919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134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4602162" cy="3521075"/>
          </a:xfrm>
        </p:spPr>
        <p:txBody>
          <a:bodyPr/>
          <a:lstStyle/>
          <a:p>
            <a:r>
              <a:rPr lang="en-US" dirty="0"/>
              <a:t>Purpose: Variable Power Factor provides active voltage stabilization </a:t>
            </a:r>
          </a:p>
          <a:p>
            <a:pPr lvl="1"/>
            <a:r>
              <a:rPr lang="en-US" dirty="0"/>
              <a:t>Grid voltage nominal, purely active power</a:t>
            </a:r>
          </a:p>
          <a:p>
            <a:pPr lvl="1"/>
            <a:r>
              <a:rPr lang="en-US" dirty="0"/>
              <a:t>Grid voltage high, add ‘inductive’ reactive power</a:t>
            </a:r>
          </a:p>
          <a:p>
            <a:pPr lvl="1"/>
            <a:r>
              <a:rPr lang="en-US" dirty="0"/>
              <a:t>Grid voltage low, add ‘capacitive’ reactive power</a:t>
            </a:r>
          </a:p>
          <a:p>
            <a:pPr lvl="1"/>
            <a:endParaRPr lang="en-US" dirty="0"/>
          </a:p>
          <a:p>
            <a:r>
              <a:rPr lang="en-US" dirty="0"/>
              <a:t>Adjusting VArs keeps grid voltage from oscillating; acts like a shock absorber</a:t>
            </a:r>
          </a:p>
          <a:p>
            <a:r>
              <a:rPr lang="en-US" dirty="0"/>
              <a:t>Intended result is automatic stabilization of grid voltage</a:t>
            </a:r>
          </a:p>
          <a:p>
            <a:r>
              <a:rPr lang="en-US" dirty="0"/>
              <a:t>Only used when needed -“deadband”</a:t>
            </a:r>
          </a:p>
        </p:txBody>
      </p:sp>
      <p:sp>
        <p:nvSpPr>
          <p:cNvPr id="3" name="Title 2"/>
          <p:cNvSpPr>
            <a:spLocks noGrp="1"/>
          </p:cNvSpPr>
          <p:nvPr>
            <p:ph type="title"/>
          </p:nvPr>
        </p:nvSpPr>
        <p:spPr/>
        <p:txBody>
          <a:bodyPr>
            <a:normAutofit/>
          </a:bodyPr>
          <a:lstStyle/>
          <a:p>
            <a:r>
              <a:rPr lang="en-US" dirty="0"/>
              <a:t>Volt/VAr Mode</a:t>
            </a:r>
          </a:p>
        </p:txBody>
      </p:sp>
      <p:pic>
        <p:nvPicPr>
          <p:cNvPr id="4098" name="Picture 2" descr="https://hd.unsplash.com/photo-1458007683879-47560d7e33c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5005570" y="2057400"/>
            <a:ext cx="3986031" cy="2743200"/>
          </a:xfrm>
          <a:prstGeom prst="roundRect">
            <a:avLst>
              <a:gd name="adj" fmla="val 555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36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Modeled Example of Voltage Support</a:t>
            </a:r>
          </a:p>
        </p:txBody>
      </p:sp>
      <p:sp>
        <p:nvSpPr>
          <p:cNvPr id="6" name="TextBox 5"/>
          <p:cNvSpPr txBox="1"/>
          <p:nvPr/>
        </p:nvSpPr>
        <p:spPr>
          <a:xfrm>
            <a:off x="2642775" y="5231291"/>
            <a:ext cx="4619263" cy="523220"/>
          </a:xfrm>
          <a:prstGeom prst="rect">
            <a:avLst/>
          </a:prstGeom>
          <a:noFill/>
        </p:spPr>
        <p:txBody>
          <a:bodyPr wrap="square" rtlCol="0">
            <a:spAutoFit/>
          </a:bodyPr>
          <a:lstStyle/>
          <a:p>
            <a:pPr marL="0" lvl="1"/>
            <a:r>
              <a:rPr lang="en-US" sz="1400" dirty="0">
                <a:solidFill>
                  <a:prstClr val="black"/>
                </a:solidFill>
                <a:latin typeface="Calibri"/>
                <a:hlinkClick r:id="rId2"/>
              </a:rPr>
              <a:t>https://www.nrel.gov/docs/fy17osti/68681.pdf</a:t>
            </a:r>
            <a:endParaRPr lang="en-US" sz="1400" dirty="0">
              <a:solidFill>
                <a:prstClr val="black"/>
              </a:solidFill>
              <a:latin typeface="Calibri"/>
            </a:endParaRPr>
          </a:p>
          <a:p>
            <a:endParaRPr lang="en-US" sz="1400" dirty="0">
              <a:solidFill>
                <a:prstClr val="black"/>
              </a:solidFill>
              <a:latin typeface="Calibri"/>
            </a:endParaRPr>
          </a:p>
        </p:txBody>
      </p:sp>
      <p:pic>
        <p:nvPicPr>
          <p:cNvPr id="102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73345" y="1927332"/>
            <a:ext cx="4126537" cy="3296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2826" y="2011633"/>
            <a:ext cx="4630518" cy="312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18179650">
            <a:off x="-86770" y="2608500"/>
            <a:ext cx="754912" cy="307777"/>
          </a:xfrm>
          <a:prstGeom prst="rect">
            <a:avLst/>
          </a:prstGeom>
          <a:noFill/>
        </p:spPr>
        <p:txBody>
          <a:bodyPr wrap="square" rtlCol="0">
            <a:spAutoFit/>
          </a:bodyPr>
          <a:lstStyle/>
          <a:p>
            <a:r>
              <a:rPr lang="en-US" sz="1400" dirty="0">
                <a:solidFill>
                  <a:srgbClr val="FF0000"/>
                </a:solidFill>
                <a:latin typeface="Calibri"/>
              </a:rPr>
              <a:t>105%</a:t>
            </a:r>
          </a:p>
        </p:txBody>
      </p:sp>
      <p:cxnSp>
        <p:nvCxnSpPr>
          <p:cNvPr id="5" name="Straight Connector 4"/>
          <p:cNvCxnSpPr/>
          <p:nvPr/>
        </p:nvCxnSpPr>
        <p:spPr>
          <a:xfrm>
            <a:off x="446567" y="2951104"/>
            <a:ext cx="845331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74065" y="1658364"/>
            <a:ext cx="2398317" cy="369332"/>
          </a:xfrm>
          <a:prstGeom prst="rect">
            <a:avLst/>
          </a:prstGeom>
          <a:noFill/>
        </p:spPr>
        <p:txBody>
          <a:bodyPr wrap="square" rtlCol="0">
            <a:spAutoFit/>
          </a:bodyPr>
          <a:lstStyle/>
          <a:p>
            <a:r>
              <a:rPr lang="en-US" i="1" dirty="0">
                <a:solidFill>
                  <a:prstClr val="black"/>
                </a:solidFill>
                <a:latin typeface="Calibri"/>
              </a:rPr>
              <a:t>Hawaii2015 base case</a:t>
            </a:r>
          </a:p>
        </p:txBody>
      </p:sp>
    </p:spTree>
    <p:extLst>
      <p:ext uri="{BB962C8B-B14F-4D97-AF65-F5344CB8AC3E}">
        <p14:creationId xmlns:p14="http://schemas.microsoft.com/office/powerpoint/2010/main" val="291707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1"/>
            <a:ext cx="4821237" cy="3715044"/>
          </a:xfrm>
        </p:spPr>
        <p:txBody>
          <a:bodyPr/>
          <a:lstStyle/>
          <a:p>
            <a:r>
              <a:rPr lang="en-US" dirty="0"/>
              <a:t>Purpose: adjusting reactive power from PV systems can help maintain stable grid voltage</a:t>
            </a:r>
          </a:p>
          <a:p>
            <a:pPr lvl="2"/>
            <a:endParaRPr lang="en-US" dirty="0"/>
          </a:p>
          <a:p>
            <a:r>
              <a:rPr lang="en-US" dirty="0"/>
              <a:t>Specification is to allow a ‘preset’ power factor for the inverter (eg 0.95)</a:t>
            </a:r>
          </a:p>
          <a:p>
            <a:pPr lvl="2"/>
            <a:endParaRPr lang="en-US" dirty="0"/>
          </a:p>
          <a:p>
            <a:r>
              <a:rPr lang="en-US" dirty="0"/>
              <a:t>At its power limit, the inverter can be set to prioritize reactive power or active power</a:t>
            </a:r>
          </a:p>
          <a:p>
            <a:r>
              <a:rPr lang="en-US" dirty="0"/>
              <a:t>Pros : easy to implement, single setting, “open loop” no feedback control needed</a:t>
            </a:r>
          </a:p>
          <a:p>
            <a:r>
              <a:rPr lang="en-US" dirty="0"/>
              <a:t>Cons: Always on even when you don’t needed it reactive priority always affects peak production of the inverter</a:t>
            </a:r>
          </a:p>
        </p:txBody>
      </p:sp>
      <p:sp>
        <p:nvSpPr>
          <p:cNvPr id="3" name="Title 2"/>
          <p:cNvSpPr>
            <a:spLocks noGrp="1"/>
          </p:cNvSpPr>
          <p:nvPr>
            <p:ph type="title"/>
          </p:nvPr>
        </p:nvSpPr>
        <p:spPr/>
        <p:txBody>
          <a:bodyPr>
            <a:normAutofit/>
          </a:bodyPr>
          <a:lstStyle/>
          <a:p>
            <a:r>
              <a:rPr lang="en-US" dirty="0"/>
              <a:t>Fixed Power Factor </a:t>
            </a:r>
          </a:p>
        </p:txBody>
      </p:sp>
      <p:sp>
        <p:nvSpPr>
          <p:cNvPr id="5" name="Oval 4"/>
          <p:cNvSpPr/>
          <p:nvPr/>
        </p:nvSpPr>
        <p:spPr>
          <a:xfrm>
            <a:off x="5583555" y="2581275"/>
            <a:ext cx="2293620" cy="2293620"/>
          </a:xfrm>
          <a:prstGeom prst="ellipse">
            <a:avLst/>
          </a:prstGeom>
          <a:no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Oval 6"/>
          <p:cNvSpPr/>
          <p:nvPr/>
        </p:nvSpPr>
        <p:spPr>
          <a:xfrm>
            <a:off x="6558915" y="3556635"/>
            <a:ext cx="342900" cy="342900"/>
          </a:xfrm>
          <a:prstGeom prst="ellipse">
            <a:avLst/>
          </a:prstGeom>
          <a:noFill/>
          <a:ln>
            <a:solidFill>
              <a:schemeClr val="accent1"/>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cxnSp>
        <p:nvCxnSpPr>
          <p:cNvPr id="8" name="Straight Arrow Connector 7"/>
          <p:cNvCxnSpPr/>
          <p:nvPr/>
        </p:nvCxnSpPr>
        <p:spPr>
          <a:xfrm>
            <a:off x="6730365" y="2356485"/>
            <a:ext cx="0" cy="27432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358765" y="3728085"/>
            <a:ext cx="27432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49747" y="3077846"/>
            <a:ext cx="242374" cy="369332"/>
          </a:xfrm>
          <a:prstGeom prst="rect">
            <a:avLst/>
          </a:prstGeom>
          <a:noFill/>
        </p:spPr>
        <p:txBody>
          <a:bodyPr wrap="none" rtlCol="0">
            <a:spAutoFit/>
          </a:bodyPr>
          <a:lstStyle/>
          <a:p>
            <a:pPr algn="ctr"/>
            <a:r>
              <a:rPr lang="en-US" dirty="0">
                <a:solidFill>
                  <a:prstClr val="black"/>
                </a:solidFill>
                <a:latin typeface="Calibri"/>
              </a:rPr>
              <a:t>I</a:t>
            </a:r>
          </a:p>
        </p:txBody>
      </p:sp>
      <p:sp>
        <p:nvSpPr>
          <p:cNvPr id="12" name="Rectangle 11"/>
          <p:cNvSpPr/>
          <p:nvPr/>
        </p:nvSpPr>
        <p:spPr>
          <a:xfrm>
            <a:off x="7084024" y="4029612"/>
            <a:ext cx="373820" cy="369332"/>
          </a:xfrm>
          <a:prstGeom prst="rect">
            <a:avLst/>
          </a:prstGeom>
        </p:spPr>
        <p:txBody>
          <a:bodyPr wrap="none">
            <a:spAutoFit/>
          </a:bodyPr>
          <a:lstStyle/>
          <a:p>
            <a:pPr algn="ctr"/>
            <a:r>
              <a:rPr lang="en-US" dirty="0">
                <a:solidFill>
                  <a:prstClr val="black"/>
                </a:solidFill>
                <a:latin typeface="Calibri"/>
              </a:rPr>
              <a:t>IV</a:t>
            </a:r>
          </a:p>
        </p:txBody>
      </p:sp>
      <p:sp>
        <p:nvSpPr>
          <p:cNvPr id="13" name="Rectangle 12"/>
          <p:cNvSpPr/>
          <p:nvPr/>
        </p:nvSpPr>
        <p:spPr>
          <a:xfrm>
            <a:off x="6075440" y="4029612"/>
            <a:ext cx="357790" cy="369332"/>
          </a:xfrm>
          <a:prstGeom prst="rect">
            <a:avLst/>
          </a:prstGeom>
        </p:spPr>
        <p:txBody>
          <a:bodyPr wrap="none">
            <a:spAutoFit/>
          </a:bodyPr>
          <a:lstStyle/>
          <a:p>
            <a:pPr algn="ctr"/>
            <a:r>
              <a:rPr lang="en-US" dirty="0">
                <a:solidFill>
                  <a:prstClr val="black"/>
                </a:solidFill>
                <a:latin typeface="Calibri"/>
              </a:rPr>
              <a:t>III</a:t>
            </a:r>
          </a:p>
        </p:txBody>
      </p:sp>
      <p:sp>
        <p:nvSpPr>
          <p:cNvPr id="14" name="Rectangle 13"/>
          <p:cNvSpPr/>
          <p:nvPr/>
        </p:nvSpPr>
        <p:spPr>
          <a:xfrm>
            <a:off x="6104294" y="3077846"/>
            <a:ext cx="300082" cy="369332"/>
          </a:xfrm>
          <a:prstGeom prst="rect">
            <a:avLst/>
          </a:prstGeom>
        </p:spPr>
        <p:txBody>
          <a:bodyPr wrap="none">
            <a:spAutoFit/>
          </a:bodyPr>
          <a:lstStyle/>
          <a:p>
            <a:pPr algn="ctr"/>
            <a:r>
              <a:rPr lang="en-US" dirty="0">
                <a:solidFill>
                  <a:prstClr val="black"/>
                </a:solidFill>
                <a:latin typeface="Calibri"/>
              </a:rPr>
              <a:t>II</a:t>
            </a:r>
          </a:p>
        </p:txBody>
      </p:sp>
      <p:sp>
        <p:nvSpPr>
          <p:cNvPr id="15" name="TextBox 14"/>
          <p:cNvSpPr txBox="1"/>
          <p:nvPr/>
        </p:nvSpPr>
        <p:spPr>
          <a:xfrm>
            <a:off x="8101965" y="3401110"/>
            <a:ext cx="778226" cy="646331"/>
          </a:xfrm>
          <a:prstGeom prst="rect">
            <a:avLst/>
          </a:prstGeom>
          <a:noFill/>
        </p:spPr>
        <p:txBody>
          <a:bodyPr wrap="none" rtlCol="0">
            <a:spAutoFit/>
          </a:bodyPr>
          <a:lstStyle/>
          <a:p>
            <a:r>
              <a:rPr lang="en-US" dirty="0">
                <a:solidFill>
                  <a:prstClr val="black"/>
                </a:solidFill>
                <a:latin typeface="Calibri"/>
              </a:rPr>
              <a:t>Active</a:t>
            </a:r>
          </a:p>
          <a:p>
            <a:r>
              <a:rPr lang="en-US" dirty="0">
                <a:solidFill>
                  <a:prstClr val="black"/>
                </a:solidFill>
                <a:latin typeface="Calibri"/>
              </a:rPr>
              <a:t>Power</a:t>
            </a:r>
          </a:p>
        </p:txBody>
      </p:sp>
      <p:sp>
        <p:nvSpPr>
          <p:cNvPr id="17" name="TextBox 16"/>
          <p:cNvSpPr txBox="1"/>
          <p:nvPr/>
        </p:nvSpPr>
        <p:spPr>
          <a:xfrm>
            <a:off x="6716995" y="1995220"/>
            <a:ext cx="1305999" cy="646331"/>
          </a:xfrm>
          <a:prstGeom prst="rect">
            <a:avLst/>
          </a:prstGeom>
          <a:noFill/>
        </p:spPr>
        <p:txBody>
          <a:bodyPr wrap="none" rtlCol="0">
            <a:spAutoFit/>
          </a:bodyPr>
          <a:lstStyle/>
          <a:p>
            <a:r>
              <a:rPr lang="en-US" dirty="0">
                <a:solidFill>
                  <a:prstClr val="black"/>
                </a:solidFill>
                <a:latin typeface="Calibri"/>
              </a:rPr>
              <a:t>Reactive</a:t>
            </a:r>
          </a:p>
          <a:p>
            <a:r>
              <a:rPr lang="en-US" dirty="0">
                <a:solidFill>
                  <a:prstClr val="black"/>
                </a:solidFill>
                <a:latin typeface="Calibri"/>
              </a:rPr>
              <a:t>Power (VAr)</a:t>
            </a:r>
          </a:p>
        </p:txBody>
      </p:sp>
      <p:cxnSp>
        <p:nvCxnSpPr>
          <p:cNvPr id="18" name="Straight Connector 17"/>
          <p:cNvCxnSpPr/>
          <p:nvPr/>
        </p:nvCxnSpPr>
        <p:spPr>
          <a:xfrm>
            <a:off x="7781925" y="3262513"/>
            <a:ext cx="0" cy="46557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730365" y="3262512"/>
            <a:ext cx="1051560" cy="46176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70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5150802" cy="3521075"/>
          </a:xfrm>
        </p:spPr>
        <p:txBody>
          <a:bodyPr/>
          <a:lstStyle/>
          <a:p>
            <a:r>
              <a:rPr lang="en-US" dirty="0"/>
              <a:t>Purpose: to help smooth transitions from one output level to the next   </a:t>
            </a:r>
          </a:p>
          <a:p>
            <a:pPr lvl="2"/>
            <a:endParaRPr lang="en-US" dirty="0"/>
          </a:p>
          <a:p>
            <a:r>
              <a:rPr lang="en-US" dirty="0"/>
              <a:t>Aggregated systems responding to the same event could cause instability</a:t>
            </a:r>
          </a:p>
          <a:p>
            <a:pPr lvl="2"/>
            <a:endParaRPr lang="en-US" dirty="0"/>
          </a:p>
          <a:p>
            <a:r>
              <a:rPr lang="en-US" dirty="0"/>
              <a:t>Ramp rate specifies a linear rate for power change </a:t>
            </a:r>
          </a:p>
          <a:p>
            <a:pPr lvl="1"/>
            <a:r>
              <a:rPr lang="en-US" dirty="0"/>
              <a:t>‘Normal’ - rate of change during operation</a:t>
            </a:r>
          </a:p>
          <a:p>
            <a:pPr lvl="1"/>
            <a:r>
              <a:rPr lang="en-US" dirty="0"/>
              <a:t>‘Soft Start’ - rate of change during reconnect</a:t>
            </a:r>
          </a:p>
          <a:p>
            <a:pPr lvl="2"/>
            <a:endParaRPr lang="en-US" dirty="0">
              <a:solidFill>
                <a:srgbClr val="FF0000"/>
              </a:solidFill>
            </a:endParaRPr>
          </a:p>
          <a:p>
            <a:r>
              <a:rPr lang="en-US" dirty="0">
                <a:solidFill>
                  <a:schemeClr val="tx2"/>
                </a:solidFill>
              </a:rPr>
              <a:t>Supports grid by ramping up slowly giving the grid time to adjust to the PV energy coming back online</a:t>
            </a:r>
          </a:p>
          <a:p>
            <a:endParaRPr lang="en-US" dirty="0"/>
          </a:p>
          <a:p>
            <a:endParaRPr lang="en-US" dirty="0"/>
          </a:p>
        </p:txBody>
      </p:sp>
      <p:sp>
        <p:nvSpPr>
          <p:cNvPr id="3" name="Title 2"/>
          <p:cNvSpPr>
            <a:spLocks noGrp="1"/>
          </p:cNvSpPr>
          <p:nvPr>
            <p:ph type="title"/>
          </p:nvPr>
        </p:nvSpPr>
        <p:spPr/>
        <p:txBody>
          <a:bodyPr>
            <a:normAutofit/>
          </a:bodyPr>
          <a:lstStyle/>
          <a:p>
            <a:r>
              <a:rPr lang="en-US" dirty="0"/>
              <a:t>Normal Ramp Rate &amp; Soft-Start</a:t>
            </a:r>
          </a:p>
        </p:txBody>
      </p:sp>
      <p:grpSp>
        <p:nvGrpSpPr>
          <p:cNvPr id="46" name="Group 45"/>
          <p:cNvGrpSpPr/>
          <p:nvPr/>
        </p:nvGrpSpPr>
        <p:grpSpPr>
          <a:xfrm>
            <a:off x="5579035" y="2409815"/>
            <a:ext cx="3333395" cy="2438088"/>
            <a:chOff x="6109535" y="1998814"/>
            <a:chExt cx="2510638" cy="1855713"/>
          </a:xfrm>
        </p:grpSpPr>
        <p:grpSp>
          <p:nvGrpSpPr>
            <p:cNvPr id="41" name="Group 40"/>
            <p:cNvGrpSpPr/>
            <p:nvPr/>
          </p:nvGrpSpPr>
          <p:grpSpPr>
            <a:xfrm>
              <a:off x="6478915" y="1998814"/>
              <a:ext cx="2141258" cy="1530127"/>
              <a:chOff x="6478915" y="1998814"/>
              <a:chExt cx="2141258" cy="1530127"/>
            </a:xfrm>
          </p:grpSpPr>
          <p:cxnSp>
            <p:nvCxnSpPr>
              <p:cNvPr id="15" name="Straight Connector 14"/>
              <p:cNvCxnSpPr/>
              <p:nvPr/>
            </p:nvCxnSpPr>
            <p:spPr>
              <a:xfrm>
                <a:off x="6478915" y="1998814"/>
                <a:ext cx="9190" cy="1530127"/>
              </a:xfrm>
              <a:prstGeom prst="line">
                <a:avLst/>
              </a:prstGeom>
              <a:ln>
                <a:headEnd type="arrow" w="med" len="med"/>
                <a:tailEnd type="none" w="med" len="med"/>
              </a:ln>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6488106" y="3528941"/>
                <a:ext cx="2132067" cy="0"/>
              </a:xfrm>
              <a:prstGeom prst="line">
                <a:avLst/>
              </a:prstGeom>
              <a:ln>
                <a:headEnd type="arrow" w="med" len="med"/>
                <a:tailEnd type="none" w="med" len="med"/>
              </a:ln>
            </p:spPr>
            <p:style>
              <a:lnRef idx="3">
                <a:schemeClr val="dk1"/>
              </a:lnRef>
              <a:fillRef idx="0">
                <a:schemeClr val="dk1"/>
              </a:fillRef>
              <a:effectRef idx="2">
                <a:schemeClr val="dk1"/>
              </a:effectRef>
              <a:fontRef idx="minor">
                <a:schemeClr val="tx1"/>
              </a:fontRef>
            </p:style>
          </p:cxnSp>
          <p:sp>
            <p:nvSpPr>
              <p:cNvPr id="20" name="Freeform 19"/>
              <p:cNvSpPr/>
              <p:nvPr/>
            </p:nvSpPr>
            <p:spPr>
              <a:xfrm>
                <a:off x="7797557" y="2159638"/>
                <a:ext cx="715232" cy="236818"/>
              </a:xfrm>
              <a:custGeom>
                <a:avLst/>
                <a:gdLst>
                  <a:gd name="connsiteX0" fmla="*/ 0 w 574371"/>
                  <a:gd name="connsiteY0" fmla="*/ 358408 h 358408"/>
                  <a:gd name="connsiteX1" fmla="*/ 91899 w 574371"/>
                  <a:gd name="connsiteY1" fmla="*/ 326243 h 358408"/>
                  <a:gd name="connsiteX2" fmla="*/ 101089 w 574371"/>
                  <a:gd name="connsiteY2" fmla="*/ 312458 h 358408"/>
                  <a:gd name="connsiteX3" fmla="*/ 114874 w 574371"/>
                  <a:gd name="connsiteY3" fmla="*/ 303269 h 358408"/>
                  <a:gd name="connsiteX4" fmla="*/ 119469 w 574371"/>
                  <a:gd name="connsiteY4" fmla="*/ 206774 h 358408"/>
                  <a:gd name="connsiteX5" fmla="*/ 128659 w 574371"/>
                  <a:gd name="connsiteY5" fmla="*/ 192989 h 358408"/>
                  <a:gd name="connsiteX6" fmla="*/ 133254 w 574371"/>
                  <a:gd name="connsiteY6" fmla="*/ 179204 h 358408"/>
                  <a:gd name="connsiteX7" fmla="*/ 174609 w 574371"/>
                  <a:gd name="connsiteY7" fmla="*/ 142444 h 358408"/>
                  <a:gd name="connsiteX8" fmla="*/ 188394 w 574371"/>
                  <a:gd name="connsiteY8" fmla="*/ 137849 h 358408"/>
                  <a:gd name="connsiteX9" fmla="*/ 229748 w 574371"/>
                  <a:gd name="connsiteY9" fmla="*/ 133254 h 358408"/>
                  <a:gd name="connsiteX10" fmla="*/ 252723 w 574371"/>
                  <a:gd name="connsiteY10" fmla="*/ 124065 h 358408"/>
                  <a:gd name="connsiteX11" fmla="*/ 266508 w 574371"/>
                  <a:gd name="connsiteY11" fmla="*/ 119470 h 358408"/>
                  <a:gd name="connsiteX12" fmla="*/ 271103 w 574371"/>
                  <a:gd name="connsiteY12" fmla="*/ 105685 h 358408"/>
                  <a:gd name="connsiteX13" fmla="*/ 294078 w 574371"/>
                  <a:gd name="connsiteY13" fmla="*/ 78115 h 358408"/>
                  <a:gd name="connsiteX14" fmla="*/ 321648 w 574371"/>
                  <a:gd name="connsiteY14" fmla="*/ 45950 h 358408"/>
                  <a:gd name="connsiteX15" fmla="*/ 335433 w 574371"/>
                  <a:gd name="connsiteY15" fmla="*/ 18380 h 358408"/>
                  <a:gd name="connsiteX16" fmla="*/ 349218 w 574371"/>
                  <a:gd name="connsiteY16" fmla="*/ 13785 h 358408"/>
                  <a:gd name="connsiteX17" fmla="*/ 399762 w 574371"/>
                  <a:gd name="connsiteY17" fmla="*/ 0 h 358408"/>
                  <a:gd name="connsiteX18" fmla="*/ 418142 w 574371"/>
                  <a:gd name="connsiteY18" fmla="*/ 4595 h 358408"/>
                  <a:gd name="connsiteX19" fmla="*/ 445712 w 574371"/>
                  <a:gd name="connsiteY19" fmla="*/ 18380 h 358408"/>
                  <a:gd name="connsiteX20" fmla="*/ 574371 w 574371"/>
                  <a:gd name="connsiteY20" fmla="*/ 22975 h 35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4371" h="358408">
                    <a:moveTo>
                      <a:pt x="0" y="358408"/>
                    </a:moveTo>
                    <a:cubicBezTo>
                      <a:pt x="65813" y="318918"/>
                      <a:pt x="-45428" y="382790"/>
                      <a:pt x="91899" y="326243"/>
                    </a:cubicBezTo>
                    <a:cubicBezTo>
                      <a:pt x="97006" y="324140"/>
                      <a:pt x="97184" y="316363"/>
                      <a:pt x="101089" y="312458"/>
                    </a:cubicBezTo>
                    <a:cubicBezTo>
                      <a:pt x="104994" y="308553"/>
                      <a:pt x="110279" y="306332"/>
                      <a:pt x="114874" y="303269"/>
                    </a:cubicBezTo>
                    <a:cubicBezTo>
                      <a:pt x="116406" y="271104"/>
                      <a:pt x="115475" y="238727"/>
                      <a:pt x="119469" y="206774"/>
                    </a:cubicBezTo>
                    <a:cubicBezTo>
                      <a:pt x="120154" y="201294"/>
                      <a:pt x="126189" y="197928"/>
                      <a:pt x="128659" y="192989"/>
                    </a:cubicBezTo>
                    <a:cubicBezTo>
                      <a:pt x="130825" y="188657"/>
                      <a:pt x="130280" y="183027"/>
                      <a:pt x="133254" y="179204"/>
                    </a:cubicBezTo>
                    <a:cubicBezTo>
                      <a:pt x="141004" y="169240"/>
                      <a:pt x="160091" y="149703"/>
                      <a:pt x="174609" y="142444"/>
                    </a:cubicBezTo>
                    <a:cubicBezTo>
                      <a:pt x="178941" y="140278"/>
                      <a:pt x="183616" y="138645"/>
                      <a:pt x="188394" y="137849"/>
                    </a:cubicBezTo>
                    <a:cubicBezTo>
                      <a:pt x="202075" y="135569"/>
                      <a:pt x="215963" y="134786"/>
                      <a:pt x="229748" y="133254"/>
                    </a:cubicBezTo>
                    <a:cubicBezTo>
                      <a:pt x="237406" y="130191"/>
                      <a:pt x="245000" y="126961"/>
                      <a:pt x="252723" y="124065"/>
                    </a:cubicBezTo>
                    <a:cubicBezTo>
                      <a:pt x="257258" y="122364"/>
                      <a:pt x="263083" y="122895"/>
                      <a:pt x="266508" y="119470"/>
                    </a:cubicBezTo>
                    <a:cubicBezTo>
                      <a:pt x="269933" y="116045"/>
                      <a:pt x="268416" y="109715"/>
                      <a:pt x="271103" y="105685"/>
                    </a:cubicBezTo>
                    <a:cubicBezTo>
                      <a:pt x="277739" y="95731"/>
                      <a:pt x="286734" y="87558"/>
                      <a:pt x="294078" y="78115"/>
                    </a:cubicBezTo>
                    <a:cubicBezTo>
                      <a:pt x="318571" y="46624"/>
                      <a:pt x="282894" y="84704"/>
                      <a:pt x="321648" y="45950"/>
                    </a:cubicBezTo>
                    <a:cubicBezTo>
                      <a:pt x="324675" y="36869"/>
                      <a:pt x="327335" y="24858"/>
                      <a:pt x="335433" y="18380"/>
                    </a:cubicBezTo>
                    <a:cubicBezTo>
                      <a:pt x="339215" y="15354"/>
                      <a:pt x="344545" y="15059"/>
                      <a:pt x="349218" y="13785"/>
                    </a:cubicBezTo>
                    <a:cubicBezTo>
                      <a:pt x="406223" y="-1762"/>
                      <a:pt x="368033" y="10576"/>
                      <a:pt x="399762" y="0"/>
                    </a:cubicBezTo>
                    <a:cubicBezTo>
                      <a:pt x="405889" y="1532"/>
                      <a:pt x="412337" y="2107"/>
                      <a:pt x="418142" y="4595"/>
                    </a:cubicBezTo>
                    <a:cubicBezTo>
                      <a:pt x="431927" y="10503"/>
                      <a:pt x="430222" y="17274"/>
                      <a:pt x="445712" y="18380"/>
                    </a:cubicBezTo>
                    <a:cubicBezTo>
                      <a:pt x="512613" y="23159"/>
                      <a:pt x="528567" y="22975"/>
                      <a:pt x="574371" y="22975"/>
                    </a:cubicBez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solidFill>
                    <a:prstClr val="black"/>
                  </a:solidFill>
                  <a:latin typeface="Calibri"/>
                </a:endParaRPr>
              </a:p>
            </p:txBody>
          </p:sp>
          <p:cxnSp>
            <p:nvCxnSpPr>
              <p:cNvPr id="26" name="Straight Connector 25"/>
              <p:cNvCxnSpPr>
                <a:stCxn id="20" idx="0"/>
              </p:cNvCxnSpPr>
              <p:nvPr/>
            </p:nvCxnSpPr>
            <p:spPr>
              <a:xfrm flipH="1">
                <a:off x="7448455" y="2396456"/>
                <a:ext cx="349102" cy="1132485"/>
              </a:xfrm>
              <a:prstGeom prst="line">
                <a:avLst/>
              </a:prstGeom>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a:off x="7448454" y="2755943"/>
                <a:ext cx="1" cy="772998"/>
              </a:xfrm>
              <a:prstGeom prst="line">
                <a:avLst/>
              </a:prstGeom>
              <a:ln>
                <a:prstDash val="dash"/>
              </a:ln>
            </p:spPr>
            <p:style>
              <a:lnRef idx="3">
                <a:schemeClr val="accent5"/>
              </a:lnRef>
              <a:fillRef idx="0">
                <a:schemeClr val="accent5"/>
              </a:fillRef>
              <a:effectRef idx="2">
                <a:schemeClr val="accent5"/>
              </a:effectRef>
              <a:fontRef idx="minor">
                <a:schemeClr val="tx1"/>
              </a:fontRef>
            </p:style>
          </p:cxnSp>
          <p:sp>
            <p:nvSpPr>
              <p:cNvPr id="32" name="Freeform 31"/>
              <p:cNvSpPr/>
              <p:nvPr/>
            </p:nvSpPr>
            <p:spPr>
              <a:xfrm>
                <a:off x="7455944" y="2384792"/>
                <a:ext cx="349218" cy="372193"/>
              </a:xfrm>
              <a:custGeom>
                <a:avLst/>
                <a:gdLst>
                  <a:gd name="connsiteX0" fmla="*/ 0 w 349218"/>
                  <a:gd name="connsiteY0" fmla="*/ 372193 h 372193"/>
                  <a:gd name="connsiteX1" fmla="*/ 13785 w 349218"/>
                  <a:gd name="connsiteY1" fmla="*/ 349218 h 372193"/>
                  <a:gd name="connsiteX2" fmla="*/ 22975 w 349218"/>
                  <a:gd name="connsiteY2" fmla="*/ 321648 h 372193"/>
                  <a:gd name="connsiteX3" fmla="*/ 27570 w 349218"/>
                  <a:gd name="connsiteY3" fmla="*/ 307863 h 372193"/>
                  <a:gd name="connsiteX4" fmla="*/ 41355 w 349218"/>
                  <a:gd name="connsiteY4" fmla="*/ 280293 h 372193"/>
                  <a:gd name="connsiteX5" fmla="*/ 50545 w 349218"/>
                  <a:gd name="connsiteY5" fmla="*/ 266509 h 372193"/>
                  <a:gd name="connsiteX6" fmla="*/ 73520 w 349218"/>
                  <a:gd name="connsiteY6" fmla="*/ 225154 h 372193"/>
                  <a:gd name="connsiteX7" fmla="*/ 87305 w 349218"/>
                  <a:gd name="connsiteY7" fmla="*/ 220559 h 372193"/>
                  <a:gd name="connsiteX8" fmla="*/ 96495 w 349218"/>
                  <a:gd name="connsiteY8" fmla="*/ 192989 h 372193"/>
                  <a:gd name="connsiteX9" fmla="*/ 124065 w 349218"/>
                  <a:gd name="connsiteY9" fmla="*/ 174609 h 372193"/>
                  <a:gd name="connsiteX10" fmla="*/ 133254 w 349218"/>
                  <a:gd name="connsiteY10" fmla="*/ 147039 h 372193"/>
                  <a:gd name="connsiteX11" fmla="*/ 151634 w 349218"/>
                  <a:gd name="connsiteY11" fmla="*/ 124064 h 372193"/>
                  <a:gd name="connsiteX12" fmla="*/ 188394 w 349218"/>
                  <a:gd name="connsiteY12" fmla="*/ 119469 h 372193"/>
                  <a:gd name="connsiteX13" fmla="*/ 215964 w 349218"/>
                  <a:gd name="connsiteY13" fmla="*/ 105684 h 372193"/>
                  <a:gd name="connsiteX14" fmla="*/ 243534 w 349218"/>
                  <a:gd name="connsiteY14" fmla="*/ 96494 h 372193"/>
                  <a:gd name="connsiteX15" fmla="*/ 271104 w 349218"/>
                  <a:gd name="connsiteY15" fmla="*/ 78115 h 372193"/>
                  <a:gd name="connsiteX16" fmla="*/ 298674 w 349218"/>
                  <a:gd name="connsiteY16" fmla="*/ 68925 h 372193"/>
                  <a:gd name="connsiteX17" fmla="*/ 307864 w 349218"/>
                  <a:gd name="connsiteY17" fmla="*/ 55140 h 372193"/>
                  <a:gd name="connsiteX18" fmla="*/ 321648 w 349218"/>
                  <a:gd name="connsiteY18" fmla="*/ 27570 h 372193"/>
                  <a:gd name="connsiteX19" fmla="*/ 335433 w 349218"/>
                  <a:gd name="connsiteY19" fmla="*/ 18380 h 372193"/>
                  <a:gd name="connsiteX20" fmla="*/ 349218 w 349218"/>
                  <a:gd name="connsiteY20" fmla="*/ 0 h 37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9218" h="372193">
                    <a:moveTo>
                      <a:pt x="0" y="372193"/>
                    </a:moveTo>
                    <a:cubicBezTo>
                      <a:pt x="4595" y="364535"/>
                      <a:pt x="10089" y="357349"/>
                      <a:pt x="13785" y="349218"/>
                    </a:cubicBezTo>
                    <a:cubicBezTo>
                      <a:pt x="17794" y="340399"/>
                      <a:pt x="19912" y="330838"/>
                      <a:pt x="22975" y="321648"/>
                    </a:cubicBezTo>
                    <a:cubicBezTo>
                      <a:pt x="24507" y="317053"/>
                      <a:pt x="24883" y="311893"/>
                      <a:pt x="27570" y="307863"/>
                    </a:cubicBezTo>
                    <a:cubicBezTo>
                      <a:pt x="53910" y="268352"/>
                      <a:pt x="22328" y="318345"/>
                      <a:pt x="41355" y="280293"/>
                    </a:cubicBezTo>
                    <a:cubicBezTo>
                      <a:pt x="43825" y="275354"/>
                      <a:pt x="47482" y="271104"/>
                      <a:pt x="50545" y="266509"/>
                    </a:cubicBezTo>
                    <a:cubicBezTo>
                      <a:pt x="54591" y="254371"/>
                      <a:pt x="61670" y="229104"/>
                      <a:pt x="73520" y="225154"/>
                    </a:cubicBezTo>
                    <a:lnTo>
                      <a:pt x="87305" y="220559"/>
                    </a:lnTo>
                    <a:cubicBezTo>
                      <a:pt x="90368" y="211369"/>
                      <a:pt x="88435" y="198362"/>
                      <a:pt x="96495" y="192989"/>
                    </a:cubicBezTo>
                    <a:lnTo>
                      <a:pt x="124065" y="174609"/>
                    </a:lnTo>
                    <a:lnTo>
                      <a:pt x="133254" y="147039"/>
                    </a:lnTo>
                    <a:cubicBezTo>
                      <a:pt x="137338" y="134786"/>
                      <a:pt x="136393" y="128221"/>
                      <a:pt x="151634" y="124064"/>
                    </a:cubicBezTo>
                    <a:cubicBezTo>
                      <a:pt x="163548" y="120815"/>
                      <a:pt x="176141" y="121001"/>
                      <a:pt x="188394" y="119469"/>
                    </a:cubicBezTo>
                    <a:cubicBezTo>
                      <a:pt x="238668" y="102711"/>
                      <a:pt x="162519" y="129437"/>
                      <a:pt x="215964" y="105684"/>
                    </a:cubicBezTo>
                    <a:cubicBezTo>
                      <a:pt x="224816" y="101750"/>
                      <a:pt x="234870" y="100826"/>
                      <a:pt x="243534" y="96494"/>
                    </a:cubicBezTo>
                    <a:cubicBezTo>
                      <a:pt x="253413" y="91555"/>
                      <a:pt x="260626" y="81608"/>
                      <a:pt x="271104" y="78115"/>
                    </a:cubicBezTo>
                    <a:lnTo>
                      <a:pt x="298674" y="68925"/>
                    </a:lnTo>
                    <a:cubicBezTo>
                      <a:pt x="301737" y="64330"/>
                      <a:pt x="305394" y="60079"/>
                      <a:pt x="307864" y="55140"/>
                    </a:cubicBezTo>
                    <a:cubicBezTo>
                      <a:pt x="315337" y="40193"/>
                      <a:pt x="308482" y="40737"/>
                      <a:pt x="321648" y="27570"/>
                    </a:cubicBezTo>
                    <a:cubicBezTo>
                      <a:pt x="325553" y="23665"/>
                      <a:pt x="330838" y="21443"/>
                      <a:pt x="335433" y="18380"/>
                    </a:cubicBezTo>
                    <a:cubicBezTo>
                      <a:pt x="341111" y="1346"/>
                      <a:pt x="335696" y="6761"/>
                      <a:pt x="349218" y="0"/>
                    </a:cubicBezTo>
                  </a:path>
                </a:pathLst>
              </a:custGeom>
              <a:ln>
                <a:prstDash val="dash"/>
              </a:ln>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solidFill>
                    <a:prstClr val="black"/>
                  </a:solidFill>
                  <a:latin typeface="Calibri"/>
                </a:endParaRPr>
              </a:p>
            </p:txBody>
          </p:sp>
          <p:sp>
            <p:nvSpPr>
              <p:cNvPr id="36" name="Freeform 35"/>
              <p:cNvSpPr/>
              <p:nvPr/>
            </p:nvSpPr>
            <p:spPr>
              <a:xfrm>
                <a:off x="6492580" y="2882570"/>
                <a:ext cx="533683" cy="166563"/>
              </a:xfrm>
              <a:custGeom>
                <a:avLst/>
                <a:gdLst>
                  <a:gd name="connsiteX0" fmla="*/ 0 w 533683"/>
                  <a:gd name="connsiteY0" fmla="*/ 163164 h 166563"/>
                  <a:gd name="connsiteX1" fmla="*/ 27194 w 533683"/>
                  <a:gd name="connsiteY1" fmla="*/ 166563 h 166563"/>
                  <a:gd name="connsiteX2" fmla="*/ 67985 w 533683"/>
                  <a:gd name="connsiteY2" fmla="*/ 159765 h 166563"/>
                  <a:gd name="connsiteX3" fmla="*/ 84981 w 533683"/>
                  <a:gd name="connsiteY3" fmla="*/ 156365 h 166563"/>
                  <a:gd name="connsiteX4" fmla="*/ 105377 w 533683"/>
                  <a:gd name="connsiteY4" fmla="*/ 149567 h 166563"/>
                  <a:gd name="connsiteX5" fmla="*/ 125772 w 533683"/>
                  <a:gd name="connsiteY5" fmla="*/ 135970 h 166563"/>
                  <a:gd name="connsiteX6" fmla="*/ 142769 w 533683"/>
                  <a:gd name="connsiteY6" fmla="*/ 122373 h 166563"/>
                  <a:gd name="connsiteX7" fmla="*/ 173362 w 533683"/>
                  <a:gd name="connsiteY7" fmla="*/ 105376 h 166563"/>
                  <a:gd name="connsiteX8" fmla="*/ 220952 w 533683"/>
                  <a:gd name="connsiteY8" fmla="*/ 108776 h 166563"/>
                  <a:gd name="connsiteX9" fmla="*/ 244746 w 533683"/>
                  <a:gd name="connsiteY9" fmla="*/ 115574 h 166563"/>
                  <a:gd name="connsiteX10" fmla="*/ 305933 w 533683"/>
                  <a:gd name="connsiteY10" fmla="*/ 108776 h 166563"/>
                  <a:gd name="connsiteX11" fmla="*/ 322929 w 533683"/>
                  <a:gd name="connsiteY11" fmla="*/ 98578 h 166563"/>
                  <a:gd name="connsiteX12" fmla="*/ 336526 w 533683"/>
                  <a:gd name="connsiteY12" fmla="*/ 95179 h 166563"/>
                  <a:gd name="connsiteX13" fmla="*/ 346724 w 533683"/>
                  <a:gd name="connsiteY13" fmla="*/ 88380 h 166563"/>
                  <a:gd name="connsiteX14" fmla="*/ 367120 w 533683"/>
                  <a:gd name="connsiteY14" fmla="*/ 81582 h 166563"/>
                  <a:gd name="connsiteX15" fmla="*/ 397713 w 533683"/>
                  <a:gd name="connsiteY15" fmla="*/ 74783 h 166563"/>
                  <a:gd name="connsiteX16" fmla="*/ 435105 w 533683"/>
                  <a:gd name="connsiteY16" fmla="*/ 71384 h 166563"/>
                  <a:gd name="connsiteX17" fmla="*/ 462299 w 533683"/>
                  <a:gd name="connsiteY17" fmla="*/ 67985 h 166563"/>
                  <a:gd name="connsiteX18" fmla="*/ 475896 w 533683"/>
                  <a:gd name="connsiteY18" fmla="*/ 33992 h 166563"/>
                  <a:gd name="connsiteX19" fmla="*/ 486094 w 533683"/>
                  <a:gd name="connsiteY19" fmla="*/ 27194 h 166563"/>
                  <a:gd name="connsiteX20" fmla="*/ 513288 w 533683"/>
                  <a:gd name="connsiteY20" fmla="*/ 6798 h 166563"/>
                  <a:gd name="connsiteX21" fmla="*/ 533683 w 533683"/>
                  <a:gd name="connsiteY21" fmla="*/ 0 h 1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3683" h="166563">
                    <a:moveTo>
                      <a:pt x="0" y="163164"/>
                    </a:moveTo>
                    <a:cubicBezTo>
                      <a:pt x="9065" y="164297"/>
                      <a:pt x="18059" y="166563"/>
                      <a:pt x="27194" y="166563"/>
                    </a:cubicBezTo>
                    <a:cubicBezTo>
                      <a:pt x="65183" y="166563"/>
                      <a:pt x="46714" y="165083"/>
                      <a:pt x="67985" y="159765"/>
                    </a:cubicBezTo>
                    <a:cubicBezTo>
                      <a:pt x="73590" y="158364"/>
                      <a:pt x="79407" y="157885"/>
                      <a:pt x="84981" y="156365"/>
                    </a:cubicBezTo>
                    <a:cubicBezTo>
                      <a:pt x="91895" y="154479"/>
                      <a:pt x="105377" y="149567"/>
                      <a:pt x="105377" y="149567"/>
                    </a:cubicBezTo>
                    <a:cubicBezTo>
                      <a:pt x="112175" y="145035"/>
                      <a:pt x="121240" y="142768"/>
                      <a:pt x="125772" y="135970"/>
                    </a:cubicBezTo>
                    <a:cubicBezTo>
                      <a:pt x="134559" y="122791"/>
                      <a:pt x="128695" y="127064"/>
                      <a:pt x="142769" y="122373"/>
                    </a:cubicBezTo>
                    <a:cubicBezTo>
                      <a:pt x="166145" y="106788"/>
                      <a:pt x="155413" y="111360"/>
                      <a:pt x="173362" y="105376"/>
                    </a:cubicBezTo>
                    <a:cubicBezTo>
                      <a:pt x="189225" y="106509"/>
                      <a:pt x="205146" y="107020"/>
                      <a:pt x="220952" y="108776"/>
                    </a:cubicBezTo>
                    <a:cubicBezTo>
                      <a:pt x="227356" y="109488"/>
                      <a:pt x="238299" y="113425"/>
                      <a:pt x="244746" y="115574"/>
                    </a:cubicBezTo>
                    <a:cubicBezTo>
                      <a:pt x="265142" y="113308"/>
                      <a:pt x="285880" y="113135"/>
                      <a:pt x="305933" y="108776"/>
                    </a:cubicBezTo>
                    <a:cubicBezTo>
                      <a:pt x="312389" y="107373"/>
                      <a:pt x="316892" y="101261"/>
                      <a:pt x="322929" y="98578"/>
                    </a:cubicBezTo>
                    <a:cubicBezTo>
                      <a:pt x="327198" y="96681"/>
                      <a:pt x="331994" y="96312"/>
                      <a:pt x="336526" y="95179"/>
                    </a:cubicBezTo>
                    <a:cubicBezTo>
                      <a:pt x="339925" y="92913"/>
                      <a:pt x="342991" y="90039"/>
                      <a:pt x="346724" y="88380"/>
                    </a:cubicBezTo>
                    <a:cubicBezTo>
                      <a:pt x="353273" y="85470"/>
                      <a:pt x="360321" y="83848"/>
                      <a:pt x="367120" y="81582"/>
                    </a:cubicBezTo>
                    <a:cubicBezTo>
                      <a:pt x="381036" y="76943"/>
                      <a:pt x="379207" y="76960"/>
                      <a:pt x="397713" y="74783"/>
                    </a:cubicBezTo>
                    <a:cubicBezTo>
                      <a:pt x="410143" y="73321"/>
                      <a:pt x="422658" y="72694"/>
                      <a:pt x="435105" y="71384"/>
                    </a:cubicBezTo>
                    <a:cubicBezTo>
                      <a:pt x="444190" y="70428"/>
                      <a:pt x="453234" y="69118"/>
                      <a:pt x="462299" y="67985"/>
                    </a:cubicBezTo>
                    <a:cubicBezTo>
                      <a:pt x="465113" y="56729"/>
                      <a:pt x="467236" y="42651"/>
                      <a:pt x="475896" y="33992"/>
                    </a:cubicBezTo>
                    <a:cubicBezTo>
                      <a:pt x="478785" y="31103"/>
                      <a:pt x="482790" y="29597"/>
                      <a:pt x="486094" y="27194"/>
                    </a:cubicBezTo>
                    <a:cubicBezTo>
                      <a:pt x="495258" y="20529"/>
                      <a:pt x="502538" y="10381"/>
                      <a:pt x="513288" y="6798"/>
                    </a:cubicBezTo>
                    <a:lnTo>
                      <a:pt x="533683" y="0"/>
                    </a:lnTo>
                  </a:path>
                </a:pathLst>
              </a:cu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dirty="0">
                  <a:solidFill>
                    <a:prstClr val="black"/>
                  </a:solidFill>
                  <a:latin typeface="Calibri"/>
                </a:endParaRPr>
              </a:p>
            </p:txBody>
          </p:sp>
          <p:cxnSp>
            <p:nvCxnSpPr>
              <p:cNvPr id="40" name="Straight Connector 39"/>
              <p:cNvCxnSpPr/>
              <p:nvPr/>
            </p:nvCxnSpPr>
            <p:spPr>
              <a:xfrm>
                <a:off x="7026263" y="2882570"/>
                <a:ext cx="0" cy="646371"/>
              </a:xfrm>
              <a:prstGeom prst="line">
                <a:avLst/>
              </a:prstGeom>
            </p:spPr>
            <p:style>
              <a:lnRef idx="3">
                <a:schemeClr val="accent5"/>
              </a:lnRef>
              <a:fillRef idx="0">
                <a:schemeClr val="accent5"/>
              </a:fillRef>
              <a:effectRef idx="2">
                <a:schemeClr val="accent5"/>
              </a:effectRef>
              <a:fontRef idx="minor">
                <a:schemeClr val="tx1"/>
              </a:fontRef>
            </p:style>
          </p:cxnSp>
          <p:cxnSp>
            <p:nvCxnSpPr>
              <p:cNvPr id="42" name="Straight Connector 41"/>
              <p:cNvCxnSpPr/>
              <p:nvPr/>
            </p:nvCxnSpPr>
            <p:spPr>
              <a:xfrm flipH="1">
                <a:off x="7026263" y="3528941"/>
                <a:ext cx="422192" cy="0"/>
              </a:xfrm>
              <a:prstGeom prst="line">
                <a:avLst/>
              </a:prstGeom>
            </p:spPr>
            <p:style>
              <a:lnRef idx="3">
                <a:schemeClr val="accent5"/>
              </a:lnRef>
              <a:fillRef idx="0">
                <a:schemeClr val="accent5"/>
              </a:fillRef>
              <a:effectRef idx="2">
                <a:schemeClr val="accent5"/>
              </a:effectRef>
              <a:fontRef idx="minor">
                <a:schemeClr val="tx1"/>
              </a:fontRef>
            </p:style>
          </p:cxnSp>
        </p:grpSp>
        <p:sp>
          <p:nvSpPr>
            <p:cNvPr id="43" name="TextBox 42"/>
            <p:cNvSpPr txBox="1"/>
            <p:nvPr/>
          </p:nvSpPr>
          <p:spPr>
            <a:xfrm rot="17193577">
              <a:off x="7365012" y="2802738"/>
              <a:ext cx="880298" cy="191244"/>
            </a:xfrm>
            <a:prstGeom prst="rect">
              <a:avLst/>
            </a:prstGeom>
            <a:noFill/>
          </p:spPr>
          <p:txBody>
            <a:bodyPr wrap="square" rtlCol="0">
              <a:spAutoFit/>
            </a:bodyPr>
            <a:lstStyle/>
            <a:p>
              <a:r>
                <a:rPr lang="en-US" sz="1050" dirty="0">
                  <a:solidFill>
                    <a:prstClr val="black"/>
                  </a:solidFill>
                  <a:latin typeface="Calibri"/>
                </a:rPr>
                <a:t>Soft Start</a:t>
              </a:r>
            </a:p>
          </p:txBody>
        </p:sp>
        <p:sp>
          <p:nvSpPr>
            <p:cNvPr id="44" name="TextBox 43"/>
            <p:cNvSpPr txBox="1"/>
            <p:nvPr/>
          </p:nvSpPr>
          <p:spPr>
            <a:xfrm>
              <a:off x="7078243" y="3643693"/>
              <a:ext cx="951792" cy="210834"/>
            </a:xfrm>
            <a:prstGeom prst="rect">
              <a:avLst/>
            </a:prstGeom>
            <a:noFill/>
          </p:spPr>
          <p:txBody>
            <a:bodyPr wrap="square" rtlCol="0">
              <a:spAutoFit/>
            </a:bodyPr>
            <a:lstStyle/>
            <a:p>
              <a:r>
                <a:rPr lang="en-US" sz="1200" dirty="0">
                  <a:solidFill>
                    <a:prstClr val="black"/>
                  </a:solidFill>
                  <a:latin typeface="Calibri"/>
                </a:rPr>
                <a:t>Time</a:t>
              </a:r>
            </a:p>
          </p:txBody>
        </p:sp>
        <p:sp>
          <p:nvSpPr>
            <p:cNvPr id="48" name="TextBox 47"/>
            <p:cNvSpPr txBox="1"/>
            <p:nvPr/>
          </p:nvSpPr>
          <p:spPr>
            <a:xfrm rot="16200000">
              <a:off x="5646033" y="2659562"/>
              <a:ext cx="1135633" cy="208629"/>
            </a:xfrm>
            <a:prstGeom prst="rect">
              <a:avLst/>
            </a:prstGeom>
            <a:noFill/>
          </p:spPr>
          <p:txBody>
            <a:bodyPr wrap="square" rtlCol="0">
              <a:spAutoFit/>
            </a:bodyPr>
            <a:lstStyle/>
            <a:p>
              <a:r>
                <a:rPr lang="en-US" sz="1200" dirty="0">
                  <a:solidFill>
                    <a:prstClr val="black"/>
                  </a:solidFill>
                  <a:latin typeface="Calibri"/>
                </a:rPr>
                <a:t>PV Production</a:t>
              </a:r>
            </a:p>
          </p:txBody>
        </p:sp>
      </p:grpSp>
    </p:spTree>
    <p:extLst>
      <p:ext uri="{BB962C8B-B14F-4D97-AF65-F5344CB8AC3E}">
        <p14:creationId xmlns:p14="http://schemas.microsoft.com/office/powerpoint/2010/main" val="112062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4583113" cy="3521075"/>
          </a:xfrm>
        </p:spPr>
        <p:txBody>
          <a:bodyPr/>
          <a:lstStyle/>
          <a:p>
            <a:r>
              <a:rPr lang="en-US" dirty="0"/>
              <a:t>Support grid </a:t>
            </a:r>
            <a:r>
              <a:rPr lang="en-US" i="1" dirty="0"/>
              <a:t>frequency</a:t>
            </a:r>
            <a:r>
              <a:rPr lang="en-US" dirty="0"/>
              <a:t>  by changing inverter wattage output</a:t>
            </a:r>
          </a:p>
          <a:p>
            <a:pPr lvl="1"/>
            <a:r>
              <a:rPr lang="en-US" dirty="0"/>
              <a:t>Grid frequency nominal, inverter at max output</a:t>
            </a:r>
          </a:p>
          <a:p>
            <a:pPr lvl="1"/>
            <a:r>
              <a:rPr lang="en-US" dirty="0"/>
              <a:t>Grid frequency high, inverter curtails power</a:t>
            </a:r>
          </a:p>
          <a:p>
            <a:pPr lvl="1"/>
            <a:r>
              <a:rPr lang="en-US" dirty="0"/>
              <a:t>Grid frequency low, inverter increases power*</a:t>
            </a:r>
          </a:p>
          <a:p>
            <a:pPr lvl="2"/>
            <a:endParaRPr lang="en-US" dirty="0"/>
          </a:p>
          <a:p>
            <a:r>
              <a:rPr lang="en-US" dirty="0"/>
              <a:t>Higher frequency indicates turbines spinning too fast – increase in load slows turbines</a:t>
            </a:r>
          </a:p>
          <a:p>
            <a:pPr lvl="2"/>
            <a:endParaRPr lang="en-US" dirty="0"/>
          </a:p>
          <a:p>
            <a:r>
              <a:rPr lang="en-US" dirty="0"/>
              <a:t>Similar behavior in Germany (</a:t>
            </a:r>
            <a:r>
              <a:rPr lang="pt-BR" dirty="0"/>
              <a:t>VDE-AR-N 4105)</a:t>
            </a:r>
            <a:endParaRPr lang="en-US" dirty="0"/>
          </a:p>
        </p:txBody>
      </p:sp>
      <p:sp>
        <p:nvSpPr>
          <p:cNvPr id="3" name="Title 2"/>
          <p:cNvSpPr>
            <a:spLocks noGrp="1"/>
          </p:cNvSpPr>
          <p:nvPr>
            <p:ph type="title"/>
          </p:nvPr>
        </p:nvSpPr>
        <p:spPr/>
        <p:txBody>
          <a:bodyPr>
            <a:normAutofit/>
          </a:bodyPr>
          <a:lstStyle/>
          <a:p>
            <a:r>
              <a:rPr lang="en-US" dirty="0"/>
              <a:t>Frequency/Watt</a:t>
            </a:r>
          </a:p>
        </p:txBody>
      </p:sp>
      <p:sp>
        <p:nvSpPr>
          <p:cNvPr id="4" name="TextBox 3"/>
          <p:cNvSpPr txBox="1"/>
          <p:nvPr/>
        </p:nvSpPr>
        <p:spPr>
          <a:xfrm>
            <a:off x="552451" y="5310515"/>
            <a:ext cx="904415" cy="261610"/>
          </a:xfrm>
          <a:prstGeom prst="rect">
            <a:avLst/>
          </a:prstGeom>
          <a:noFill/>
        </p:spPr>
        <p:txBody>
          <a:bodyPr wrap="none" rtlCol="0">
            <a:spAutoFit/>
          </a:bodyPr>
          <a:lstStyle/>
          <a:p>
            <a:r>
              <a:rPr lang="en-US" sz="1050" dirty="0">
                <a:solidFill>
                  <a:srgbClr val="404040"/>
                </a:solidFill>
                <a:latin typeface="Calibri"/>
              </a:rPr>
              <a:t>* If available</a:t>
            </a:r>
          </a:p>
        </p:txBody>
      </p:sp>
      <p:pic>
        <p:nvPicPr>
          <p:cNvPr id="5122" name="Picture 2" descr="https://hd.unsplash.com/photo-1414338064484-43f58c33aeb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5784112" y="1778001"/>
            <a:ext cx="2689374" cy="1800134"/>
          </a:xfrm>
          <a:prstGeom prst="roundRect">
            <a:avLst>
              <a:gd name="adj" fmla="val 6598"/>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62070" y="3767872"/>
            <a:ext cx="4157996" cy="192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440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4840287" cy="3521075"/>
          </a:xfrm>
        </p:spPr>
        <p:txBody>
          <a:bodyPr/>
          <a:lstStyle/>
          <a:p>
            <a:r>
              <a:rPr lang="en-US" dirty="0"/>
              <a:t>To help support grid </a:t>
            </a:r>
            <a:r>
              <a:rPr lang="en-US" i="1" dirty="0"/>
              <a:t>voltage</a:t>
            </a:r>
            <a:r>
              <a:rPr lang="en-US" dirty="0"/>
              <a:t>, an inverter may change its wattage output</a:t>
            </a:r>
          </a:p>
          <a:p>
            <a:pPr lvl="1"/>
            <a:r>
              <a:rPr lang="en-US" dirty="0"/>
              <a:t>Grid voltage nominal, inverter at max output </a:t>
            </a:r>
          </a:p>
          <a:p>
            <a:pPr lvl="1"/>
            <a:r>
              <a:rPr lang="en-US" dirty="0"/>
              <a:t>Grid voltage high, inverter curtails power</a:t>
            </a:r>
          </a:p>
          <a:p>
            <a:pPr lvl="1"/>
            <a:r>
              <a:rPr lang="en-US" dirty="0"/>
              <a:t>Grid voltage low, inverter increases power*</a:t>
            </a:r>
          </a:p>
          <a:p>
            <a:pPr lvl="2"/>
            <a:endParaRPr lang="en-US" dirty="0"/>
          </a:p>
          <a:p>
            <a:r>
              <a:rPr lang="en-US" dirty="0"/>
              <a:t>Voltage indicates potential energy in the grid – lowering power input lowers pressure on grid</a:t>
            </a:r>
          </a:p>
          <a:p>
            <a:r>
              <a:rPr lang="en-US" dirty="0"/>
              <a:t>Similar to frequency/watt</a:t>
            </a:r>
          </a:p>
          <a:p>
            <a:r>
              <a:rPr lang="en-US" dirty="0"/>
              <a:t>May be used with Volt/VAr -  If Volt/VAr doesn’t help enough, Volt/Watt kicks in</a:t>
            </a:r>
          </a:p>
          <a:p>
            <a:pPr marL="230187" lvl="1" indent="0">
              <a:buNone/>
            </a:pPr>
            <a:endParaRPr lang="en-US" dirty="0"/>
          </a:p>
        </p:txBody>
      </p:sp>
      <p:sp>
        <p:nvSpPr>
          <p:cNvPr id="3" name="Title 2"/>
          <p:cNvSpPr>
            <a:spLocks noGrp="1"/>
          </p:cNvSpPr>
          <p:nvPr>
            <p:ph type="title"/>
          </p:nvPr>
        </p:nvSpPr>
        <p:spPr/>
        <p:txBody>
          <a:bodyPr>
            <a:normAutofit/>
          </a:bodyPr>
          <a:lstStyle/>
          <a:p>
            <a:r>
              <a:rPr lang="en-US" dirty="0"/>
              <a:t>Volt/Watt Mode - (Optional)</a:t>
            </a:r>
          </a:p>
        </p:txBody>
      </p:sp>
      <p:sp>
        <p:nvSpPr>
          <p:cNvPr id="5" name="TextBox 4"/>
          <p:cNvSpPr txBox="1"/>
          <p:nvPr/>
        </p:nvSpPr>
        <p:spPr>
          <a:xfrm>
            <a:off x="552451" y="5376182"/>
            <a:ext cx="904415" cy="261610"/>
          </a:xfrm>
          <a:prstGeom prst="rect">
            <a:avLst/>
          </a:prstGeom>
          <a:noFill/>
        </p:spPr>
        <p:txBody>
          <a:bodyPr wrap="none" rtlCol="0">
            <a:spAutoFit/>
          </a:bodyPr>
          <a:lstStyle/>
          <a:p>
            <a:r>
              <a:rPr lang="en-US" sz="1050" dirty="0">
                <a:solidFill>
                  <a:srgbClr val="404040"/>
                </a:solidFill>
                <a:latin typeface="Calibri"/>
              </a:rPr>
              <a:t>* If available</a:t>
            </a:r>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114924" y="2411263"/>
            <a:ext cx="3745057" cy="202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382988" y="4497038"/>
            <a:ext cx="1104405" cy="246221"/>
          </a:xfrm>
          <a:prstGeom prst="rect">
            <a:avLst/>
          </a:prstGeom>
          <a:noFill/>
        </p:spPr>
        <p:txBody>
          <a:bodyPr wrap="square" rtlCol="0">
            <a:spAutoFit/>
          </a:bodyPr>
          <a:lstStyle/>
          <a:p>
            <a:r>
              <a:rPr lang="en-US" sz="1000" i="1" dirty="0">
                <a:solidFill>
                  <a:prstClr val="black"/>
                </a:solidFill>
                <a:latin typeface="Calibri"/>
              </a:rPr>
              <a:t>Example</a:t>
            </a:r>
          </a:p>
        </p:txBody>
      </p:sp>
    </p:spTree>
    <p:extLst>
      <p:ext uri="{BB962C8B-B14F-4D97-AF65-F5344CB8AC3E}">
        <p14:creationId xmlns:p14="http://schemas.microsoft.com/office/powerpoint/2010/main" val="316403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4887912" cy="3521075"/>
          </a:xfrm>
        </p:spPr>
        <p:txBody>
          <a:bodyPr/>
          <a:lstStyle/>
          <a:p>
            <a:r>
              <a:rPr lang="en-US" dirty="0"/>
              <a:t>The market is changing – advanced inverter functions can improve PV penetration and grid stability</a:t>
            </a:r>
          </a:p>
          <a:p>
            <a:pPr lvl="3"/>
            <a:endParaRPr lang="en-US" dirty="0"/>
          </a:p>
          <a:p>
            <a:r>
              <a:rPr lang="en-US" dirty="0"/>
              <a:t>Solar Generation is evolving to provide similar functionality to other grid sources of energy</a:t>
            </a:r>
          </a:p>
          <a:p>
            <a:pPr lvl="3"/>
            <a:endParaRPr lang="en-US" dirty="0"/>
          </a:p>
          <a:p>
            <a:r>
              <a:rPr lang="en-US" dirty="0"/>
              <a:t>Inverters are taking a more active role</a:t>
            </a:r>
          </a:p>
          <a:p>
            <a:pPr lvl="1"/>
            <a:r>
              <a:rPr lang="en-US" dirty="0"/>
              <a:t>Smart Inverter Functionality</a:t>
            </a:r>
          </a:p>
          <a:p>
            <a:pPr lvl="1"/>
            <a:r>
              <a:rPr lang="en-US" dirty="0"/>
              <a:t>Storage / Demand Response</a:t>
            </a:r>
          </a:p>
          <a:p>
            <a:pPr lvl="1"/>
            <a:r>
              <a:rPr lang="en-US" dirty="0"/>
              <a:t>Communications &amp; Aggregation</a:t>
            </a:r>
          </a:p>
          <a:p>
            <a:pPr lvl="1"/>
            <a:r>
              <a:rPr lang="en-US" dirty="0"/>
              <a:t>Cyber security </a:t>
            </a:r>
          </a:p>
          <a:p>
            <a:pPr lvl="1"/>
            <a:r>
              <a:rPr lang="en-US" dirty="0"/>
              <a:t>More?</a:t>
            </a:r>
          </a:p>
          <a:p>
            <a:pPr marL="0" indent="0">
              <a:buNone/>
            </a:pPr>
            <a:endParaRPr lang="en-US" dirty="0"/>
          </a:p>
          <a:p>
            <a:endParaRPr lang="en-US" dirty="0"/>
          </a:p>
        </p:txBody>
      </p:sp>
      <p:sp>
        <p:nvSpPr>
          <p:cNvPr id="3" name="Title 2"/>
          <p:cNvSpPr>
            <a:spLocks noGrp="1"/>
          </p:cNvSpPr>
          <p:nvPr>
            <p:ph type="title"/>
          </p:nvPr>
        </p:nvSpPr>
        <p:spPr/>
        <p:txBody>
          <a:bodyPr/>
          <a:lstStyle/>
          <a:p>
            <a:r>
              <a:rPr lang="en-US" strike="sngStrike" dirty="0"/>
              <a:t>Smart</a:t>
            </a:r>
            <a:r>
              <a:rPr lang="en-US" dirty="0"/>
              <a:t> Active Inverter Features</a:t>
            </a:r>
          </a:p>
        </p:txBody>
      </p:sp>
      <p:pic>
        <p:nvPicPr>
          <p:cNvPr id="7170" name="Picture 2" descr="https://hd.unsplash.com/photo-1435226148432-67c26cc5cba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57776" y="3754094"/>
            <a:ext cx="4048125" cy="22305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hd.unsplash.com/photo-1472162314594-eca3c3d90df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371"/>
          <a:stretch/>
        </p:blipFill>
        <p:spPr bwMode="auto">
          <a:xfrm>
            <a:off x="5057777" y="1649730"/>
            <a:ext cx="4048125" cy="206252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Triangle 5"/>
          <p:cNvSpPr/>
          <p:nvPr/>
        </p:nvSpPr>
        <p:spPr>
          <a:xfrm>
            <a:off x="1" y="5879194"/>
            <a:ext cx="174171" cy="121557"/>
          </a:xfrm>
          <a:prstGeom prst="rtTriangle">
            <a:avLst/>
          </a:prstGeom>
          <a:solidFill>
            <a:schemeClr val="tx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122853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Introductions </a:t>
            </a:r>
          </a:p>
          <a:p>
            <a:r>
              <a:rPr lang="en-US" dirty="0"/>
              <a:t>Overview of Smart Inverter Provisions in FEJA</a:t>
            </a:r>
          </a:p>
          <a:p>
            <a:r>
              <a:rPr lang="en-US" dirty="0"/>
              <a:t>What are “Smart” Inverters? </a:t>
            </a:r>
          </a:p>
          <a:p>
            <a:r>
              <a:rPr lang="en-US" dirty="0"/>
              <a:t>Overview of Codes and Standards </a:t>
            </a:r>
          </a:p>
          <a:p>
            <a:r>
              <a:rPr lang="en-US" dirty="0"/>
              <a:t>Perspectives from California </a:t>
            </a:r>
          </a:p>
          <a:p>
            <a:r>
              <a:rPr lang="en-US" dirty="0"/>
              <a:t>Policy Considerations </a:t>
            </a:r>
          </a:p>
          <a:p>
            <a:r>
              <a:rPr lang="en-US" dirty="0"/>
              <a:t>Q&amp;A</a:t>
            </a:r>
          </a:p>
        </p:txBody>
      </p:sp>
      <p:sp>
        <p:nvSpPr>
          <p:cNvPr id="3" name="Title 2"/>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1981158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 y="-297"/>
            <a:ext cx="9144792" cy="6858594"/>
          </a:xfrm>
          <a:prstGeom prst="rect">
            <a:avLst/>
          </a:prstGeom>
        </p:spPr>
      </p:pic>
      <p:sp>
        <p:nvSpPr>
          <p:cNvPr id="4" name="Rectangle 3"/>
          <p:cNvSpPr/>
          <p:nvPr/>
        </p:nvSpPr>
        <p:spPr>
          <a:xfrm>
            <a:off x="0" y="297"/>
            <a:ext cx="9144000" cy="6858000"/>
          </a:xfrm>
          <a:prstGeom prst="rect">
            <a:avLst/>
          </a:prstGeom>
          <a:solidFill>
            <a:srgbClr val="192129">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p:cNvCxnSpPr/>
          <p:nvPr/>
        </p:nvCxnSpPr>
        <p:spPr>
          <a:xfrm>
            <a:off x="397723" y="4027237"/>
            <a:ext cx="0" cy="182880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2526" y="3954801"/>
            <a:ext cx="7078145" cy="17266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Lato Black" panose="020F0502020204030203"/>
                <a:ea typeface="+mn-ea"/>
                <a:cs typeface="+mn-cs"/>
              </a:rPr>
              <a:t>Codes &amp; Standards for Advanced Inverter Grid Support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Lato Black" panose="020F0502020204030203"/>
              <a:ea typeface="+mn-ea"/>
              <a:cs typeface="Lato Black"/>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Lato Black" panose="020F0502020204030203"/>
              <a:ea typeface="+mn-ea"/>
              <a:cs typeface="Lato Black"/>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ato Black" panose="020F0502020204030203"/>
                <a:ea typeface="+mn-ea"/>
                <a:cs typeface="Lato Black"/>
              </a:rPr>
              <a:t>Ken Boyce, UL</a:t>
            </a:r>
          </a:p>
        </p:txBody>
      </p:sp>
      <p:sp>
        <p:nvSpPr>
          <p:cNvPr id="8" name="Rectangle 7"/>
          <p:cNvSpPr/>
          <p:nvPr/>
        </p:nvSpPr>
        <p:spPr>
          <a:xfrm>
            <a:off x="304800" y="6401566"/>
            <a:ext cx="6306312" cy="307777"/>
          </a:xfrm>
          <a:prstGeom prst="rect">
            <a:avLst/>
          </a:prstGeom>
        </p:spPr>
        <p:txBody>
          <a:bodyPr wrap="square">
            <a:spAutoFit/>
          </a:bodyPr>
          <a:lstStyle/>
          <a:p>
            <a:pPr marL="0" marR="0" lvl="0" indent="0" algn="l" defTabSz="914400" rtl="0" eaLnBrk="1" fontAlgn="auto" latinLnBrk="0" hangingPunct="1">
              <a:lnSpc>
                <a:spcPct val="70000"/>
              </a:lnSpc>
              <a:spcBef>
                <a:spcPct val="2000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UL and the UL Logo are trademarks of UL LLC © 2017. All rights reserved. No portion of this material may be reprinted in any form without the express written permission of UL LLC. or as otherwise provided in writing.</a:t>
            </a:r>
          </a:p>
        </p:txBody>
      </p:sp>
      <p:pic>
        <p:nvPicPr>
          <p:cNvPr id="9" name="Picture 6" descr="UL_Enterprise_wht_rgb.gif"/>
          <p:cNvPicPr>
            <a:picLocks noChangeAspect="1"/>
          </p:cNvPicPr>
          <p:nvPr/>
        </p:nvPicPr>
        <p:blipFill>
          <a:blip r:embed="rId5" cstate="screen">
            <a:extLst>
              <a:ext uri="{28A0092B-C50C-407E-A947-70E740481C1C}">
                <a14:useLocalDpi xmlns:a14="http://schemas.microsoft.com/office/drawing/2010/main"/>
              </a:ext>
            </a:extLst>
          </a:blip>
          <a:srcRect r="16216"/>
          <a:stretch>
            <a:fillRect/>
          </a:stretch>
        </p:blipFill>
        <p:spPr bwMode="invGray">
          <a:xfrm>
            <a:off x="6308725" y="328613"/>
            <a:ext cx="2835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1961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928" y="0"/>
            <a:ext cx="9150928" cy="6858000"/>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491119" y="1529405"/>
            <a:ext cx="8147555" cy="4943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itle 1"/>
          <p:cNvSpPr txBox="1">
            <a:spLocks/>
          </p:cNvSpPr>
          <p:nvPr/>
        </p:nvSpPr>
        <p:spPr bwMode="auto">
          <a:xfrm>
            <a:off x="640080" y="454981"/>
            <a:ext cx="79547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lvl="0" defTabSz="457200" eaLnBrk="0" fontAlgn="base" hangingPunct="0">
              <a:spcBef>
                <a:spcPct val="0"/>
              </a:spcBef>
              <a:spcAft>
                <a:spcPct val="0"/>
              </a:spcAft>
              <a:defRPr sz="2800" b="1">
                <a:solidFill>
                  <a:schemeClr val="bg1"/>
                </a:solidFill>
                <a:latin typeface="Arial"/>
                <a:ea typeface="Geneva" charset="-128"/>
                <a:cs typeface="Geneva" charset="0"/>
              </a:defRPr>
            </a:lvl1pPr>
            <a:lvl2pPr defTabSz="457200" eaLnBrk="0" fontAlgn="base" hangingPunct="0">
              <a:spcBef>
                <a:spcPct val="0"/>
              </a:spcBef>
              <a:spcAft>
                <a:spcPct val="0"/>
              </a:spcAft>
              <a:defRPr sz="2800" b="1">
                <a:solidFill>
                  <a:schemeClr val="accent1"/>
                </a:solidFill>
                <a:latin typeface="Arial" charset="0"/>
                <a:ea typeface="Geneva" charset="-128"/>
                <a:cs typeface="Geneva" charset="0"/>
              </a:defRPr>
            </a:lvl2pPr>
            <a:lvl3pPr defTabSz="457200" eaLnBrk="0" fontAlgn="base" hangingPunct="0">
              <a:spcBef>
                <a:spcPct val="0"/>
              </a:spcBef>
              <a:spcAft>
                <a:spcPct val="0"/>
              </a:spcAft>
              <a:defRPr sz="2800" b="1">
                <a:solidFill>
                  <a:schemeClr val="accent1"/>
                </a:solidFill>
                <a:latin typeface="Arial" charset="0"/>
                <a:ea typeface="Geneva" charset="-128"/>
                <a:cs typeface="Geneva" charset="0"/>
              </a:defRPr>
            </a:lvl3pPr>
            <a:lvl4pPr defTabSz="457200" eaLnBrk="0" fontAlgn="base" hangingPunct="0">
              <a:spcBef>
                <a:spcPct val="0"/>
              </a:spcBef>
              <a:spcAft>
                <a:spcPct val="0"/>
              </a:spcAft>
              <a:defRPr sz="2800" b="1">
                <a:solidFill>
                  <a:schemeClr val="accent1"/>
                </a:solidFill>
                <a:latin typeface="Arial" charset="0"/>
                <a:ea typeface="Geneva" charset="-128"/>
                <a:cs typeface="Geneva" charset="0"/>
              </a:defRPr>
            </a:lvl4pPr>
            <a:lvl5pPr defTabSz="45720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defTabSz="457200" fontAlgn="base">
              <a:spcBef>
                <a:spcPct val="0"/>
              </a:spcBef>
              <a:spcAft>
                <a:spcPct val="0"/>
              </a:spcAft>
              <a:defRPr sz="2800" b="1">
                <a:solidFill>
                  <a:schemeClr val="accent1"/>
                </a:solidFill>
                <a:latin typeface="Helvetica" charset="0"/>
              </a:defRPr>
            </a:lvl6pPr>
            <a:lvl7pPr marL="914400" defTabSz="457200" fontAlgn="base">
              <a:spcBef>
                <a:spcPct val="0"/>
              </a:spcBef>
              <a:spcAft>
                <a:spcPct val="0"/>
              </a:spcAft>
              <a:defRPr sz="2800" b="1">
                <a:solidFill>
                  <a:schemeClr val="accent1"/>
                </a:solidFill>
                <a:latin typeface="Helvetica" charset="0"/>
              </a:defRPr>
            </a:lvl7pPr>
            <a:lvl8pPr marL="1371600" defTabSz="457200" fontAlgn="base">
              <a:spcBef>
                <a:spcPct val="0"/>
              </a:spcBef>
              <a:spcAft>
                <a:spcPct val="0"/>
              </a:spcAft>
              <a:defRPr sz="2800" b="1">
                <a:solidFill>
                  <a:schemeClr val="accent1"/>
                </a:solidFill>
                <a:latin typeface="Helvetica" charset="0"/>
              </a:defRPr>
            </a:lvl8pPr>
            <a:lvl9pPr marL="1828800" defTabSz="45720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Traditional Power Conversion &amp; Grid Interconnection Standards</a:t>
            </a:r>
          </a:p>
        </p:txBody>
      </p:sp>
      <p:cxnSp>
        <p:nvCxnSpPr>
          <p:cNvPr id="38" name="Straight Connector 37"/>
          <p:cNvCxnSpPr/>
          <p:nvPr/>
        </p:nvCxnSpPr>
        <p:spPr>
          <a:xfrm>
            <a:off x="563308" y="522120"/>
            <a:ext cx="0" cy="82296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783329" y="2554668"/>
            <a:ext cx="2406303" cy="1255331"/>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p:cNvSpPr/>
          <p:nvPr/>
        </p:nvSpPr>
        <p:spPr>
          <a:xfrm>
            <a:off x="5865265" y="2554668"/>
            <a:ext cx="2423374" cy="361352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768544" y="1770636"/>
            <a:ext cx="2421481" cy="711952"/>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IEEE 1547</a:t>
            </a:r>
          </a:p>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Interconnection System Requirements</a:t>
            </a:r>
          </a:p>
        </p:txBody>
      </p:sp>
      <p:sp>
        <p:nvSpPr>
          <p:cNvPr id="35" name="Rectangle 34"/>
          <p:cNvSpPr/>
          <p:nvPr/>
        </p:nvSpPr>
        <p:spPr>
          <a:xfrm>
            <a:off x="5865264" y="1761039"/>
            <a:ext cx="2423375" cy="711952"/>
          </a:xfrm>
          <a:prstGeom prst="rect">
            <a:avLst/>
          </a:prstGeom>
          <a:solidFill>
            <a:srgbClr val="B10820"/>
          </a:solidFill>
          <a:ln w="25400" cap="flat" cmpd="sng" algn="ctr">
            <a:noFill/>
            <a:prstDash val="solid"/>
          </a:ln>
          <a:effectLst/>
        </p:spPr>
        <p:txBody>
          <a:bodyPr lIns="0" rIns="0"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UL 1741</a:t>
            </a:r>
          </a:p>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Power Conversion &amp; Interconnection Equipment</a:t>
            </a:r>
          </a:p>
        </p:txBody>
      </p:sp>
      <p:sp>
        <p:nvSpPr>
          <p:cNvPr id="39" name="Rectangle 38"/>
          <p:cNvSpPr/>
          <p:nvPr/>
        </p:nvSpPr>
        <p:spPr>
          <a:xfrm>
            <a:off x="3285897" y="2554668"/>
            <a:ext cx="2485054" cy="361352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p:cNvSpPr/>
          <p:nvPr/>
        </p:nvSpPr>
        <p:spPr>
          <a:xfrm>
            <a:off x="3273850" y="1761039"/>
            <a:ext cx="2500728" cy="711952"/>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IEEE 1547.1</a:t>
            </a:r>
          </a:p>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Interconnection </a:t>
            </a:r>
          </a:p>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System Testing</a:t>
            </a:r>
          </a:p>
        </p:txBody>
      </p:sp>
      <p:sp>
        <p:nvSpPr>
          <p:cNvPr id="12" name="TextBox 11"/>
          <p:cNvSpPr txBox="1"/>
          <p:nvPr/>
        </p:nvSpPr>
        <p:spPr>
          <a:xfrm>
            <a:off x="704951" y="2569401"/>
            <a:ext cx="2392191" cy="1169551"/>
          </a:xfrm>
          <a:prstGeom prst="rect">
            <a:avLst/>
          </a:prstGeom>
          <a:noFill/>
        </p:spPr>
        <p:txBody>
          <a:bodyPr wrap="square" rtlCol="0">
            <a:spAutoFit/>
          </a:bodyPr>
          <a:lstStyle/>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Voltage Regulation</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Disconnects</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Monitoring</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Islanding</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Power Quality</a:t>
            </a:r>
          </a:p>
        </p:txBody>
      </p:sp>
      <p:sp>
        <p:nvSpPr>
          <p:cNvPr id="41" name="TextBox 40"/>
          <p:cNvSpPr txBox="1"/>
          <p:nvPr/>
        </p:nvSpPr>
        <p:spPr>
          <a:xfrm>
            <a:off x="3195472" y="2557863"/>
            <a:ext cx="2460954" cy="3539430"/>
          </a:xfrm>
          <a:prstGeom prst="rect">
            <a:avLst/>
          </a:prstGeom>
          <a:noFill/>
        </p:spPr>
        <p:txBody>
          <a:bodyPr wrap="square" rtlCol="0">
            <a:spAutoFit/>
          </a:bodyPr>
          <a:lstStyle/>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Temperature Stability</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 to Abnormal </a:t>
            </a:r>
            <a:b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Voltage</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 to Abnormal Frequency</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Synchronization</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Protection from EMI</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Surge Withstand</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Paralleling Device</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DC Injection</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Unintentional Islanding</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Reverse Power</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Open Phase</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Reconnect after disturbance</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Harmonics</a:t>
            </a:r>
          </a:p>
        </p:txBody>
      </p:sp>
      <p:sp>
        <p:nvSpPr>
          <p:cNvPr id="42" name="TextBox 41"/>
          <p:cNvSpPr txBox="1"/>
          <p:nvPr/>
        </p:nvSpPr>
        <p:spPr>
          <a:xfrm>
            <a:off x="5793814" y="2554667"/>
            <a:ext cx="2423375" cy="3323987"/>
          </a:xfrm>
          <a:prstGeom prst="rect">
            <a:avLst/>
          </a:prstGeom>
          <a:noFill/>
        </p:spPr>
        <p:txBody>
          <a:bodyPr wrap="square" rtlCol="0">
            <a:spAutoFit/>
          </a:bodyPr>
          <a:lstStyle/>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Construction</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Testing Normal and Abnormal</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Protection Against Risks of Injury to Persons and Connected Equipment</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Ratings, Markings and Instructions</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Specific DR Tests for Specific Technologies </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Production Line Testing</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Certifications Address NEC and Electric Utility Interconnection Needs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148" y="4069223"/>
            <a:ext cx="2101840" cy="2101840"/>
          </a:xfrm>
          <a:prstGeom prst="rect">
            <a:avLst/>
          </a:prstGeom>
        </p:spPr>
      </p:pic>
    </p:spTree>
    <p:custDataLst>
      <p:tags r:id="rId1"/>
    </p:custDataLst>
    <p:extLst>
      <p:ext uri="{BB962C8B-B14F-4D97-AF65-F5344CB8AC3E}">
        <p14:creationId xmlns:p14="http://schemas.microsoft.com/office/powerpoint/2010/main" val="104401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1" y="1685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4184073" cy="6858000"/>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itle 1"/>
          <p:cNvSpPr txBox="1">
            <a:spLocks/>
          </p:cNvSpPr>
          <p:nvPr/>
        </p:nvSpPr>
        <p:spPr bwMode="auto">
          <a:xfrm>
            <a:off x="231654" y="191510"/>
            <a:ext cx="41283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cs typeface="Geneva" charset="0"/>
              </a:rPr>
              <a:t>New UL1741 Supplement A (SA) for Advanced Technology</a:t>
            </a:r>
          </a:p>
        </p:txBody>
      </p:sp>
      <p:cxnSp>
        <p:nvCxnSpPr>
          <p:cNvPr id="9" name="Straight Connector 8"/>
          <p:cNvCxnSpPr/>
          <p:nvPr/>
        </p:nvCxnSpPr>
        <p:spPr>
          <a:xfrm>
            <a:off x="292608" y="231217"/>
            <a:ext cx="0" cy="82296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
        <p:nvSpPr>
          <p:cNvPr id="10" name="Content Placeholder 2"/>
          <p:cNvSpPr>
            <a:spLocks noGrp="1"/>
          </p:cNvSpPr>
          <p:nvPr>
            <p:ph idx="1"/>
          </p:nvPr>
        </p:nvSpPr>
        <p:spPr>
          <a:xfrm>
            <a:off x="231654" y="1751165"/>
            <a:ext cx="3906987" cy="4326733"/>
          </a:xfrm>
        </p:spPr>
        <p:txBody>
          <a:bodyPr>
            <a:noAutofit/>
          </a:bodyPr>
          <a:lstStyle/>
          <a:p>
            <a:pPr marL="0" indent="0">
              <a:buNone/>
            </a:pPr>
            <a:r>
              <a:rPr lang="en-US" sz="1800" b="1" dirty="0">
                <a:solidFill>
                  <a:schemeClr val="bg1"/>
                </a:solidFill>
                <a:latin typeface="Arial" panose="020B0604020202020204" pitchFamily="34" charset="0"/>
                <a:cs typeface="Arial" panose="020B0604020202020204" pitchFamily="34" charset="0"/>
              </a:rPr>
              <a:t>Developed specifically for advanced inverters through a cross functional Task Group</a:t>
            </a:r>
          </a:p>
          <a:p>
            <a:pPr marL="747713" lvl="2"/>
            <a:endParaRPr lang="en-US" sz="400" b="1" dirty="0">
              <a:solidFill>
                <a:schemeClr val="bg1"/>
              </a:solidFill>
              <a:latin typeface="Arial" panose="020B0604020202020204" pitchFamily="34" charset="0"/>
              <a:cs typeface="Arial" panose="020B0604020202020204" pitchFamily="34" charset="0"/>
            </a:endParaRPr>
          </a:p>
          <a:p>
            <a:pPr>
              <a:buFont typeface="Arial" charset="0"/>
              <a:buChar char="•"/>
            </a:pPr>
            <a:r>
              <a:rPr lang="en-US" sz="1600" b="1" dirty="0">
                <a:solidFill>
                  <a:schemeClr val="bg1"/>
                </a:solidFill>
                <a:latin typeface="Arial" panose="020B0604020202020204" pitchFamily="34" charset="0"/>
                <a:cs typeface="Arial" panose="020B0604020202020204" pitchFamily="34" charset="0"/>
              </a:rPr>
              <a:t>Key participation from:</a:t>
            </a:r>
          </a:p>
          <a:p>
            <a:pPr lvl="1">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State Regulators</a:t>
            </a:r>
          </a:p>
          <a:p>
            <a:pPr lvl="1">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Electric Utilities – CA, HI, and AZ</a:t>
            </a:r>
          </a:p>
          <a:p>
            <a:pPr lvl="1">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Inverter Manufacturers</a:t>
            </a:r>
          </a:p>
          <a:p>
            <a:pPr lvl="1">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U.S. National Labs – Sandia and NREL</a:t>
            </a:r>
          </a:p>
          <a:p>
            <a:pPr lvl="1">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Electrical Power Research Institute (EPRI)</a:t>
            </a:r>
          </a:p>
          <a:p>
            <a:pPr lvl="1">
              <a:buFont typeface="Arial" panose="020B0604020202020204" pitchFamily="34" charset="0"/>
              <a:buChar char="-"/>
            </a:pPr>
            <a:r>
              <a:rPr lang="en-US" sz="1600" b="1" dirty="0">
                <a:solidFill>
                  <a:schemeClr val="bg1"/>
                </a:solidFill>
                <a:latin typeface="Arial" panose="020B0604020202020204" pitchFamily="34" charset="0"/>
                <a:cs typeface="Arial" panose="020B0604020202020204" pitchFamily="34" charset="0"/>
              </a:rPr>
              <a:t>Other interested parties</a:t>
            </a:r>
            <a:br>
              <a:rPr lang="en-US" sz="1400" b="1" dirty="0">
                <a:solidFill>
                  <a:schemeClr val="bg1"/>
                </a:solidFill>
                <a:latin typeface="Arial" panose="020B0604020202020204" pitchFamily="34" charset="0"/>
                <a:cs typeface="Arial" panose="020B0604020202020204" pitchFamily="34" charset="0"/>
              </a:rPr>
            </a:br>
            <a:endParaRPr lang="en-US" sz="400" b="1" dirty="0">
              <a:solidFill>
                <a:schemeClr val="bg1"/>
              </a:solidFill>
              <a:latin typeface="Arial" panose="020B0604020202020204" pitchFamily="34" charset="0"/>
              <a:cs typeface="Arial" panose="020B0604020202020204" pitchFamily="34" charset="0"/>
            </a:endParaRPr>
          </a:p>
          <a:p>
            <a:pPr marL="0" indent="0">
              <a:buNone/>
            </a:pPr>
            <a:r>
              <a:rPr lang="en-US" sz="1800" b="1" dirty="0">
                <a:solidFill>
                  <a:schemeClr val="bg1"/>
                </a:solidFill>
                <a:latin typeface="Arial" panose="020B0604020202020204" pitchFamily="34" charset="0"/>
                <a:cs typeface="Arial" panose="020B0604020202020204" pitchFamily="34" charset="0"/>
              </a:rPr>
              <a:t>UL 1741 SA reached consensus and was incorporated into UL 1741 in September 2016 after addressing over 650 comments.</a:t>
            </a:r>
          </a:p>
        </p:txBody>
      </p:sp>
    </p:spTree>
    <p:custDataLst>
      <p:tags r:id="rId1"/>
    </p:custDataLst>
    <p:extLst>
      <p:ext uri="{BB962C8B-B14F-4D97-AF65-F5344CB8AC3E}">
        <p14:creationId xmlns:p14="http://schemas.microsoft.com/office/powerpoint/2010/main" val="221496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5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25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765" r="5765"/>
          <a:stretch/>
        </p:blipFill>
        <p:spPr>
          <a:xfrm>
            <a:off x="0" y="0"/>
            <a:ext cx="9144000" cy="6858000"/>
          </a:xfrm>
          <a:prstGeom prst="rect">
            <a:avLst/>
          </a:prstGeom>
        </p:spPr>
      </p:pic>
      <p:sp>
        <p:nvSpPr>
          <p:cNvPr id="8" name="Rectangle 7"/>
          <p:cNvSpPr/>
          <p:nvPr/>
        </p:nvSpPr>
        <p:spPr>
          <a:xfrm>
            <a:off x="19998" y="3629001"/>
            <a:ext cx="9145192" cy="2880360"/>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334487" y="4608485"/>
            <a:ext cx="8809513" cy="1400426"/>
          </a:xfrm>
        </p:spPr>
        <p:txBody>
          <a:bodyPr>
            <a:noAutofit/>
          </a:bodyPr>
          <a:lstStyle/>
          <a:p>
            <a:pPr lvl="0"/>
            <a:r>
              <a:rPr lang="en-US" sz="1800" b="1" dirty="0">
                <a:solidFill>
                  <a:schemeClr val="bg1"/>
                </a:solidFill>
                <a:latin typeface="Arial" panose="020B0604020202020204" pitchFamily="34" charset="0"/>
                <a:cs typeface="Arial" panose="020B0604020202020204" pitchFamily="34" charset="0"/>
              </a:rPr>
              <a:t>UL 1741 SA specifies the test methods to be used with one or more Source Requirement Documents (SRD) for limits and parameter settings. </a:t>
            </a:r>
          </a:p>
          <a:p>
            <a:pPr>
              <a:buFont typeface="Arial" charset="0"/>
              <a:buChar char="•"/>
            </a:pPr>
            <a:r>
              <a:rPr lang="en-US" sz="1800" b="1" dirty="0">
                <a:solidFill>
                  <a:schemeClr val="bg1"/>
                </a:solidFill>
                <a:latin typeface="Arial" panose="020B0604020202020204" pitchFamily="34" charset="0"/>
                <a:cs typeface="Arial" panose="020B0604020202020204" pitchFamily="34" charset="0"/>
              </a:rPr>
              <a:t>State of California Electric Rule 21, including inverter revisions, issued by the California Public Utility Commission (CPUC) comprise an SRD which can be used with UL 1741 SA. Other SRD’s may also be used with the SA.</a:t>
            </a:r>
          </a:p>
        </p:txBody>
      </p:sp>
      <p:sp>
        <p:nvSpPr>
          <p:cNvPr id="9" name="Title 1"/>
          <p:cNvSpPr txBox="1">
            <a:spLocks/>
          </p:cNvSpPr>
          <p:nvPr/>
        </p:nvSpPr>
        <p:spPr bwMode="auto">
          <a:xfrm>
            <a:off x="365760" y="3589294"/>
            <a:ext cx="7977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Advanced Inverter Movement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Geneva" charset="-128"/>
              </a:rPr>
              <a:t>Which Standards are Used for Advanced Inverter Testing?</a:t>
            </a:r>
          </a:p>
        </p:txBody>
      </p:sp>
      <p:cxnSp>
        <p:nvCxnSpPr>
          <p:cNvPr id="10" name="Straight Connector 9"/>
          <p:cNvCxnSpPr/>
          <p:nvPr/>
        </p:nvCxnSpPr>
        <p:spPr>
          <a:xfrm>
            <a:off x="298519" y="3629001"/>
            <a:ext cx="0" cy="45720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91889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 y="0"/>
            <a:ext cx="9143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2994208"/>
            <a:ext cx="9145192" cy="3585884"/>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1"/>
          <p:cNvSpPr txBox="1">
            <a:spLocks/>
          </p:cNvSpPr>
          <p:nvPr/>
        </p:nvSpPr>
        <p:spPr bwMode="auto">
          <a:xfrm>
            <a:off x="365760" y="3228908"/>
            <a:ext cx="8603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Utility Interactive Product Types</a:t>
            </a:r>
          </a:p>
        </p:txBody>
      </p:sp>
      <p:cxnSp>
        <p:nvCxnSpPr>
          <p:cNvPr id="8" name="Straight Connector 7"/>
          <p:cNvCxnSpPr/>
          <p:nvPr/>
        </p:nvCxnSpPr>
        <p:spPr>
          <a:xfrm>
            <a:off x="292608" y="3266824"/>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59125" y="3926880"/>
            <a:ext cx="7660256" cy="2277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a:off x="882959" y="4600287"/>
            <a:ext cx="2423160" cy="93110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Traditional IEEE 1547 &amp; 1547.1 Interconnection Requirements </a:t>
            </a:r>
          </a:p>
        </p:txBody>
      </p:sp>
      <p:sp>
        <p:nvSpPr>
          <p:cNvPr id="11" name="Rectangle 10"/>
          <p:cNvSpPr/>
          <p:nvPr/>
        </p:nvSpPr>
        <p:spPr>
          <a:xfrm>
            <a:off x="883799" y="4047650"/>
            <a:ext cx="2421481" cy="480557"/>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Utility </a:t>
            </a:r>
          </a:p>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Interactive</a:t>
            </a:r>
          </a:p>
        </p:txBody>
      </p:sp>
      <p:sp>
        <p:nvSpPr>
          <p:cNvPr id="21" name="Rectangle 20"/>
          <p:cNvSpPr/>
          <p:nvPr/>
        </p:nvSpPr>
        <p:spPr>
          <a:xfrm>
            <a:off x="3366114" y="4600287"/>
            <a:ext cx="2423160" cy="93110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UL 1741 SA Support Functions</a:t>
            </a:r>
          </a:p>
        </p:txBody>
      </p:sp>
      <p:sp>
        <p:nvSpPr>
          <p:cNvPr id="22" name="Rectangle 21"/>
          <p:cNvSpPr/>
          <p:nvPr/>
        </p:nvSpPr>
        <p:spPr>
          <a:xfrm>
            <a:off x="3366954" y="4047650"/>
            <a:ext cx="2421481" cy="480557"/>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Grid Support</a:t>
            </a:r>
            <a:b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Utility Interactive</a:t>
            </a:r>
          </a:p>
        </p:txBody>
      </p:sp>
      <p:sp>
        <p:nvSpPr>
          <p:cNvPr id="23" name="Rectangle 22"/>
          <p:cNvSpPr/>
          <p:nvPr/>
        </p:nvSpPr>
        <p:spPr>
          <a:xfrm>
            <a:off x="5850728" y="4600287"/>
            <a:ext cx="2423160" cy="931107"/>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Limited Manufacturer Defined, UL Verified Compliance</a:t>
            </a:r>
          </a:p>
        </p:txBody>
      </p:sp>
      <p:sp>
        <p:nvSpPr>
          <p:cNvPr id="24" name="Rectangle 23"/>
          <p:cNvSpPr/>
          <p:nvPr/>
        </p:nvSpPr>
        <p:spPr>
          <a:xfrm>
            <a:off x="5851568" y="4047650"/>
            <a:ext cx="2421481" cy="480557"/>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Purpose </a:t>
            </a:r>
            <a:b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5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Utility Interactive</a:t>
            </a:r>
          </a:p>
        </p:txBody>
      </p:sp>
      <p:sp>
        <p:nvSpPr>
          <p:cNvPr id="4" name="Rectangle 3"/>
          <p:cNvSpPr/>
          <p:nvPr/>
        </p:nvSpPr>
        <p:spPr>
          <a:xfrm>
            <a:off x="882959" y="5599698"/>
            <a:ext cx="7390089" cy="578977"/>
          </a:xfrm>
          <a:prstGeom prst="rect">
            <a:avLst/>
          </a:prstGeom>
        </p:spPr>
        <p:txBody>
          <a:bodyPr vert="horz" lIns="91440" tIns="45720" rIns="91440" bIns="45720" rtlCol="0">
            <a:no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500" b="0" i="0" u="none" strike="noStrike" kern="1200" cap="none" spc="0" normalizeH="0" baseline="0" noProof="0" dirty="0">
                <a:ln>
                  <a:noFill/>
                </a:ln>
                <a:solidFill>
                  <a:srgbClr val="2E3A46"/>
                </a:solidFill>
                <a:effectLst/>
                <a:uLnTx/>
                <a:uFillTx/>
                <a:latin typeface="Arial" panose="020B0604020202020204" pitchFamily="34" charset="0"/>
                <a:ea typeface="+mn-ea"/>
                <a:cs typeface="Arial" panose="020B0604020202020204" pitchFamily="34" charset="0"/>
              </a:rPr>
              <a:t>The above categories clearly define product functions and ratings based on the product’s markings, ratings, manual, and certification documentation.</a:t>
            </a:r>
          </a:p>
        </p:txBody>
      </p:sp>
    </p:spTree>
    <p:custDataLst>
      <p:tags r:id="rId1"/>
    </p:custDataLst>
    <p:extLst>
      <p:ext uri="{BB962C8B-B14F-4D97-AF65-F5344CB8AC3E}">
        <p14:creationId xmlns:p14="http://schemas.microsoft.com/office/powerpoint/2010/main" val="377002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6" y="368606"/>
            <a:ext cx="9145192" cy="6120789"/>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bwMode="auto">
          <a:xfrm>
            <a:off x="365760" y="623731"/>
            <a:ext cx="84885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Geneva" charset="-128"/>
                <a:cs typeface="Arial" panose="020B0604020202020204" pitchFamily="34" charset="0"/>
              </a:rPr>
              <a:t>Differentiation of Utility Interactive Products</a:t>
            </a:r>
          </a:p>
        </p:txBody>
      </p:sp>
      <p:cxnSp>
        <p:nvCxnSpPr>
          <p:cNvPr id="7" name="Straight Connector 6"/>
          <p:cNvCxnSpPr/>
          <p:nvPr/>
        </p:nvCxnSpPr>
        <p:spPr>
          <a:xfrm>
            <a:off x="292608" y="661647"/>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9" name="Content Placeholder 2"/>
          <p:cNvSpPr>
            <a:spLocks noGrp="1"/>
          </p:cNvSpPr>
          <p:nvPr>
            <p:ph idx="1"/>
          </p:nvPr>
        </p:nvSpPr>
        <p:spPr>
          <a:xfrm>
            <a:off x="298519" y="1456516"/>
            <a:ext cx="8465919" cy="1049154"/>
          </a:xfrm>
        </p:spPr>
        <p:txBody>
          <a:bodyPr>
            <a:noAutofit/>
          </a:bodyPr>
          <a:lstStyle/>
          <a:p>
            <a:pPr lvl="0"/>
            <a:r>
              <a:rPr lang="en-US" sz="1600" b="1" dirty="0">
                <a:solidFill>
                  <a:schemeClr val="bg1"/>
                </a:solidFill>
                <a:latin typeface="Arial" panose="020B0604020202020204" pitchFamily="34" charset="0"/>
                <a:cs typeface="Arial" panose="020B0604020202020204" pitchFamily="34" charset="0"/>
              </a:rPr>
              <a:t>UL Certification:</a:t>
            </a:r>
            <a:r>
              <a:rPr lang="en-US" sz="1600" dirty="0">
                <a:solidFill>
                  <a:schemeClr val="bg1"/>
                </a:solidFill>
                <a:latin typeface="Arial" panose="020B0604020202020204" pitchFamily="34" charset="0"/>
                <a:cs typeface="Arial" panose="020B0604020202020204" pitchFamily="34" charset="0"/>
              </a:rPr>
              <a:t> Grid Support, Utility Interactive Product</a:t>
            </a:r>
          </a:p>
          <a:p>
            <a:pPr lvl="0"/>
            <a:r>
              <a:rPr lang="en-US" sz="1600" b="1" dirty="0">
                <a:solidFill>
                  <a:schemeClr val="bg1"/>
                </a:solidFill>
                <a:latin typeface="Arial" panose="020B0604020202020204" pitchFamily="34" charset="0"/>
                <a:cs typeface="Arial" panose="020B0604020202020204" pitchFamily="34" charset="0"/>
              </a:rPr>
              <a:t>Scope:</a:t>
            </a:r>
            <a:r>
              <a:rPr lang="en-US" sz="1600" dirty="0">
                <a:solidFill>
                  <a:schemeClr val="bg1"/>
                </a:solidFill>
                <a:latin typeface="Arial" panose="020B0604020202020204" pitchFamily="34" charset="0"/>
                <a:cs typeface="Arial" panose="020B0604020202020204" pitchFamily="34" charset="0"/>
              </a:rPr>
              <a:t> Safety &amp; Electric Shock Certification to UL1741 including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UL 1741 SA for grid support and general grid interconnection per IEEE 1547</a:t>
            </a:r>
          </a:p>
        </p:txBody>
      </p:sp>
      <p:sp>
        <p:nvSpPr>
          <p:cNvPr id="8" name="Oval 7"/>
          <p:cNvSpPr/>
          <p:nvPr/>
        </p:nvSpPr>
        <p:spPr>
          <a:xfrm>
            <a:off x="1536018" y="4394854"/>
            <a:ext cx="1920240" cy="1920240"/>
          </a:xfrm>
          <a:prstGeom prst="ellipse">
            <a:avLst/>
          </a:prstGeom>
          <a:solidFill>
            <a:schemeClr val="bg1">
              <a:alpha val="80000"/>
            </a:schemeClr>
          </a:solidFill>
          <a:ln w="31750">
            <a:solidFill>
              <a:srgbClr val="BE0F3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Utility interactive</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product with grid</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support functionality</a:t>
            </a:r>
          </a:p>
        </p:txBody>
      </p:sp>
      <p:sp>
        <p:nvSpPr>
          <p:cNvPr id="11" name="Oval 10"/>
          <p:cNvSpPr/>
          <p:nvPr/>
        </p:nvSpPr>
        <p:spPr>
          <a:xfrm>
            <a:off x="138366" y="3430329"/>
            <a:ext cx="1645920" cy="1645920"/>
          </a:xfrm>
          <a:prstGeom prst="ellipse">
            <a:avLst/>
          </a:prstGeom>
          <a:solidFill>
            <a:schemeClr val="bg1">
              <a:alpha val="80000"/>
            </a:schemeClr>
          </a:solidFill>
          <a:ln w="31750">
            <a:solidFill>
              <a:srgbClr val="BE0F3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UL 1741:</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electric shock and</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fire compliance</a:t>
            </a:r>
          </a:p>
        </p:txBody>
      </p:sp>
      <p:sp>
        <p:nvSpPr>
          <p:cNvPr id="12" name="Oval 11"/>
          <p:cNvSpPr/>
          <p:nvPr/>
        </p:nvSpPr>
        <p:spPr>
          <a:xfrm>
            <a:off x="1663082" y="2538312"/>
            <a:ext cx="1645920" cy="1645920"/>
          </a:xfrm>
          <a:prstGeom prst="ellipse">
            <a:avLst/>
          </a:prstGeom>
          <a:solidFill>
            <a:schemeClr val="bg1">
              <a:alpha val="80000"/>
            </a:schemeClr>
          </a:solidFill>
          <a:ln w="31750">
            <a:solidFill>
              <a:srgbClr val="BE0F3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IEEE 1547 &amp;</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IEEE 1547.1</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general grid</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interconnection</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requirements</a:t>
            </a:r>
          </a:p>
        </p:txBody>
      </p:sp>
      <p:sp>
        <p:nvSpPr>
          <p:cNvPr id="13" name="Oval 12"/>
          <p:cNvSpPr/>
          <p:nvPr/>
        </p:nvSpPr>
        <p:spPr>
          <a:xfrm>
            <a:off x="3192723" y="3430329"/>
            <a:ext cx="1645920" cy="1645920"/>
          </a:xfrm>
          <a:prstGeom prst="ellipse">
            <a:avLst/>
          </a:prstGeom>
          <a:solidFill>
            <a:schemeClr val="bg1">
              <a:alpha val="80000"/>
            </a:schemeClr>
          </a:solidFill>
          <a:ln w="31750">
            <a:solidFill>
              <a:srgbClr val="BE0F3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UL 1741 SA: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grid support</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functionality</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per SRD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(e.g., Rule 21)</a:t>
            </a:r>
          </a:p>
        </p:txBody>
      </p:sp>
      <p:sp>
        <p:nvSpPr>
          <p:cNvPr id="10" name="Oval 9"/>
          <p:cNvSpPr/>
          <p:nvPr/>
        </p:nvSpPr>
        <p:spPr>
          <a:xfrm>
            <a:off x="264012" y="3309512"/>
            <a:ext cx="457200" cy="457200"/>
          </a:xfrm>
          <a:prstGeom prst="ellipse">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5" name="Oval 14"/>
          <p:cNvSpPr/>
          <p:nvPr/>
        </p:nvSpPr>
        <p:spPr>
          <a:xfrm>
            <a:off x="778723" y="3185865"/>
            <a:ext cx="457200" cy="457200"/>
          </a:xfrm>
          <a:prstGeom prst="ellipse">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6" name="Oval 15"/>
          <p:cNvSpPr/>
          <p:nvPr/>
        </p:nvSpPr>
        <p:spPr>
          <a:xfrm>
            <a:off x="3001463" y="2751667"/>
            <a:ext cx="457200" cy="45720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p:cNvSpPr/>
          <p:nvPr/>
        </p:nvSpPr>
        <p:spPr>
          <a:xfrm>
            <a:off x="4465074" y="3438907"/>
            <a:ext cx="457200" cy="45720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349" y="3377241"/>
            <a:ext cx="274320" cy="27432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163" y="3275462"/>
            <a:ext cx="274320" cy="27432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6514" y="3520266"/>
            <a:ext cx="274320" cy="27432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2260" y="2826086"/>
            <a:ext cx="274320" cy="274320"/>
          </a:xfrm>
          <a:prstGeom prst="rect">
            <a:avLst/>
          </a:prstGeom>
        </p:spPr>
      </p:pic>
      <p:sp>
        <p:nvSpPr>
          <p:cNvPr id="22" name="Content Placeholder 2"/>
          <p:cNvSpPr txBox="1">
            <a:spLocks/>
          </p:cNvSpPr>
          <p:nvPr/>
        </p:nvSpPr>
        <p:spPr>
          <a:xfrm>
            <a:off x="5384385" y="2750884"/>
            <a:ext cx="3419979" cy="19648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Includes Testing to Verify: </a:t>
            </a:r>
          </a:p>
          <a:p>
            <a:pPr marL="342900" marR="0" lvl="0" indent="-34290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UL 1741 electric shock/fire tests</a:t>
            </a:r>
          </a:p>
          <a:p>
            <a:pPr marL="342900" marR="0" lvl="0" indent="-34290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UL 1741 SA grid support tests</a:t>
            </a:r>
          </a:p>
          <a:p>
            <a:pPr marL="342900" marR="0" lvl="0" indent="-342900" algn="l" defTabSz="914400" rtl="0" eaLnBrk="1" fontAlgn="auto" latinLnBrk="0" hangingPunct="1">
              <a:lnSpc>
                <a:spcPct val="90000"/>
              </a:lnSpc>
              <a:spcBef>
                <a:spcPts val="1000"/>
              </a:spcBef>
              <a:spcAft>
                <a:spcPts val="600"/>
              </a:spcAft>
              <a:buClrTx/>
              <a:buSzTx/>
              <a:buFont typeface="Arial" panose="020B0604020202020204" pitchFamily="34" charset="0"/>
              <a:buAutoNum type="arabicPeriod"/>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Unique tests of IEEE 1547 for general grid interconnection not covered by UL 1741 SA tests</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Content Placeholder 2"/>
          <p:cNvSpPr txBox="1">
            <a:spLocks/>
          </p:cNvSpPr>
          <p:nvPr/>
        </p:nvSpPr>
        <p:spPr>
          <a:xfrm>
            <a:off x="4297680" y="5374072"/>
            <a:ext cx="4631168" cy="7303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Deliverable: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UL Certification as a Grid Support Utility Interactive product</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2608125">
            <a:off x="1357697" y="4569376"/>
            <a:ext cx="663824" cy="663824"/>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8991875" flipH="1">
            <a:off x="2860514" y="4569376"/>
            <a:ext cx="663824" cy="663824"/>
          </a:xfrm>
          <a:prstGeom prst="rect">
            <a:avLst/>
          </a:prstGeom>
        </p:spPr>
      </p:pic>
      <p:sp>
        <p:nvSpPr>
          <p:cNvPr id="4" name="Arrow: Down 3"/>
          <p:cNvSpPr/>
          <p:nvPr/>
        </p:nvSpPr>
        <p:spPr>
          <a:xfrm>
            <a:off x="2238269" y="4026249"/>
            <a:ext cx="502920" cy="732811"/>
          </a:xfrm>
          <a:prstGeom prst="downArrow">
            <a:avLst>
              <a:gd name="adj1" fmla="val 41823"/>
              <a:gd name="adj2" fmla="val 50000"/>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42525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2" y="638271"/>
            <a:ext cx="9145192" cy="5581457"/>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p:cNvSpPr txBox="1">
            <a:spLocks/>
          </p:cNvSpPr>
          <p:nvPr/>
        </p:nvSpPr>
        <p:spPr bwMode="auto">
          <a:xfrm>
            <a:off x="292608" y="860360"/>
            <a:ext cx="92068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UL 1741 SA – Modern Grid Support Interconnection</a:t>
            </a:r>
            <a:endParaRPr kumimoji="0" lang="en-US" sz="2800" b="0" i="0" u="none" strike="noStrike" kern="1200" cap="none" spc="0" normalizeH="0" baseline="0" noProof="0" dirty="0">
              <a:ln>
                <a:noFill/>
              </a:ln>
              <a:solidFill>
                <a:prstClr val="white"/>
              </a:solidFill>
              <a:effectLst/>
              <a:uLnTx/>
              <a:uFillTx/>
              <a:latin typeface="Arial"/>
              <a:ea typeface="Geneva" charset="-128"/>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Geneva" charset="-128"/>
              </a:rPr>
              <a:t>What Tests are Part of UL 1741 SA?</a:t>
            </a:r>
          </a:p>
        </p:txBody>
      </p:sp>
      <p:cxnSp>
        <p:nvCxnSpPr>
          <p:cNvPr id="10" name="Straight Connector 9"/>
          <p:cNvCxnSpPr/>
          <p:nvPr/>
        </p:nvCxnSpPr>
        <p:spPr>
          <a:xfrm>
            <a:off x="292608" y="916360"/>
            <a:ext cx="0" cy="82296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98519" y="2517465"/>
            <a:ext cx="8142604" cy="33699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586745" y="3568619"/>
            <a:ext cx="3784729" cy="2094019"/>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562872" y="2785371"/>
            <a:ext cx="3808602" cy="711952"/>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Required Tests</a:t>
            </a:r>
          </a:p>
        </p:txBody>
      </p:sp>
      <p:sp>
        <p:nvSpPr>
          <p:cNvPr id="15" name="TextBox 14"/>
          <p:cNvSpPr txBox="1"/>
          <p:nvPr/>
        </p:nvSpPr>
        <p:spPr>
          <a:xfrm>
            <a:off x="562871" y="3599965"/>
            <a:ext cx="3853173" cy="1815882"/>
          </a:xfrm>
          <a:prstGeom prst="rect">
            <a:avLst/>
          </a:prstGeom>
          <a:noFill/>
        </p:spPr>
        <p:txBody>
          <a:bodyPr wrap="square" rtlCol="0">
            <a:spAutoFit/>
          </a:bodyPr>
          <a:lstStyle/>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Anti-Islanding (with advanced features active during test)</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Low/High Voltage Ride Through</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Low/High Frequency Ride Through</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Must-Trip Test</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Ramp Rate (Normal &amp; Soft-Start)</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Specified Power Factor</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Volt/VAr Mode</a:t>
            </a:r>
          </a:p>
        </p:txBody>
      </p:sp>
      <p:sp>
        <p:nvSpPr>
          <p:cNvPr id="20" name="Rectangle 19"/>
          <p:cNvSpPr/>
          <p:nvPr/>
        </p:nvSpPr>
        <p:spPr>
          <a:xfrm>
            <a:off x="4439918" y="3571172"/>
            <a:ext cx="3784729" cy="548741"/>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20"/>
          <p:cNvSpPr/>
          <p:nvPr/>
        </p:nvSpPr>
        <p:spPr>
          <a:xfrm>
            <a:off x="4425484" y="2785371"/>
            <a:ext cx="3808602" cy="711952"/>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Optional Tests</a:t>
            </a:r>
          </a:p>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(Depends on SRD Being Utilized)</a:t>
            </a:r>
          </a:p>
        </p:txBody>
      </p:sp>
      <p:sp>
        <p:nvSpPr>
          <p:cNvPr id="22" name="TextBox 21"/>
          <p:cNvSpPr txBox="1"/>
          <p:nvPr/>
        </p:nvSpPr>
        <p:spPr>
          <a:xfrm>
            <a:off x="4425484" y="3577145"/>
            <a:ext cx="3808602" cy="523220"/>
          </a:xfrm>
          <a:prstGeom prst="rect">
            <a:avLst/>
          </a:prstGeom>
          <a:noFill/>
        </p:spPr>
        <p:txBody>
          <a:bodyPr wrap="square" rtlCol="0">
            <a:spAutoFit/>
          </a:bodyPr>
          <a:lstStyle/>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Frequency Watt</a:t>
            </a:r>
          </a:p>
          <a:p>
            <a:pPr marL="4000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Volt Watt</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6273" y="4382308"/>
            <a:ext cx="1078623" cy="1078623"/>
          </a:xfrm>
          <a:prstGeom prst="rect">
            <a:avLst/>
          </a:prstGeom>
        </p:spPr>
      </p:pic>
      <p:sp>
        <p:nvSpPr>
          <p:cNvPr id="5" name="Rectangle: Rounded Corners 4"/>
          <p:cNvSpPr/>
          <p:nvPr/>
        </p:nvSpPr>
        <p:spPr>
          <a:xfrm>
            <a:off x="5334000" y="4941132"/>
            <a:ext cx="920457" cy="519799"/>
          </a:xfrm>
          <a:prstGeom prst="roundRect">
            <a:avLst/>
          </a:prstGeom>
          <a:solidFill>
            <a:srgbClr val="2E3A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Straight Connector 13"/>
          <p:cNvCxnSpPr/>
          <p:nvPr/>
        </p:nvCxnSpPr>
        <p:spPr>
          <a:xfrm flipV="1">
            <a:off x="5476875" y="5029200"/>
            <a:ext cx="666750" cy="3579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5630" y="4865042"/>
            <a:ext cx="419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5841880" y="5093642"/>
            <a:ext cx="4191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34508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 y="0"/>
            <a:ext cx="6418056" cy="6858000"/>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bwMode="auto">
          <a:xfrm>
            <a:off x="365760" y="201168"/>
            <a:ext cx="68366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UL 1741 SA: SA8 </a:t>
            </a:r>
            <a:br>
              <a:rPr kumimoji="0" lang="en-US" sz="2800" b="1" i="0" u="none" strike="noStrike" kern="1200" cap="none" spc="0" normalizeH="0" baseline="0" noProof="0" dirty="0">
                <a:ln>
                  <a:noFill/>
                </a:ln>
                <a:solidFill>
                  <a:prstClr val="white"/>
                </a:solidFill>
                <a:effectLst/>
                <a:uLnTx/>
                <a:uFillTx/>
                <a:latin typeface="Arial"/>
                <a:ea typeface="Geneva" charset="-128"/>
              </a:rPr>
            </a:br>
            <a:r>
              <a:rPr kumimoji="0" lang="en-US" sz="2000" b="1" i="0" u="none" strike="noStrike" kern="1200" cap="none" spc="0" normalizeH="0" baseline="0" noProof="0" dirty="0">
                <a:ln>
                  <a:noFill/>
                </a:ln>
                <a:solidFill>
                  <a:prstClr val="white"/>
                </a:solidFill>
                <a:effectLst/>
                <a:uLnTx/>
                <a:uFillTx/>
                <a:latin typeface="Arial"/>
                <a:ea typeface="Geneva" charset="-128"/>
              </a:rPr>
              <a:t>Advanced Anti-islanding  </a:t>
            </a:r>
            <a:endParaRPr kumimoji="0" lang="en-US" sz="2800" b="1" i="0" u="none" strike="noStrike" kern="1200" cap="none" spc="0" normalizeH="0" baseline="0" noProof="0" dirty="0">
              <a:ln>
                <a:noFill/>
              </a:ln>
              <a:solidFill>
                <a:prstClr val="white"/>
              </a:solidFill>
              <a:effectLst/>
              <a:uLnTx/>
              <a:uFillTx/>
              <a:latin typeface="Arial"/>
              <a:ea typeface="Geneva" charset="-128"/>
            </a:endParaRPr>
          </a:p>
        </p:txBody>
      </p:sp>
      <p:cxnSp>
        <p:nvCxnSpPr>
          <p:cNvPr id="5" name="Straight Connector 4"/>
          <p:cNvCxnSpPr/>
          <p:nvPr/>
        </p:nvCxnSpPr>
        <p:spPr>
          <a:xfrm>
            <a:off x="292608" y="237744"/>
            <a:ext cx="0" cy="45720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700702" y="4209691"/>
            <a:ext cx="4975483" cy="2432648"/>
          </a:xfrm>
          <a:prstGeom prst="rect">
            <a:avLst/>
          </a:prstGeom>
          <a:solidFill>
            <a:schemeClr val="bg1"/>
          </a:solidFill>
          <a:ln>
            <a:noFill/>
          </a:ln>
          <a:effectLst>
            <a:outerShdw blurRad="127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822397" y="4308418"/>
            <a:ext cx="1280160" cy="418432"/>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FUNCTION SET NUMBER</a:t>
            </a:r>
          </a:p>
        </p:txBody>
      </p:sp>
      <p:sp>
        <p:nvSpPr>
          <p:cNvPr id="9" name="Rectangle 8"/>
          <p:cNvSpPr/>
          <p:nvPr/>
        </p:nvSpPr>
        <p:spPr>
          <a:xfrm>
            <a:off x="2152857" y="4305930"/>
            <a:ext cx="3383280" cy="426308"/>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GRID SUPPORT FUNCTIONS ACTIVE</a:t>
            </a:r>
          </a:p>
        </p:txBody>
      </p:sp>
      <p:sp>
        <p:nvSpPr>
          <p:cNvPr id="10" name="Rectangle 9"/>
          <p:cNvSpPr/>
          <p:nvPr/>
        </p:nvSpPr>
        <p:spPr>
          <a:xfrm>
            <a:off x="822396" y="4778735"/>
            <a:ext cx="1280160" cy="548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1" name="Rectangle 10"/>
          <p:cNvSpPr/>
          <p:nvPr/>
        </p:nvSpPr>
        <p:spPr>
          <a:xfrm>
            <a:off x="822396" y="5386603"/>
            <a:ext cx="1280160" cy="548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2" name="Rectangle 11"/>
          <p:cNvSpPr/>
          <p:nvPr/>
        </p:nvSpPr>
        <p:spPr>
          <a:xfrm>
            <a:off x="822396" y="5994471"/>
            <a:ext cx="1280160" cy="548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3" name="Rectangle 12"/>
          <p:cNvSpPr/>
          <p:nvPr/>
        </p:nvSpPr>
        <p:spPr>
          <a:xfrm>
            <a:off x="2156358" y="4778735"/>
            <a:ext cx="3383280" cy="548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&amp; High Voltage &amp;</a:t>
            </a:r>
            <a:b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Frequency Ride Through</a:t>
            </a:r>
          </a:p>
        </p:txBody>
      </p:sp>
      <p:sp>
        <p:nvSpPr>
          <p:cNvPr id="14" name="Rectangle 13"/>
          <p:cNvSpPr/>
          <p:nvPr/>
        </p:nvSpPr>
        <p:spPr>
          <a:xfrm>
            <a:off x="2156358" y="5386256"/>
            <a:ext cx="3383280" cy="548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Function Set 1 plus Specified Power Factor, Ramp Rate, and  Frequency Watt</a:t>
            </a:r>
          </a:p>
        </p:txBody>
      </p:sp>
      <p:sp>
        <p:nvSpPr>
          <p:cNvPr id="15" name="Rectangle 14"/>
          <p:cNvSpPr/>
          <p:nvPr/>
        </p:nvSpPr>
        <p:spPr>
          <a:xfrm>
            <a:off x="2156358" y="5993777"/>
            <a:ext cx="3383280" cy="5486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Function Set 1 plus Volt/VAr mode, Ramp Rate, and Frequency Watt</a:t>
            </a:r>
          </a:p>
        </p:txBody>
      </p:sp>
      <p:sp>
        <p:nvSpPr>
          <p:cNvPr id="17" name="Content Placeholder 2"/>
          <p:cNvSpPr>
            <a:spLocks noGrp="1"/>
          </p:cNvSpPr>
          <p:nvPr>
            <p:ph idx="1"/>
          </p:nvPr>
        </p:nvSpPr>
        <p:spPr>
          <a:xfrm>
            <a:off x="298519" y="1128405"/>
            <a:ext cx="6290337" cy="2839618"/>
          </a:xfrm>
        </p:spPr>
        <p:txBody>
          <a:bodyPr>
            <a:noAutofit/>
          </a:bodyPr>
          <a:lstStyle/>
          <a:p>
            <a:pPr lvl="0"/>
            <a:r>
              <a:rPr lang="en-US" sz="1800" b="1" dirty="0">
                <a:solidFill>
                  <a:schemeClr val="bg1"/>
                </a:solidFill>
                <a:latin typeface="Arial" panose="020B0604020202020204" pitchFamily="34" charset="0"/>
                <a:cs typeface="Arial" panose="020B0604020202020204" pitchFamily="34" charset="0"/>
              </a:rPr>
              <a:t>This test addresses unintentional islanding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with grid support functions enabled which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is not addressed in IEEE 1547</a:t>
            </a:r>
          </a:p>
          <a:p>
            <a:pPr lvl="0"/>
            <a:r>
              <a:rPr lang="en-US" sz="1800" b="1" dirty="0">
                <a:solidFill>
                  <a:schemeClr val="bg1"/>
                </a:solidFill>
                <a:latin typeface="Arial" panose="020B0604020202020204" pitchFamily="34" charset="0"/>
                <a:cs typeface="Arial" panose="020B0604020202020204" pitchFamily="34" charset="0"/>
              </a:rPr>
              <a:t>The test is run with function sets enabled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to ensure the anti-islanding (AI) method is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able to detect an island condition within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two seconds of the formation of an island</a:t>
            </a:r>
          </a:p>
          <a:p>
            <a:pPr marL="0" lvl="0" indent="0">
              <a:buNone/>
            </a:pPr>
            <a:r>
              <a:rPr lang="en-US" sz="1800" b="1" dirty="0">
                <a:solidFill>
                  <a:schemeClr val="bg1"/>
                </a:solidFill>
                <a:latin typeface="Arial" panose="020B0604020202020204" pitchFamily="34" charset="0"/>
                <a:cs typeface="Arial" panose="020B0604020202020204" pitchFamily="34" charset="0"/>
              </a:rPr>
              <a:t>The following grid support functions are tested in the function sets noted below with all adjustable parameters set to their most unfavorable settings for the AI method used.</a:t>
            </a:r>
          </a:p>
        </p:txBody>
      </p:sp>
      <p:sp>
        <p:nvSpPr>
          <p:cNvPr id="18" name="Oval 17"/>
          <p:cNvSpPr/>
          <p:nvPr/>
        </p:nvSpPr>
        <p:spPr>
          <a:xfrm>
            <a:off x="5960852" y="1311215"/>
            <a:ext cx="1005840" cy="100584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706" y="1533776"/>
            <a:ext cx="457200" cy="457200"/>
          </a:xfrm>
          <a:prstGeom prst="rect">
            <a:avLst/>
          </a:prstGeom>
        </p:spPr>
      </p:pic>
      <p:sp>
        <p:nvSpPr>
          <p:cNvPr id="19" name="&quot;Not Allowed&quot; Symbol 18"/>
          <p:cNvSpPr/>
          <p:nvPr/>
        </p:nvSpPr>
        <p:spPr>
          <a:xfrm>
            <a:off x="6035903" y="1397480"/>
            <a:ext cx="822960" cy="822960"/>
          </a:xfrm>
          <a:prstGeom prst="noSmoking">
            <a:avLst>
              <a:gd name="adj" fmla="val 58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93538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556" r="5556"/>
          <a:stretch/>
        </p:blipFill>
        <p:spPr>
          <a:xfrm>
            <a:off x="0" y="0"/>
            <a:ext cx="9144000" cy="6858000"/>
          </a:xfrm>
          <a:prstGeom prst="rect">
            <a:avLst/>
          </a:prstGeom>
        </p:spPr>
      </p:pic>
      <p:sp>
        <p:nvSpPr>
          <p:cNvPr id="5" name="Rectangle 4"/>
          <p:cNvSpPr/>
          <p:nvPr/>
        </p:nvSpPr>
        <p:spPr>
          <a:xfrm>
            <a:off x="-1192" y="1777042"/>
            <a:ext cx="9145192" cy="5082017"/>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334487" y="2862806"/>
            <a:ext cx="8671490" cy="743035"/>
          </a:xfrm>
        </p:spPr>
        <p:txBody>
          <a:bodyPr>
            <a:noAutofit/>
          </a:bodyPr>
          <a:lstStyle/>
          <a:p>
            <a:pPr marL="0" lvl="0" indent="0">
              <a:buNone/>
            </a:pPr>
            <a:r>
              <a:rPr lang="en-US" sz="1800" b="1" dirty="0">
                <a:solidFill>
                  <a:schemeClr val="bg1"/>
                </a:solidFill>
                <a:latin typeface="Arial" panose="020B0604020202020204" pitchFamily="34" charset="0"/>
                <a:cs typeface="Arial" panose="020B0604020202020204" pitchFamily="34" charset="0"/>
              </a:rPr>
              <a:t>These tests verify the ride-through behavior of the system in response to low- and high-voltage excursions that are outside the normal range of operation of the area grid. Must-trip behavior areas are also noted below.</a:t>
            </a:r>
          </a:p>
        </p:txBody>
      </p:sp>
      <p:sp>
        <p:nvSpPr>
          <p:cNvPr id="7" name="Title 1"/>
          <p:cNvSpPr txBox="1">
            <a:spLocks/>
          </p:cNvSpPr>
          <p:nvPr/>
        </p:nvSpPr>
        <p:spPr bwMode="auto">
          <a:xfrm>
            <a:off x="365760" y="2040976"/>
            <a:ext cx="58194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UL 1741 SA: SA 9</a:t>
            </a:r>
            <a:br>
              <a:rPr kumimoji="0" lang="en-US" sz="2800" b="1" i="0" u="none" strike="noStrike" kern="1200" cap="none" spc="0" normalizeH="0" baseline="0" noProof="0" dirty="0">
                <a:ln>
                  <a:noFill/>
                </a:ln>
                <a:solidFill>
                  <a:prstClr val="white"/>
                </a:solidFill>
                <a:effectLst/>
                <a:uLnTx/>
                <a:uFillTx/>
                <a:latin typeface="Arial"/>
                <a:ea typeface="Geneva" charset="-128"/>
              </a:rPr>
            </a:br>
            <a:r>
              <a:rPr kumimoji="0" lang="en-US" sz="2000" b="1" i="0" u="none" strike="noStrike" kern="1200" cap="none" spc="0" normalizeH="0" baseline="0" noProof="0" dirty="0">
                <a:ln>
                  <a:noFill/>
                </a:ln>
                <a:solidFill>
                  <a:prstClr val="white"/>
                </a:solidFill>
                <a:effectLst/>
                <a:uLnTx/>
                <a:uFillTx/>
                <a:latin typeface="Arial"/>
                <a:ea typeface="Geneva" charset="-128"/>
              </a:rPr>
              <a:t>Low and High Voltage Ride Through</a:t>
            </a:r>
            <a:endParaRPr kumimoji="0" lang="en-US" sz="2800" b="1" i="0" u="none" strike="noStrike" kern="1200" cap="none" spc="0" normalizeH="0" baseline="0" noProof="0" dirty="0">
              <a:ln>
                <a:noFill/>
              </a:ln>
              <a:solidFill>
                <a:prstClr val="white"/>
              </a:solidFill>
              <a:effectLst/>
              <a:uLnTx/>
              <a:uFillTx/>
              <a:latin typeface="Arial"/>
              <a:ea typeface="Geneva" charset="-128"/>
            </a:endParaRPr>
          </a:p>
        </p:txBody>
      </p:sp>
      <p:cxnSp>
        <p:nvCxnSpPr>
          <p:cNvPr id="8" name="Straight Connector 7"/>
          <p:cNvCxnSpPr/>
          <p:nvPr/>
        </p:nvCxnSpPr>
        <p:spPr>
          <a:xfrm>
            <a:off x="292608" y="2080683"/>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98393" y="3855525"/>
            <a:ext cx="8738573" cy="2667399"/>
          </a:xfrm>
          <a:prstGeom prst="rect">
            <a:avLst/>
          </a:prstGeom>
          <a:solidFill>
            <a:schemeClr val="bg1"/>
          </a:solidFill>
          <a:ln>
            <a:noFill/>
          </a:ln>
          <a:effectLst>
            <a:outerShdw blurRad="127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2020" y="3984110"/>
            <a:ext cx="1645920" cy="418432"/>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t>
            </a:r>
          </a:p>
        </p:txBody>
      </p:sp>
      <p:sp>
        <p:nvSpPr>
          <p:cNvPr id="10" name="Rectangle 9"/>
          <p:cNvSpPr/>
          <p:nvPr/>
        </p:nvSpPr>
        <p:spPr>
          <a:xfrm>
            <a:off x="2016497" y="3979862"/>
            <a:ext cx="1645920" cy="426308"/>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VOLTAGE </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NOMINAL VOLT)</a:t>
            </a:r>
          </a:p>
        </p:txBody>
      </p:sp>
      <p:sp>
        <p:nvSpPr>
          <p:cNvPr id="11" name="Rectangle 10"/>
          <p:cNvSpPr/>
          <p:nvPr/>
        </p:nvSpPr>
        <p:spPr>
          <a:xfrm>
            <a:off x="302020" y="4456913"/>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VOLTAGE 2 (HV2)</a:t>
            </a:r>
          </a:p>
        </p:txBody>
      </p:sp>
      <p:sp>
        <p:nvSpPr>
          <p:cNvPr id="12" name="Rectangle 11"/>
          <p:cNvSpPr/>
          <p:nvPr/>
        </p:nvSpPr>
        <p:spPr>
          <a:xfrm>
            <a:off x="302020" y="4788733"/>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VOLTAGE 1 (HV1)</a:t>
            </a:r>
          </a:p>
        </p:txBody>
      </p:sp>
      <p:sp>
        <p:nvSpPr>
          <p:cNvPr id="13" name="Rectangle 12"/>
          <p:cNvSpPr/>
          <p:nvPr/>
        </p:nvSpPr>
        <p:spPr>
          <a:xfrm>
            <a:off x="302020" y="5120553"/>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NEAR NOMINAL (NN)</a:t>
            </a:r>
          </a:p>
        </p:txBody>
      </p:sp>
      <p:sp>
        <p:nvSpPr>
          <p:cNvPr id="14" name="Rectangle 13"/>
          <p:cNvSpPr/>
          <p:nvPr/>
        </p:nvSpPr>
        <p:spPr>
          <a:xfrm>
            <a:off x="302020" y="5452373"/>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VOLTAGE 1 (LV1)</a:t>
            </a:r>
          </a:p>
        </p:txBody>
      </p:sp>
      <p:sp>
        <p:nvSpPr>
          <p:cNvPr id="15" name="Rectangle 14"/>
          <p:cNvSpPr/>
          <p:nvPr/>
        </p:nvSpPr>
        <p:spPr>
          <a:xfrm>
            <a:off x="302020" y="5784193"/>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VOLTAGE 2 (LV2)</a:t>
            </a:r>
          </a:p>
        </p:txBody>
      </p:sp>
      <p:sp>
        <p:nvSpPr>
          <p:cNvPr id="16" name="Rectangle 15"/>
          <p:cNvSpPr/>
          <p:nvPr/>
        </p:nvSpPr>
        <p:spPr>
          <a:xfrm>
            <a:off x="2016497" y="4456913"/>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 ≥ 120 </a:t>
            </a:r>
          </a:p>
        </p:txBody>
      </p:sp>
      <p:sp>
        <p:nvSpPr>
          <p:cNvPr id="17" name="Rectangle 16"/>
          <p:cNvSpPr/>
          <p:nvPr/>
        </p:nvSpPr>
        <p:spPr>
          <a:xfrm>
            <a:off x="2016497" y="478838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110 &lt; V &lt; 120 </a:t>
            </a:r>
          </a:p>
        </p:txBody>
      </p:sp>
      <p:sp>
        <p:nvSpPr>
          <p:cNvPr id="18" name="Rectangle 17"/>
          <p:cNvSpPr/>
          <p:nvPr/>
        </p:nvSpPr>
        <p:spPr>
          <a:xfrm>
            <a:off x="2016497" y="5119859"/>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88 ≤ V ≤ 110 </a:t>
            </a:r>
          </a:p>
        </p:txBody>
      </p:sp>
      <p:sp>
        <p:nvSpPr>
          <p:cNvPr id="19" name="Rectangle 18"/>
          <p:cNvSpPr/>
          <p:nvPr/>
        </p:nvSpPr>
        <p:spPr>
          <a:xfrm>
            <a:off x="2016497" y="5451332"/>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70 ≤ V &lt; 88 </a:t>
            </a:r>
          </a:p>
        </p:txBody>
      </p:sp>
      <p:sp>
        <p:nvSpPr>
          <p:cNvPr id="20" name="Rectangle 19"/>
          <p:cNvSpPr/>
          <p:nvPr/>
        </p:nvSpPr>
        <p:spPr>
          <a:xfrm>
            <a:off x="2016497" y="5782805"/>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50 ≤ V &lt; 70 </a:t>
            </a:r>
          </a:p>
        </p:txBody>
      </p:sp>
      <p:sp>
        <p:nvSpPr>
          <p:cNvPr id="21" name="Rectangle 20"/>
          <p:cNvSpPr/>
          <p:nvPr/>
        </p:nvSpPr>
        <p:spPr>
          <a:xfrm>
            <a:off x="302020" y="6107998"/>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VOLTAGE 3 (LV3)</a:t>
            </a:r>
          </a:p>
        </p:txBody>
      </p:sp>
      <p:sp>
        <p:nvSpPr>
          <p:cNvPr id="22" name="Rectangle 21"/>
          <p:cNvSpPr/>
          <p:nvPr/>
        </p:nvSpPr>
        <p:spPr>
          <a:xfrm>
            <a:off x="2016497" y="6106610"/>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 &lt; 50 </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endParaRPr>
          </a:p>
        </p:txBody>
      </p:sp>
      <p:sp>
        <p:nvSpPr>
          <p:cNvPr id="25" name="Rectangle 24"/>
          <p:cNvSpPr/>
          <p:nvPr/>
        </p:nvSpPr>
        <p:spPr>
          <a:xfrm>
            <a:off x="3730973" y="3979862"/>
            <a:ext cx="1645920" cy="418432"/>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RIDE-THROUGH </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UNTIL (s)</a:t>
            </a:r>
          </a:p>
        </p:txBody>
      </p:sp>
      <p:sp>
        <p:nvSpPr>
          <p:cNvPr id="26" name="Rectangle 25"/>
          <p:cNvSpPr/>
          <p:nvPr/>
        </p:nvSpPr>
        <p:spPr>
          <a:xfrm>
            <a:off x="5445449" y="3977374"/>
            <a:ext cx="1645920" cy="426308"/>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OPERATION </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a:t>
            </a:r>
          </a:p>
        </p:txBody>
      </p:sp>
      <p:sp>
        <p:nvSpPr>
          <p:cNvPr id="27" name="Rectangle 26"/>
          <p:cNvSpPr/>
          <p:nvPr/>
        </p:nvSpPr>
        <p:spPr>
          <a:xfrm>
            <a:off x="3730973" y="446810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 </a:t>
            </a:r>
          </a:p>
        </p:txBody>
      </p:sp>
      <p:sp>
        <p:nvSpPr>
          <p:cNvPr id="28" name="Rectangle 27"/>
          <p:cNvSpPr/>
          <p:nvPr/>
        </p:nvSpPr>
        <p:spPr>
          <a:xfrm>
            <a:off x="3730973" y="479992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12s </a:t>
            </a:r>
          </a:p>
        </p:txBody>
      </p:sp>
      <p:sp>
        <p:nvSpPr>
          <p:cNvPr id="29" name="Rectangle 28"/>
          <p:cNvSpPr/>
          <p:nvPr/>
        </p:nvSpPr>
        <p:spPr>
          <a:xfrm>
            <a:off x="3730973" y="513174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Indefinite</a:t>
            </a:r>
          </a:p>
        </p:txBody>
      </p:sp>
      <p:sp>
        <p:nvSpPr>
          <p:cNvPr id="30" name="Rectangle 29"/>
          <p:cNvSpPr/>
          <p:nvPr/>
        </p:nvSpPr>
        <p:spPr>
          <a:xfrm>
            <a:off x="3730973" y="546356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20s</a:t>
            </a:r>
          </a:p>
        </p:txBody>
      </p:sp>
      <p:sp>
        <p:nvSpPr>
          <p:cNvPr id="31" name="Rectangle 30"/>
          <p:cNvSpPr/>
          <p:nvPr/>
        </p:nvSpPr>
        <p:spPr>
          <a:xfrm>
            <a:off x="3730973" y="579538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10s</a:t>
            </a:r>
          </a:p>
        </p:txBody>
      </p:sp>
      <p:sp>
        <p:nvSpPr>
          <p:cNvPr id="32" name="Rectangle 31"/>
          <p:cNvSpPr/>
          <p:nvPr/>
        </p:nvSpPr>
        <p:spPr>
          <a:xfrm>
            <a:off x="5445449" y="4468106"/>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a:t>
            </a:r>
          </a:p>
        </p:txBody>
      </p:sp>
      <p:sp>
        <p:nvSpPr>
          <p:cNvPr id="33" name="Rectangle 32"/>
          <p:cNvSpPr/>
          <p:nvPr/>
        </p:nvSpPr>
        <p:spPr>
          <a:xfrm>
            <a:off x="5445449" y="4799579"/>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Momentary Cessation </a:t>
            </a:r>
          </a:p>
        </p:txBody>
      </p:sp>
      <p:sp>
        <p:nvSpPr>
          <p:cNvPr id="34" name="Rectangle 33"/>
          <p:cNvSpPr/>
          <p:nvPr/>
        </p:nvSpPr>
        <p:spPr>
          <a:xfrm>
            <a:off x="5445449" y="5131052"/>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Continuous Operation </a:t>
            </a:r>
          </a:p>
        </p:txBody>
      </p:sp>
      <p:sp>
        <p:nvSpPr>
          <p:cNvPr id="35" name="Rectangle 34"/>
          <p:cNvSpPr/>
          <p:nvPr/>
        </p:nvSpPr>
        <p:spPr>
          <a:xfrm>
            <a:off x="5445449" y="5462525"/>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Mandatory Operation </a:t>
            </a:r>
          </a:p>
        </p:txBody>
      </p:sp>
      <p:sp>
        <p:nvSpPr>
          <p:cNvPr id="36" name="Rectangle 35"/>
          <p:cNvSpPr/>
          <p:nvPr/>
        </p:nvSpPr>
        <p:spPr>
          <a:xfrm>
            <a:off x="5445449" y="5793998"/>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Mandatory Operation </a:t>
            </a:r>
          </a:p>
        </p:txBody>
      </p:sp>
      <p:sp>
        <p:nvSpPr>
          <p:cNvPr id="37" name="Rectangle 36"/>
          <p:cNvSpPr/>
          <p:nvPr/>
        </p:nvSpPr>
        <p:spPr>
          <a:xfrm>
            <a:off x="3730973" y="6119191"/>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1s</a:t>
            </a:r>
          </a:p>
        </p:txBody>
      </p:sp>
      <p:sp>
        <p:nvSpPr>
          <p:cNvPr id="38" name="Rectangle 37"/>
          <p:cNvSpPr/>
          <p:nvPr/>
        </p:nvSpPr>
        <p:spPr>
          <a:xfrm>
            <a:off x="5445449" y="6117803"/>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Momentary Cessation </a:t>
            </a:r>
          </a:p>
        </p:txBody>
      </p:sp>
      <p:sp>
        <p:nvSpPr>
          <p:cNvPr id="41" name="Rectangle 40"/>
          <p:cNvSpPr/>
          <p:nvPr/>
        </p:nvSpPr>
        <p:spPr>
          <a:xfrm>
            <a:off x="7159926" y="3977374"/>
            <a:ext cx="1645920" cy="426308"/>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MAXIMUM</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TRIP TIME (s)</a:t>
            </a:r>
          </a:p>
        </p:txBody>
      </p:sp>
      <p:sp>
        <p:nvSpPr>
          <p:cNvPr id="42" name="Rectangle 41"/>
          <p:cNvSpPr/>
          <p:nvPr/>
        </p:nvSpPr>
        <p:spPr>
          <a:xfrm>
            <a:off x="7159926" y="4474842"/>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0.16s</a:t>
            </a:r>
          </a:p>
        </p:txBody>
      </p:sp>
      <p:sp>
        <p:nvSpPr>
          <p:cNvPr id="43" name="Rectangle 42"/>
          <p:cNvSpPr/>
          <p:nvPr/>
        </p:nvSpPr>
        <p:spPr>
          <a:xfrm>
            <a:off x="7159926" y="4806315"/>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13s</a:t>
            </a:r>
          </a:p>
        </p:txBody>
      </p:sp>
      <p:sp>
        <p:nvSpPr>
          <p:cNvPr id="44" name="Rectangle 43"/>
          <p:cNvSpPr/>
          <p:nvPr/>
        </p:nvSpPr>
        <p:spPr>
          <a:xfrm>
            <a:off x="7159926" y="5137788"/>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a:t>
            </a:r>
          </a:p>
        </p:txBody>
      </p:sp>
      <p:sp>
        <p:nvSpPr>
          <p:cNvPr id="45" name="Rectangle 44"/>
          <p:cNvSpPr/>
          <p:nvPr/>
        </p:nvSpPr>
        <p:spPr>
          <a:xfrm>
            <a:off x="7159926" y="5469261"/>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21s</a:t>
            </a:r>
          </a:p>
        </p:txBody>
      </p:sp>
      <p:sp>
        <p:nvSpPr>
          <p:cNvPr id="46" name="Rectangle 45"/>
          <p:cNvSpPr/>
          <p:nvPr/>
        </p:nvSpPr>
        <p:spPr>
          <a:xfrm>
            <a:off x="7159926" y="5800734"/>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11s</a:t>
            </a:r>
          </a:p>
        </p:txBody>
      </p:sp>
      <p:sp>
        <p:nvSpPr>
          <p:cNvPr id="47" name="Rectangle 46"/>
          <p:cNvSpPr/>
          <p:nvPr/>
        </p:nvSpPr>
        <p:spPr>
          <a:xfrm>
            <a:off x="7159926" y="6124539"/>
            <a:ext cx="164592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1.5s</a:t>
            </a:r>
          </a:p>
        </p:txBody>
      </p:sp>
    </p:spTree>
    <p:custDataLst>
      <p:tags r:id="rId1"/>
    </p:custDataLst>
    <p:extLst>
      <p:ext uri="{BB962C8B-B14F-4D97-AF65-F5344CB8AC3E}">
        <p14:creationId xmlns:p14="http://schemas.microsoft.com/office/powerpoint/2010/main" val="7623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animBg="1"/>
      <p:bldP spid="42" grpId="0" animBg="1"/>
      <p:bldP spid="43" grpId="0" animBg="1"/>
      <p:bldP spid="44" grpId="0" animBg="1"/>
      <p:bldP spid="45" grpId="0" animBg="1"/>
      <p:bldP spid="46" grpId="0" animBg="1"/>
      <p:bldP spid="4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8351" y="1594624"/>
            <a:ext cx="8047517" cy="5104345"/>
          </a:xfrm>
        </p:spPr>
        <p:txBody>
          <a:bodyPr>
            <a:noAutofit/>
          </a:bodyPr>
          <a:lstStyle/>
          <a:p>
            <a:r>
              <a:rPr lang="en-US" sz="1500" dirty="0"/>
              <a:t>Requires ComEd and Ameren to offer a rebate to customers who own or operate a DG project (up to 2 MW AC)</a:t>
            </a:r>
          </a:p>
          <a:p>
            <a:r>
              <a:rPr lang="en-US" sz="1500" dirty="0"/>
              <a:t>In exchange for the rebate, the utility shall be permitted to </a:t>
            </a:r>
            <a:r>
              <a:rPr lang="en-US" sz="1500" i="1" dirty="0"/>
              <a:t>operate and control </a:t>
            </a:r>
            <a:r>
              <a:rPr lang="en-US" sz="1500" dirty="0"/>
              <a:t>the smart inverter tied to the DG project </a:t>
            </a:r>
            <a:r>
              <a:rPr lang="en-US" sz="1500" i="1" dirty="0"/>
              <a:t>for the purpose of preserving reliability during dist. system reliability events</a:t>
            </a:r>
            <a:endParaRPr lang="en-US" sz="1500" dirty="0"/>
          </a:p>
          <a:p>
            <a:r>
              <a:rPr lang="en-US" sz="1500" dirty="0"/>
              <a:t>Smart Inverter Definition: </a:t>
            </a:r>
          </a:p>
          <a:p>
            <a:pPr marL="0" indent="0">
              <a:buNone/>
            </a:pPr>
            <a:r>
              <a:rPr lang="en-US" sz="1500" dirty="0"/>
              <a:t>“Smart Inverter” means a device that converts DC into AC and can autonomously contribute to grid support during excursions from normal operating voltage and frequency conditions by providing each of the following: dynamic reactive and real power support, voltage and frequency ride-through, ramp rate controls, communication systems with the ability to accept external commands and other functions from the electric utility. </a:t>
            </a:r>
          </a:p>
          <a:p>
            <a:r>
              <a:rPr lang="en-US" sz="1500" dirty="0"/>
              <a:t>Systems installed after June 1, 2017 must have smart inverter associated with DG project to be eligible for the rebate</a:t>
            </a:r>
          </a:p>
          <a:p>
            <a:r>
              <a:rPr lang="en-US" sz="1500" dirty="0"/>
              <a:t>$250/kW DC rebate initially available to non-residential net-metered customers and </a:t>
            </a:r>
            <a:r>
              <a:rPr lang="en-US" sz="1500"/>
              <a:t>community solar</a:t>
            </a:r>
          </a:p>
          <a:p>
            <a:r>
              <a:rPr lang="en-US" sz="1500"/>
              <a:t>The </a:t>
            </a:r>
            <a:r>
              <a:rPr lang="en-US" sz="1500" dirty="0"/>
              <a:t>tariff outlining the rebate will also identify additional uses of the smart inverter that shall be separately compensated. These utility tariffs will be reviewed and approved by the ICC</a:t>
            </a:r>
          </a:p>
          <a:p>
            <a:r>
              <a:rPr lang="en-US" sz="1500" dirty="0"/>
              <a:t>Expect utility tariff filing late September 2017 </a:t>
            </a:r>
          </a:p>
        </p:txBody>
      </p:sp>
      <p:sp>
        <p:nvSpPr>
          <p:cNvPr id="3" name="Title 2"/>
          <p:cNvSpPr>
            <a:spLocks noGrp="1"/>
          </p:cNvSpPr>
          <p:nvPr>
            <p:ph type="title"/>
          </p:nvPr>
        </p:nvSpPr>
        <p:spPr/>
        <p:txBody>
          <a:bodyPr>
            <a:normAutofit/>
          </a:bodyPr>
          <a:lstStyle/>
          <a:p>
            <a:r>
              <a:rPr lang="en-US" sz="3200" dirty="0"/>
              <a:t>Overview of Smart Inverter Provisions in FEJA</a:t>
            </a:r>
          </a:p>
        </p:txBody>
      </p:sp>
    </p:spTree>
    <p:extLst>
      <p:ext uri="{BB962C8B-B14F-4D97-AF65-F5344CB8AC3E}">
        <p14:creationId xmlns:p14="http://schemas.microsoft.com/office/powerpoint/2010/main" val="3339658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1192" y="1777042"/>
            <a:ext cx="9145192" cy="5082017"/>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334487" y="2950662"/>
            <a:ext cx="8671490" cy="655179"/>
          </a:xfrm>
        </p:spPr>
        <p:txBody>
          <a:bodyPr>
            <a:noAutofit/>
          </a:bodyPr>
          <a:lstStyle/>
          <a:p>
            <a:pPr marL="0" lvl="0" indent="0">
              <a:buNone/>
            </a:pPr>
            <a:r>
              <a:rPr lang="en-US" sz="1800" b="1" dirty="0">
                <a:solidFill>
                  <a:schemeClr val="bg1"/>
                </a:solidFill>
                <a:latin typeface="Arial" panose="020B0604020202020204" pitchFamily="34" charset="0"/>
                <a:cs typeface="Arial" panose="020B0604020202020204" pitchFamily="34" charset="0"/>
              </a:rPr>
              <a:t>These tests verify the ride-through behavior of the system in response to low- and high-frequency excursions that are outside the normal range of operation of the area grid. Must-trip behavior areas are also noted below.</a:t>
            </a:r>
          </a:p>
        </p:txBody>
      </p:sp>
      <p:sp>
        <p:nvSpPr>
          <p:cNvPr id="7" name="Title 1"/>
          <p:cNvSpPr txBox="1">
            <a:spLocks/>
          </p:cNvSpPr>
          <p:nvPr/>
        </p:nvSpPr>
        <p:spPr bwMode="auto">
          <a:xfrm>
            <a:off x="365760" y="2040976"/>
            <a:ext cx="53622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UL 1741 SA: SA 10</a:t>
            </a:r>
            <a:br>
              <a:rPr kumimoji="0" lang="en-US" sz="2800" b="1" i="0" u="none" strike="noStrike" kern="1200" cap="none" spc="0" normalizeH="0" baseline="0" noProof="0" dirty="0">
                <a:ln>
                  <a:noFill/>
                </a:ln>
                <a:solidFill>
                  <a:prstClr val="white"/>
                </a:solidFill>
                <a:effectLst/>
                <a:uLnTx/>
                <a:uFillTx/>
                <a:latin typeface="Arial"/>
                <a:ea typeface="Geneva" charset="-128"/>
              </a:rPr>
            </a:br>
            <a:r>
              <a:rPr kumimoji="0" lang="en-US" sz="2000" b="1" i="0" u="none" strike="noStrike" kern="1200" cap="none" spc="0" normalizeH="0" baseline="0" noProof="0" dirty="0">
                <a:ln>
                  <a:noFill/>
                </a:ln>
                <a:solidFill>
                  <a:prstClr val="white"/>
                </a:solidFill>
                <a:effectLst/>
                <a:uLnTx/>
                <a:uFillTx/>
                <a:latin typeface="Arial"/>
                <a:ea typeface="Geneva" charset="-128"/>
              </a:rPr>
              <a:t>Low &amp; High Frequency Ride Through</a:t>
            </a:r>
            <a:endParaRPr kumimoji="0" lang="en-US" sz="2800" b="1" i="0" u="none" strike="noStrike" kern="1200" cap="none" spc="0" normalizeH="0" baseline="0" noProof="0" dirty="0">
              <a:ln>
                <a:noFill/>
              </a:ln>
              <a:solidFill>
                <a:prstClr val="white"/>
              </a:solidFill>
              <a:effectLst/>
              <a:uLnTx/>
              <a:uFillTx/>
              <a:latin typeface="Arial"/>
              <a:ea typeface="Geneva" charset="-128"/>
            </a:endParaRPr>
          </a:p>
        </p:txBody>
      </p:sp>
      <p:cxnSp>
        <p:nvCxnSpPr>
          <p:cNvPr id="8" name="Straight Connector 7"/>
          <p:cNvCxnSpPr/>
          <p:nvPr/>
        </p:nvCxnSpPr>
        <p:spPr>
          <a:xfrm>
            <a:off x="292608" y="2080683"/>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198393" y="3938584"/>
            <a:ext cx="8738573" cy="2438200"/>
          </a:xfrm>
          <a:prstGeom prst="rect">
            <a:avLst/>
          </a:prstGeom>
          <a:solidFill>
            <a:schemeClr val="bg1"/>
          </a:solidFill>
          <a:ln>
            <a:noFill/>
          </a:ln>
          <a:effectLst>
            <a:outerShdw blurRad="127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302020" y="4020845"/>
            <a:ext cx="1645920" cy="536298"/>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REGION</a:t>
            </a:r>
          </a:p>
        </p:txBody>
      </p:sp>
      <p:sp>
        <p:nvSpPr>
          <p:cNvPr id="10" name="Rectangle 9"/>
          <p:cNvSpPr/>
          <p:nvPr/>
        </p:nvSpPr>
        <p:spPr>
          <a:xfrm>
            <a:off x="2051003" y="4015054"/>
            <a:ext cx="1280160" cy="546393"/>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SYSTEM FREQ</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DEFAULT</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SETTINGs</a:t>
            </a:r>
          </a:p>
        </p:txBody>
      </p:sp>
      <p:sp>
        <p:nvSpPr>
          <p:cNvPr id="11" name="Rectangle 10"/>
          <p:cNvSpPr/>
          <p:nvPr/>
        </p:nvSpPr>
        <p:spPr>
          <a:xfrm>
            <a:off x="302020" y="4612190"/>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FREQ 2 (HF2)</a:t>
            </a:r>
          </a:p>
        </p:txBody>
      </p:sp>
      <p:sp>
        <p:nvSpPr>
          <p:cNvPr id="12" name="Rectangle 11"/>
          <p:cNvSpPr/>
          <p:nvPr/>
        </p:nvSpPr>
        <p:spPr>
          <a:xfrm>
            <a:off x="302020" y="4944010"/>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FREQ 1 (HF1)</a:t>
            </a:r>
          </a:p>
        </p:txBody>
      </p:sp>
      <p:sp>
        <p:nvSpPr>
          <p:cNvPr id="13" name="Rectangle 12"/>
          <p:cNvSpPr/>
          <p:nvPr/>
        </p:nvSpPr>
        <p:spPr>
          <a:xfrm>
            <a:off x="302020" y="5275830"/>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NEAR NOMINAL (NN)</a:t>
            </a:r>
          </a:p>
        </p:txBody>
      </p:sp>
      <p:sp>
        <p:nvSpPr>
          <p:cNvPr id="14" name="Rectangle 13"/>
          <p:cNvSpPr/>
          <p:nvPr/>
        </p:nvSpPr>
        <p:spPr>
          <a:xfrm>
            <a:off x="302020" y="5607650"/>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FREQ 1 (LF1)</a:t>
            </a:r>
          </a:p>
        </p:txBody>
      </p:sp>
      <p:sp>
        <p:nvSpPr>
          <p:cNvPr id="15" name="Rectangle 14"/>
          <p:cNvSpPr/>
          <p:nvPr/>
        </p:nvSpPr>
        <p:spPr>
          <a:xfrm>
            <a:off x="302020" y="5939470"/>
            <a:ext cx="1645920" cy="283464"/>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LOW  FREQ 2 (LF2)</a:t>
            </a:r>
          </a:p>
        </p:txBody>
      </p:sp>
      <p:sp>
        <p:nvSpPr>
          <p:cNvPr id="16" name="Rectangle 15"/>
          <p:cNvSpPr/>
          <p:nvPr/>
        </p:nvSpPr>
        <p:spPr>
          <a:xfrm>
            <a:off x="2051003" y="4612190"/>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&gt; 62 </a:t>
            </a:r>
          </a:p>
        </p:txBody>
      </p:sp>
      <p:sp>
        <p:nvSpPr>
          <p:cNvPr id="17" name="Rectangle 16"/>
          <p:cNvSpPr/>
          <p:nvPr/>
        </p:nvSpPr>
        <p:spPr>
          <a:xfrm>
            <a:off x="2051003" y="494366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60.5 &lt; f ≤ 62 </a:t>
            </a:r>
          </a:p>
        </p:txBody>
      </p:sp>
      <p:sp>
        <p:nvSpPr>
          <p:cNvPr id="18" name="Rectangle 17"/>
          <p:cNvSpPr/>
          <p:nvPr/>
        </p:nvSpPr>
        <p:spPr>
          <a:xfrm>
            <a:off x="2051003" y="5275136"/>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58.5 &lt; f ≤ 60.5 </a:t>
            </a:r>
          </a:p>
        </p:txBody>
      </p:sp>
      <p:sp>
        <p:nvSpPr>
          <p:cNvPr id="19" name="Rectangle 18"/>
          <p:cNvSpPr/>
          <p:nvPr/>
        </p:nvSpPr>
        <p:spPr>
          <a:xfrm>
            <a:off x="2051003" y="5606609"/>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57.0 &lt; f ≤ 58.5 </a:t>
            </a:r>
          </a:p>
        </p:txBody>
      </p:sp>
      <p:sp>
        <p:nvSpPr>
          <p:cNvPr id="20" name="Rectangle 19"/>
          <p:cNvSpPr/>
          <p:nvPr/>
        </p:nvSpPr>
        <p:spPr>
          <a:xfrm>
            <a:off x="2051003" y="5938082"/>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 ≤ 57.0 </a:t>
            </a:r>
          </a:p>
        </p:txBody>
      </p:sp>
      <p:sp>
        <p:nvSpPr>
          <p:cNvPr id="25" name="Rectangle 24"/>
          <p:cNvSpPr/>
          <p:nvPr/>
        </p:nvSpPr>
        <p:spPr>
          <a:xfrm>
            <a:off x="3423124" y="4017273"/>
            <a:ext cx="1280160" cy="536298"/>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MINIMUM RANGE</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OF</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ADJUSTABILITY </a:t>
            </a:r>
          </a:p>
        </p:txBody>
      </p:sp>
      <p:sp>
        <p:nvSpPr>
          <p:cNvPr id="26" name="Rectangle 25"/>
          <p:cNvSpPr/>
          <p:nvPr/>
        </p:nvSpPr>
        <p:spPr>
          <a:xfrm>
            <a:off x="4795245" y="4012566"/>
            <a:ext cx="1280160" cy="546393"/>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RIDE THROUGH</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UNTIL (s)</a:t>
            </a:r>
          </a:p>
        </p:txBody>
      </p:sp>
      <p:sp>
        <p:nvSpPr>
          <p:cNvPr id="27" name="Rectangle 26"/>
          <p:cNvSpPr/>
          <p:nvPr/>
        </p:nvSpPr>
        <p:spPr>
          <a:xfrm>
            <a:off x="3423124" y="462338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62.0 - 64.0 Hz </a:t>
            </a:r>
          </a:p>
        </p:txBody>
      </p:sp>
      <p:sp>
        <p:nvSpPr>
          <p:cNvPr id="28" name="Rectangle 27"/>
          <p:cNvSpPr/>
          <p:nvPr/>
        </p:nvSpPr>
        <p:spPr>
          <a:xfrm>
            <a:off x="3423124" y="495520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60.1 - 62.0 Hz </a:t>
            </a:r>
          </a:p>
        </p:txBody>
      </p:sp>
      <p:sp>
        <p:nvSpPr>
          <p:cNvPr id="29" name="Rectangle 28"/>
          <p:cNvSpPr/>
          <p:nvPr/>
        </p:nvSpPr>
        <p:spPr>
          <a:xfrm>
            <a:off x="3423124" y="528702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a:t>
            </a:r>
          </a:p>
        </p:txBody>
      </p:sp>
      <p:sp>
        <p:nvSpPr>
          <p:cNvPr id="30" name="Rectangle 29"/>
          <p:cNvSpPr/>
          <p:nvPr/>
        </p:nvSpPr>
        <p:spPr>
          <a:xfrm>
            <a:off x="3423124" y="561884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57.0 - 59.9 Hz </a:t>
            </a:r>
          </a:p>
        </p:txBody>
      </p:sp>
      <p:sp>
        <p:nvSpPr>
          <p:cNvPr id="31" name="Rectangle 30"/>
          <p:cNvSpPr/>
          <p:nvPr/>
        </p:nvSpPr>
        <p:spPr>
          <a:xfrm>
            <a:off x="3423124" y="595066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53.0 - 57.0 Hz</a:t>
            </a:r>
          </a:p>
        </p:txBody>
      </p:sp>
      <p:sp>
        <p:nvSpPr>
          <p:cNvPr id="32" name="Rectangle 31"/>
          <p:cNvSpPr/>
          <p:nvPr/>
        </p:nvSpPr>
        <p:spPr>
          <a:xfrm>
            <a:off x="4795245" y="4623383"/>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Ride-Through </a:t>
            </a:r>
          </a:p>
        </p:txBody>
      </p:sp>
      <p:sp>
        <p:nvSpPr>
          <p:cNvPr id="33" name="Rectangle 32"/>
          <p:cNvSpPr/>
          <p:nvPr/>
        </p:nvSpPr>
        <p:spPr>
          <a:xfrm>
            <a:off x="4795245" y="4954856"/>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299 </a:t>
            </a:r>
          </a:p>
        </p:txBody>
      </p:sp>
      <p:sp>
        <p:nvSpPr>
          <p:cNvPr id="34" name="Rectangle 33"/>
          <p:cNvSpPr/>
          <p:nvPr/>
        </p:nvSpPr>
        <p:spPr>
          <a:xfrm>
            <a:off x="4795245" y="5286329"/>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Indefinite </a:t>
            </a:r>
          </a:p>
        </p:txBody>
      </p:sp>
      <p:sp>
        <p:nvSpPr>
          <p:cNvPr id="35" name="Rectangle 34"/>
          <p:cNvSpPr/>
          <p:nvPr/>
        </p:nvSpPr>
        <p:spPr>
          <a:xfrm>
            <a:off x="4795245" y="5617802"/>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299</a:t>
            </a:r>
          </a:p>
        </p:txBody>
      </p:sp>
      <p:sp>
        <p:nvSpPr>
          <p:cNvPr id="36" name="Rectangle 35"/>
          <p:cNvSpPr/>
          <p:nvPr/>
        </p:nvSpPr>
        <p:spPr>
          <a:xfrm>
            <a:off x="4795245" y="5949275"/>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Ride-Through </a:t>
            </a:r>
          </a:p>
        </p:txBody>
      </p:sp>
      <p:sp>
        <p:nvSpPr>
          <p:cNvPr id="41" name="Rectangle 40"/>
          <p:cNvSpPr/>
          <p:nvPr/>
        </p:nvSpPr>
        <p:spPr>
          <a:xfrm>
            <a:off x="6167366" y="4012566"/>
            <a:ext cx="1280160" cy="546393"/>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RIDE THROUGH</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OPERATION</a:t>
            </a:r>
            <a:b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a:t>
            </a:r>
          </a:p>
        </p:txBody>
      </p:sp>
      <p:sp>
        <p:nvSpPr>
          <p:cNvPr id="42" name="Rectangle 41"/>
          <p:cNvSpPr/>
          <p:nvPr/>
        </p:nvSpPr>
        <p:spPr>
          <a:xfrm>
            <a:off x="6167366" y="4630119"/>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a:t>
            </a:r>
          </a:p>
        </p:txBody>
      </p:sp>
      <p:sp>
        <p:nvSpPr>
          <p:cNvPr id="43" name="Rectangle 42"/>
          <p:cNvSpPr/>
          <p:nvPr/>
        </p:nvSpPr>
        <p:spPr>
          <a:xfrm>
            <a:off x="6167366" y="4961592"/>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 Operation</a:t>
            </a:r>
          </a:p>
        </p:txBody>
      </p:sp>
      <p:sp>
        <p:nvSpPr>
          <p:cNvPr id="44" name="Rectangle 43"/>
          <p:cNvSpPr/>
          <p:nvPr/>
        </p:nvSpPr>
        <p:spPr>
          <a:xfrm>
            <a:off x="6167366" y="5293065"/>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 Operation</a:t>
            </a:r>
          </a:p>
        </p:txBody>
      </p:sp>
      <p:sp>
        <p:nvSpPr>
          <p:cNvPr id="45" name="Rectangle 44"/>
          <p:cNvSpPr/>
          <p:nvPr/>
        </p:nvSpPr>
        <p:spPr>
          <a:xfrm>
            <a:off x="6167366" y="5624538"/>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 Operation</a:t>
            </a:r>
          </a:p>
        </p:txBody>
      </p:sp>
      <p:sp>
        <p:nvSpPr>
          <p:cNvPr id="46" name="Rectangle 45"/>
          <p:cNvSpPr/>
          <p:nvPr/>
        </p:nvSpPr>
        <p:spPr>
          <a:xfrm>
            <a:off x="6167366" y="5956011"/>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a:t>
            </a:r>
          </a:p>
        </p:txBody>
      </p:sp>
      <p:sp>
        <p:nvSpPr>
          <p:cNvPr id="55" name="Rectangle 54"/>
          <p:cNvSpPr/>
          <p:nvPr/>
        </p:nvSpPr>
        <p:spPr>
          <a:xfrm>
            <a:off x="7539486" y="4009743"/>
            <a:ext cx="1280160" cy="546393"/>
          </a:xfrm>
          <a:prstGeom prst="rect">
            <a:avLst/>
          </a:prstGeom>
          <a:solidFill>
            <a:srgbClr val="B10820"/>
          </a:solidFill>
          <a:ln w="25400" cap="flat" cmpd="sng" algn="ctr">
            <a:noFill/>
            <a:prstDash val="solid"/>
          </a:ln>
          <a:effectLst/>
        </p:spPr>
        <p:txBody>
          <a:bodyPr wrap="none"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TRIP TIME (s)</a:t>
            </a:r>
          </a:p>
        </p:txBody>
      </p:sp>
      <p:sp>
        <p:nvSpPr>
          <p:cNvPr id="56" name="Rectangle 55"/>
          <p:cNvSpPr/>
          <p:nvPr/>
        </p:nvSpPr>
        <p:spPr>
          <a:xfrm>
            <a:off x="7539486" y="4627296"/>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0.16s</a:t>
            </a:r>
          </a:p>
        </p:txBody>
      </p:sp>
      <p:sp>
        <p:nvSpPr>
          <p:cNvPr id="57" name="Rectangle 56"/>
          <p:cNvSpPr/>
          <p:nvPr/>
        </p:nvSpPr>
        <p:spPr>
          <a:xfrm>
            <a:off x="7539486" y="4958769"/>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300s</a:t>
            </a:r>
          </a:p>
        </p:txBody>
      </p:sp>
      <p:sp>
        <p:nvSpPr>
          <p:cNvPr id="58" name="Rectangle 57"/>
          <p:cNvSpPr/>
          <p:nvPr/>
        </p:nvSpPr>
        <p:spPr>
          <a:xfrm>
            <a:off x="7539486" y="5290242"/>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Applicable</a:t>
            </a:r>
          </a:p>
        </p:txBody>
      </p:sp>
      <p:sp>
        <p:nvSpPr>
          <p:cNvPr id="59" name="Rectangle 58"/>
          <p:cNvSpPr/>
          <p:nvPr/>
        </p:nvSpPr>
        <p:spPr>
          <a:xfrm>
            <a:off x="7539486" y="5621715"/>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300s</a:t>
            </a:r>
          </a:p>
        </p:txBody>
      </p:sp>
      <p:sp>
        <p:nvSpPr>
          <p:cNvPr id="60" name="Rectangle 59"/>
          <p:cNvSpPr/>
          <p:nvPr/>
        </p:nvSpPr>
        <p:spPr>
          <a:xfrm>
            <a:off x="7539486" y="5953188"/>
            <a:ext cx="1280160" cy="28346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0.16s</a:t>
            </a:r>
          </a:p>
        </p:txBody>
      </p:sp>
    </p:spTree>
    <p:custDataLst>
      <p:tags r:id="rId1"/>
    </p:custDataLst>
    <p:extLst>
      <p:ext uri="{BB962C8B-B14F-4D97-AF65-F5344CB8AC3E}">
        <p14:creationId xmlns:p14="http://schemas.microsoft.com/office/powerpoint/2010/main" val="302807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1" grpId="0" animBg="1"/>
      <p:bldP spid="42" grpId="0" animBg="1"/>
      <p:bldP spid="43" grpId="0" animBg="1"/>
      <p:bldP spid="44" grpId="0" animBg="1"/>
      <p:bldP spid="45" grpId="0" animBg="1"/>
      <p:bldP spid="46" grpId="0" animBg="1"/>
      <p:bldP spid="55" grpId="0" animBg="1"/>
      <p:bldP spid="56" grpId="0" animBg="1"/>
      <p:bldP spid="57" grpId="0" animBg="1"/>
      <p:bldP spid="58" grpId="0" animBg="1"/>
      <p:bldP spid="59" grpId="0" animBg="1"/>
      <p:bldP spid="6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
            <a:ext cx="9145192" cy="3019244"/>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334487" y="1100077"/>
            <a:ext cx="8809513" cy="1590230"/>
          </a:xfrm>
        </p:spPr>
        <p:txBody>
          <a:bodyPr>
            <a:noAutofit/>
          </a:bodyPr>
          <a:lstStyle/>
          <a:p>
            <a:pPr lvl="0"/>
            <a:r>
              <a:rPr lang="en-US" sz="1800" b="1" dirty="0">
                <a:solidFill>
                  <a:schemeClr val="bg1"/>
                </a:solidFill>
                <a:latin typeface="Arial" panose="020B0604020202020204" pitchFamily="34" charset="0"/>
                <a:cs typeface="Arial" panose="020B0604020202020204" pitchFamily="34" charset="0"/>
              </a:rPr>
              <a:t>Normal Ramp Rate test confirms that an inverter meets a given response characteristic for providing ramp rate responses. An inverter can change the rate at which it increases its power output but is constrained by what the hardware can physically do.</a:t>
            </a:r>
          </a:p>
          <a:p>
            <a:pPr lvl="0"/>
            <a:r>
              <a:rPr lang="en-US" sz="1800" b="1" dirty="0">
                <a:solidFill>
                  <a:schemeClr val="bg1"/>
                </a:solidFill>
                <a:latin typeface="Arial" panose="020B0604020202020204" pitchFamily="34" charset="0"/>
                <a:cs typeface="Arial" panose="020B0604020202020204" pitchFamily="34" charset="0"/>
              </a:rPr>
              <a:t>Soft-Start Ramp Rate test establishes ramp-up rates for systems transitions from one output level to another output level smoothly. Sharp transitions could cause power quality issues.</a:t>
            </a:r>
          </a:p>
        </p:txBody>
      </p:sp>
      <p:sp>
        <p:nvSpPr>
          <p:cNvPr id="7" name="Title 1"/>
          <p:cNvSpPr txBox="1">
            <a:spLocks/>
          </p:cNvSpPr>
          <p:nvPr/>
        </p:nvSpPr>
        <p:spPr bwMode="auto">
          <a:xfrm>
            <a:off x="365760" y="201168"/>
            <a:ext cx="69140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UL 1741 SA: SA11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Geneva" charset="-128"/>
              </a:rPr>
              <a:t>Normal Ramp Rate and Soft-Start Ramp Rate </a:t>
            </a:r>
          </a:p>
        </p:txBody>
      </p:sp>
      <p:cxnSp>
        <p:nvCxnSpPr>
          <p:cNvPr id="8" name="Straight Connector 7"/>
          <p:cNvCxnSpPr/>
          <p:nvPr/>
        </p:nvCxnSpPr>
        <p:spPr>
          <a:xfrm>
            <a:off x="292608" y="234627"/>
            <a:ext cx="0" cy="45720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13777" y="3492843"/>
            <a:ext cx="4147672" cy="3270266"/>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298519" y="3620659"/>
            <a:ext cx="914400" cy="1764099"/>
            <a:chOff x="298519" y="3620659"/>
            <a:chExt cx="914400" cy="1764099"/>
          </a:xfrm>
          <a:solidFill>
            <a:srgbClr val="B10820"/>
          </a:solidFill>
        </p:grpSpPr>
        <p:sp>
          <p:nvSpPr>
            <p:cNvPr id="4" name="Rectangle: Rounded Corners 3"/>
            <p:cNvSpPr/>
            <p:nvPr/>
          </p:nvSpPr>
          <p:spPr>
            <a:xfrm>
              <a:off x="298519" y="3620659"/>
              <a:ext cx="914400" cy="17640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Triangle 9"/>
            <p:cNvSpPr/>
            <p:nvPr/>
          </p:nvSpPr>
          <p:spPr>
            <a:xfrm flipH="1">
              <a:off x="793630" y="4865298"/>
              <a:ext cx="414068" cy="51758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flipH="1" flipV="1">
            <a:off x="1255960" y="4920944"/>
            <a:ext cx="914400" cy="1764099"/>
            <a:chOff x="298519" y="3620659"/>
            <a:chExt cx="914400" cy="1764099"/>
          </a:xfrm>
          <a:solidFill>
            <a:srgbClr val="B10820"/>
          </a:solidFill>
        </p:grpSpPr>
        <p:sp>
          <p:nvSpPr>
            <p:cNvPr id="14" name="Rectangle: Rounded Corners 13"/>
            <p:cNvSpPr/>
            <p:nvPr/>
          </p:nvSpPr>
          <p:spPr>
            <a:xfrm>
              <a:off x="298519" y="3620659"/>
              <a:ext cx="914400" cy="176409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ight Triangle 14"/>
            <p:cNvSpPr/>
            <p:nvPr/>
          </p:nvSpPr>
          <p:spPr>
            <a:xfrm flipH="1">
              <a:off x="793630" y="4865298"/>
              <a:ext cx="414068" cy="51758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Arrow: Right 11"/>
          <p:cNvSpPr/>
          <p:nvPr/>
        </p:nvSpPr>
        <p:spPr>
          <a:xfrm rot="16200000">
            <a:off x="296795" y="4232477"/>
            <a:ext cx="879894" cy="381998"/>
          </a:xfrm>
          <a:prstGeom prst="rightArrow">
            <a:avLst>
              <a:gd name="adj1" fmla="val 55093"/>
              <a:gd name="adj2" fmla="val 72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Right 16"/>
          <p:cNvSpPr/>
          <p:nvPr/>
        </p:nvSpPr>
        <p:spPr>
          <a:xfrm rot="16200000">
            <a:off x="1277448" y="5611994"/>
            <a:ext cx="879894" cy="381998"/>
          </a:xfrm>
          <a:prstGeom prst="rightArrow">
            <a:avLst>
              <a:gd name="adj1" fmla="val 55093"/>
              <a:gd name="adj2" fmla="val 729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1306857" y="3921751"/>
            <a:ext cx="2954592" cy="931281"/>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Normal Ramp Rate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Output power adjustment based on available power from DC source.</a:t>
            </a:r>
          </a:p>
        </p:txBody>
      </p:sp>
      <p:sp>
        <p:nvSpPr>
          <p:cNvPr id="19" name="Rectangle 18"/>
          <p:cNvSpPr/>
          <p:nvPr/>
        </p:nvSpPr>
        <p:spPr>
          <a:xfrm>
            <a:off x="2247906" y="5290982"/>
            <a:ext cx="2092814" cy="1138773"/>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Soft-Start Ramp Rate: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Device ramps from zero to operating power after a trip.</a:t>
            </a:r>
          </a:p>
        </p:txBody>
      </p:sp>
    </p:spTree>
    <p:custDataLst>
      <p:tags r:id="rId1"/>
    </p:custDataLst>
    <p:extLst>
      <p:ext uri="{BB962C8B-B14F-4D97-AF65-F5344CB8AC3E}">
        <p14:creationId xmlns:p14="http://schemas.microsoft.com/office/powerpoint/2010/main" val="2536543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746" y="0"/>
            <a:ext cx="9098507" cy="6858000"/>
          </a:xfrm>
          <a:prstGeom prst="rect">
            <a:avLst/>
          </a:prstGeom>
        </p:spPr>
      </p:pic>
      <p:sp>
        <p:nvSpPr>
          <p:cNvPr id="5" name="Rectangle 4"/>
          <p:cNvSpPr/>
          <p:nvPr/>
        </p:nvSpPr>
        <p:spPr>
          <a:xfrm>
            <a:off x="1230" y="0"/>
            <a:ext cx="9142769" cy="6858000"/>
          </a:xfrm>
          <a:prstGeom prst="rect">
            <a:avLst/>
          </a:prstGeom>
          <a:solidFill>
            <a:srgbClr val="192129">
              <a:alpha val="8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335718" y="1172919"/>
            <a:ext cx="8223066" cy="5364830"/>
          </a:xfrm>
        </p:spPr>
        <p:txBody>
          <a:bodyPr>
            <a:noAutofit/>
          </a:bodyPr>
          <a:lstStyle/>
          <a:p>
            <a:pPr lvl="0"/>
            <a:r>
              <a:rPr lang="en-US" sz="1800" b="1" dirty="0">
                <a:solidFill>
                  <a:schemeClr val="bg1"/>
                </a:solidFill>
                <a:latin typeface="Arial" panose="020B0604020202020204" pitchFamily="34" charset="0"/>
                <a:cs typeface="Arial" panose="020B0604020202020204" pitchFamily="34" charset="0"/>
              </a:rPr>
              <a:t>This SPF test verifies inverter performance to provide reactive power to the grid by operating at a non-unity power factor</a:t>
            </a:r>
          </a:p>
          <a:p>
            <a:pPr lvl="0"/>
            <a:r>
              <a:rPr lang="en-US" sz="1800" b="1" dirty="0">
                <a:solidFill>
                  <a:schemeClr val="bg1"/>
                </a:solidFill>
                <a:latin typeface="Arial" panose="020B0604020202020204" pitchFamily="34" charset="0"/>
                <a:cs typeface="Arial" panose="020B0604020202020204" pitchFamily="34" charset="0"/>
              </a:rPr>
              <a:t>Non-unity power factor operation of distributed generation is used to assist in maintaining stable grid voltage</a:t>
            </a:r>
          </a:p>
          <a:p>
            <a:pPr lvl="0"/>
            <a:r>
              <a:rPr lang="en-US" sz="1800" b="1" dirty="0">
                <a:solidFill>
                  <a:schemeClr val="bg1"/>
                </a:solidFill>
                <a:latin typeface="Arial" panose="020B0604020202020204" pitchFamily="34" charset="0"/>
                <a:cs typeface="Arial" panose="020B0604020202020204" pitchFamily="34" charset="0"/>
              </a:rPr>
              <a:t>The SPF test demonstrates that an inverter is able to shift its power factor within its stated level of SPF accuracy in response to changing active power levels (20-100% of rated)</a:t>
            </a:r>
          </a:p>
          <a:p>
            <a:pPr lvl="0"/>
            <a:r>
              <a:rPr lang="en-US" sz="1800" b="1" dirty="0">
                <a:solidFill>
                  <a:schemeClr val="bg1"/>
                </a:solidFill>
                <a:latin typeface="Arial" panose="020B0604020202020204" pitchFamily="34" charset="0"/>
                <a:cs typeface="Arial" panose="020B0604020202020204" pitchFamily="34" charset="0"/>
              </a:rPr>
              <a:t>The SPF is verified at the minimum and midpoint of the capacitive (leading) and inductive (lagging) SPF values centered around a unity power factor</a:t>
            </a:r>
          </a:p>
        </p:txBody>
      </p:sp>
      <p:sp>
        <p:nvSpPr>
          <p:cNvPr id="7" name="Title 1"/>
          <p:cNvSpPr txBox="1">
            <a:spLocks/>
          </p:cNvSpPr>
          <p:nvPr/>
        </p:nvSpPr>
        <p:spPr bwMode="auto">
          <a:xfrm>
            <a:off x="365760" y="201168"/>
            <a:ext cx="38620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cs typeface="Geneva" charset="0"/>
              </a:rPr>
              <a:t>UL 1741 SA: SA12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Geneva" charset="-128"/>
                <a:cs typeface="Geneva" charset="0"/>
              </a:rPr>
              <a:t>Specified Power Factor (SPF)</a:t>
            </a:r>
          </a:p>
        </p:txBody>
      </p:sp>
      <p:cxnSp>
        <p:nvCxnSpPr>
          <p:cNvPr id="8" name="Straight Connector 7"/>
          <p:cNvCxnSpPr/>
          <p:nvPr/>
        </p:nvCxnSpPr>
        <p:spPr>
          <a:xfrm>
            <a:off x="292608" y="237744"/>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828794" y="3986784"/>
            <a:ext cx="4065356" cy="2420094"/>
          </a:xfrm>
          <a:prstGeom prst="rect">
            <a:avLst/>
          </a:prstGeom>
          <a:solidFill>
            <a:schemeClr val="bg1">
              <a:alpha val="94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tIns="137160" rIns="182880" bIns="18288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B10820"/>
                </a:solidFill>
                <a:effectLst/>
                <a:uLnTx/>
                <a:uFillTx/>
                <a:latin typeface="Arial Rounded MT Bold" panose="020F0704030504030204" pitchFamily="34" charset="0"/>
                <a:ea typeface="Lato Black" panose="020F0502020204030203" pitchFamily="34" charset="0"/>
                <a:cs typeface="Lato Black" panose="020F0502020204030203" pitchFamily="34" charset="0"/>
              </a:rPr>
              <a:t>Power Factor Triangle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C70932"/>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
        <p:nvSpPr>
          <p:cNvPr id="26" name="Rectangle 25"/>
          <p:cNvSpPr/>
          <p:nvPr/>
        </p:nvSpPr>
        <p:spPr>
          <a:xfrm>
            <a:off x="4825070" y="6401314"/>
            <a:ext cx="4069080" cy="209006"/>
          </a:xfrm>
          <a:prstGeom prst="rect">
            <a:avLst/>
          </a:prstGeom>
          <a:solidFill>
            <a:srgbClr val="B10820"/>
          </a:solidFill>
          <a:ln w="25400" cap="flat" cmpd="sng" algn="ctr">
            <a:noFill/>
            <a:prstDash val="solid"/>
          </a:ln>
          <a:effectLst/>
        </p:spPr>
        <p:txBody>
          <a:bodyPr lIns="274320" rtlCol="0" anchor="ctr"/>
          <a:lstStyle/>
          <a:p>
            <a:pPr marL="0" marR="0" lvl="0" indent="0" algn="l" defTabSz="685800" rtl="0" eaLnBrk="1" fontAlgn="auto" latinLnBrk="0" hangingPunct="1">
              <a:lnSpc>
                <a:spcPct val="85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31"/>
          <p:cNvSpPr txBox="1"/>
          <p:nvPr/>
        </p:nvSpPr>
        <p:spPr>
          <a:xfrm>
            <a:off x="5737367" y="5076352"/>
            <a:ext cx="21907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Inverter decreasing active power as grid frequency increases</a:t>
            </a:r>
          </a:p>
        </p:txBody>
      </p:sp>
      <p:cxnSp>
        <p:nvCxnSpPr>
          <p:cNvPr id="3" name="Straight Arrow Connector 2"/>
          <p:cNvCxnSpPr/>
          <p:nvPr/>
        </p:nvCxnSpPr>
        <p:spPr>
          <a:xfrm>
            <a:off x="5274757" y="5936021"/>
            <a:ext cx="2651760" cy="0"/>
          </a:xfrm>
          <a:prstGeom prst="straightConnector1">
            <a:avLst/>
          </a:prstGeom>
          <a:ln w="25400">
            <a:solidFill>
              <a:srgbClr val="B1082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274757" y="4757359"/>
            <a:ext cx="2641403" cy="1178663"/>
          </a:xfrm>
          <a:prstGeom prst="straightConnector1">
            <a:avLst/>
          </a:prstGeom>
          <a:ln w="25400">
            <a:solidFill>
              <a:srgbClr val="B1082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949570" y="4757359"/>
            <a:ext cx="0" cy="1188720"/>
          </a:xfrm>
          <a:prstGeom prst="straightConnector1">
            <a:avLst/>
          </a:prstGeom>
          <a:ln w="25400">
            <a:solidFill>
              <a:srgbClr val="B1082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88736" y="5934456"/>
            <a:ext cx="17190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Real Power (kW)</a:t>
            </a:r>
          </a:p>
        </p:txBody>
      </p:sp>
      <p:sp>
        <p:nvSpPr>
          <p:cNvPr id="23" name="TextBox 22"/>
          <p:cNvSpPr txBox="1"/>
          <p:nvPr/>
        </p:nvSpPr>
        <p:spPr>
          <a:xfrm rot="20160000">
            <a:off x="5482938" y="4967308"/>
            <a:ext cx="22250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Apparent Power (kVA)</a:t>
            </a:r>
          </a:p>
        </p:txBody>
      </p:sp>
      <p:sp>
        <p:nvSpPr>
          <p:cNvPr id="24" name="TextBox 23"/>
          <p:cNvSpPr txBox="1"/>
          <p:nvPr/>
        </p:nvSpPr>
        <p:spPr>
          <a:xfrm rot="16200000">
            <a:off x="7472682" y="5117871"/>
            <a:ext cx="1476430" cy="512704"/>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Reactive Power</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(kVAr)</a:t>
            </a:r>
          </a:p>
        </p:txBody>
      </p:sp>
    </p:spTree>
    <p:custDataLst>
      <p:tags r:id="rId1"/>
    </p:custDataLst>
    <p:extLst>
      <p:ext uri="{BB962C8B-B14F-4D97-AF65-F5344CB8AC3E}">
        <p14:creationId xmlns:p14="http://schemas.microsoft.com/office/powerpoint/2010/main" val="178807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01" y="0"/>
            <a:ext cx="5899467" cy="6858000"/>
          </a:xfrm>
          <a:prstGeom prst="rect">
            <a:avLst/>
          </a:prstGeom>
          <a:solidFill>
            <a:srgbClr val="192129">
              <a:alpha val="93000"/>
            </a:srgbClr>
          </a:solidFill>
          <a:ln>
            <a:noFill/>
          </a:ln>
        </p:spPr>
        <p:style>
          <a:lnRef idx="1">
            <a:schemeClr val="accent1"/>
          </a:lnRef>
          <a:fillRef idx="3">
            <a:schemeClr val="accent1"/>
          </a:fillRef>
          <a:effectRef idx="2">
            <a:schemeClr val="accent1"/>
          </a:effectRef>
          <a:fontRef idx="minor">
            <a:schemeClr val="lt1"/>
          </a:fontRef>
        </p:style>
        <p:txBody>
          <a:bodyPr lIns="182880" tIns="182880" rIns="274320" bIns="18288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Calibri Light" panose="020F0302020204030204"/>
                <a:ea typeface="Calibri"/>
                <a:cs typeface="Times New Roman"/>
              </a:rPr>
            </a:br>
            <a:br>
              <a:rPr kumimoji="0" lang="en-US" sz="1400" b="0" i="0" u="none" strike="noStrike" kern="1200" cap="none" spc="0" normalizeH="0" baseline="0" noProof="0" dirty="0">
                <a:ln>
                  <a:noFill/>
                </a:ln>
                <a:solidFill>
                  <a:srgbClr val="000000"/>
                </a:solidFill>
                <a:effectLst/>
                <a:uLnTx/>
                <a:uFillTx/>
                <a:latin typeface="Calibri Light" panose="020F0302020204030204"/>
                <a:ea typeface="Calibri"/>
                <a:cs typeface="Times New Roman"/>
              </a:rPr>
            </a:br>
            <a:br>
              <a:rPr kumimoji="0" lang="en-US" sz="1400" b="0" i="0" u="none" strike="noStrike" kern="1200" cap="none" spc="0" normalizeH="0" baseline="0" noProof="0" dirty="0">
                <a:ln>
                  <a:noFill/>
                </a:ln>
                <a:solidFill>
                  <a:srgbClr val="000000"/>
                </a:solidFill>
                <a:effectLst/>
                <a:uLnTx/>
                <a:uFillTx/>
                <a:latin typeface="Calibri Light" panose="020F0302020204030204"/>
                <a:ea typeface="Calibri"/>
                <a:cs typeface="Times New Roman"/>
              </a:rPr>
            </a:br>
            <a:endPar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Arial" panose="020B0604020202020204" pitchFamily="34" charset="0"/>
            </a:endParaRPr>
          </a:p>
        </p:txBody>
      </p:sp>
      <p:sp>
        <p:nvSpPr>
          <p:cNvPr id="7" name="Title 1"/>
          <p:cNvSpPr txBox="1">
            <a:spLocks/>
          </p:cNvSpPr>
          <p:nvPr/>
        </p:nvSpPr>
        <p:spPr bwMode="auto">
          <a:xfrm>
            <a:off x="365760" y="201168"/>
            <a:ext cx="50153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UL 1741 SA: SA13</a:t>
            </a:r>
            <a:br>
              <a:rPr kumimoji="0" lang="en-US" sz="2800" b="1" i="0" u="none" strike="noStrike" kern="1200" cap="none" spc="0" normalizeH="0" baseline="0" noProof="0" dirty="0">
                <a:ln>
                  <a:noFill/>
                </a:ln>
                <a:solidFill>
                  <a:prstClr val="white"/>
                </a:solidFill>
                <a:effectLst/>
                <a:uLnTx/>
                <a:uFillTx/>
                <a:latin typeface="Arial"/>
                <a:ea typeface="Geneva" charset="-128"/>
              </a:rPr>
            </a:br>
            <a:r>
              <a:rPr kumimoji="0" lang="en-US" sz="2000" b="1" i="0" u="none" strike="noStrike" kern="1200" cap="none" spc="0" normalizeH="0" baseline="0" noProof="0" dirty="0">
                <a:ln>
                  <a:noFill/>
                </a:ln>
                <a:solidFill>
                  <a:prstClr val="white"/>
                </a:solidFill>
                <a:effectLst/>
                <a:uLnTx/>
                <a:uFillTx/>
                <a:latin typeface="Arial"/>
                <a:ea typeface="Geneva" charset="-128"/>
              </a:rPr>
              <a:t>Volt/VAr Mode Q(V)</a:t>
            </a:r>
          </a:p>
        </p:txBody>
      </p:sp>
      <p:cxnSp>
        <p:nvCxnSpPr>
          <p:cNvPr id="8" name="Straight Connector 7"/>
          <p:cNvCxnSpPr/>
          <p:nvPr/>
        </p:nvCxnSpPr>
        <p:spPr>
          <a:xfrm>
            <a:off x="292608" y="237744"/>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
          </p:nvPr>
        </p:nvSpPr>
        <p:spPr>
          <a:xfrm>
            <a:off x="333892" y="1155435"/>
            <a:ext cx="5566576" cy="1661933"/>
          </a:xfrm>
        </p:spPr>
        <p:txBody>
          <a:bodyPr>
            <a:noAutofit/>
          </a:bodyPr>
          <a:lstStyle/>
          <a:p>
            <a:pPr lvl="0"/>
            <a:r>
              <a:rPr lang="en-US" sz="1800" b="1" dirty="0">
                <a:solidFill>
                  <a:schemeClr val="bg1"/>
                </a:solidFill>
                <a:latin typeface="Arial" panose="020B0604020202020204" pitchFamily="34" charset="0"/>
                <a:cs typeface="Arial" panose="020B0604020202020204" pitchFamily="34" charset="0"/>
              </a:rPr>
              <a:t>Volt/VAr test verifies that an inverter is able to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supply or absorb reactive power to/from the grid within the inverter’s stated accuracy for Q(V) performance</a:t>
            </a:r>
          </a:p>
          <a:p>
            <a:pPr lvl="0"/>
            <a:r>
              <a:rPr lang="en-US" sz="1800" b="1" dirty="0">
                <a:solidFill>
                  <a:schemeClr val="bg1"/>
                </a:solidFill>
                <a:latin typeface="Arial" panose="020B0604020202020204" pitchFamily="34" charset="0"/>
                <a:cs typeface="Arial" panose="020B0604020202020204" pitchFamily="34" charset="0"/>
              </a:rPr>
              <a:t>Q(V) performance is verified to 3 curves: </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Most, average, and least aggressive</a:t>
            </a:r>
          </a:p>
          <a:p>
            <a:pPr lvl="0"/>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0"/>
            <a:endParaRPr lang="en-US" sz="1600" dirty="0">
              <a:solidFill>
                <a:schemeClr val="bg1"/>
              </a:solidFill>
              <a:latin typeface="Arial" panose="020B0604020202020204" pitchFamily="34" charset="0"/>
              <a:cs typeface="Arial" panose="020B0604020202020204" pitchFamily="34" charset="0"/>
            </a:endParaRPr>
          </a:p>
          <a:p>
            <a:pPr lvl="0"/>
            <a:r>
              <a:rPr lang="en-US" sz="1800" b="1" dirty="0">
                <a:solidFill>
                  <a:schemeClr val="bg1"/>
                </a:solidFill>
                <a:latin typeface="Arial" panose="020B0604020202020204" pitchFamily="34" charset="0"/>
                <a:cs typeface="Arial" panose="020B0604020202020204" pitchFamily="34" charset="0"/>
              </a:rPr>
              <a:t>The Q(V) functionality is used to maintain stable grid voltage when fluctuations are prevalent</a:t>
            </a:r>
          </a:p>
          <a:p>
            <a:pPr lvl="0"/>
            <a:r>
              <a:rPr lang="en-US" sz="1800" b="1" dirty="0">
                <a:solidFill>
                  <a:schemeClr val="bg1"/>
                </a:solidFill>
                <a:latin typeface="Arial" panose="020B0604020202020204" pitchFamily="34" charset="0"/>
                <a:cs typeface="Arial" panose="020B0604020202020204" pitchFamily="34" charset="0"/>
              </a:rPr>
              <a:t>Inverters can be configured to prioritize reactive or active power once it has reached its rated KVA limits</a:t>
            </a:r>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831" y="2945732"/>
            <a:ext cx="4713208" cy="1891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520880" y="3347050"/>
            <a:ext cx="3450591" cy="337867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p:cNvSpPr/>
          <p:nvPr/>
        </p:nvSpPr>
        <p:spPr>
          <a:xfrm>
            <a:off x="5624421" y="3455965"/>
            <a:ext cx="3209027" cy="117612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5624420" y="4718352"/>
            <a:ext cx="3209027" cy="1176122"/>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5624419" y="5980739"/>
            <a:ext cx="3209027" cy="627096"/>
          </a:xfrm>
          <a:prstGeom prst="rect">
            <a:avLst/>
          </a:prstGeom>
          <a:solidFill>
            <a:srgbClr val="B10820"/>
          </a:solidFill>
          <a:ln w="25400" cap="flat" cmpd="sng" algn="ctr">
            <a:noFill/>
            <a:prstDash val="solid"/>
          </a:ln>
          <a:effectLst/>
        </p:spPr>
        <p:txBody>
          <a:bodyPr rtlCol="0" anchor="ctr"/>
          <a:lstStyle/>
          <a:p>
            <a:pPr marL="0" marR="0" lvl="0" indent="0" algn="ctr" defTabSz="685800" rtl="0" eaLnBrk="1" fontAlgn="auto" latinLnBrk="0" hangingPunct="1">
              <a:lnSpc>
                <a:spcPct val="85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Volt/VAr Priority Options</a:t>
            </a:r>
          </a:p>
        </p:txBody>
      </p:sp>
      <p:sp>
        <p:nvSpPr>
          <p:cNvPr id="10" name="TextBox 9"/>
          <p:cNvSpPr txBox="1"/>
          <p:nvPr/>
        </p:nvSpPr>
        <p:spPr>
          <a:xfrm>
            <a:off x="5660732" y="5028578"/>
            <a:ext cx="1158819" cy="537070"/>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Reactive Power</a:t>
            </a:r>
          </a:p>
        </p:txBody>
      </p:sp>
      <p:sp>
        <p:nvSpPr>
          <p:cNvPr id="19" name="TextBox 18"/>
          <p:cNvSpPr txBox="1"/>
          <p:nvPr/>
        </p:nvSpPr>
        <p:spPr>
          <a:xfrm>
            <a:off x="5707316" y="3748996"/>
            <a:ext cx="1017918" cy="537070"/>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Power</a:t>
            </a:r>
          </a:p>
        </p:txBody>
      </p:sp>
      <p:sp>
        <p:nvSpPr>
          <p:cNvPr id="20" name="TextBox 19"/>
          <p:cNvSpPr txBox="1"/>
          <p:nvPr/>
        </p:nvSpPr>
        <p:spPr>
          <a:xfrm>
            <a:off x="6760233" y="3493583"/>
            <a:ext cx="2055960" cy="1112612"/>
          </a:xfrm>
          <a:prstGeom prst="rect">
            <a:avLst/>
          </a:prstGeom>
          <a:noFill/>
        </p:spPr>
        <p:txBody>
          <a:bodyPr wrap="square" rtlCol="0">
            <a:spAutoFit/>
          </a:bodyPr>
          <a:lstStyle/>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Once apparent power KVA limit is reached →</a:t>
            </a:r>
          </a:p>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Reactive power is reduced to maximize active power production.</a:t>
            </a:r>
          </a:p>
        </p:txBody>
      </p:sp>
      <p:sp>
        <p:nvSpPr>
          <p:cNvPr id="21" name="TextBox 20"/>
          <p:cNvSpPr txBox="1"/>
          <p:nvPr/>
        </p:nvSpPr>
        <p:spPr>
          <a:xfrm>
            <a:off x="6774610" y="4745974"/>
            <a:ext cx="2055960" cy="1112612"/>
          </a:xfrm>
          <a:prstGeom prst="rect">
            <a:avLst/>
          </a:prstGeom>
          <a:noFill/>
        </p:spPr>
        <p:txBody>
          <a:bodyPr wrap="square" rtlCol="0">
            <a:spAutoFit/>
          </a:bodyPr>
          <a:lstStyle/>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Once apparent power KVA limit is reached →</a:t>
            </a:r>
          </a:p>
          <a:p>
            <a:pPr marL="171450" marR="0" lvl="0" indent="-171450" algn="l" defTabSz="914400" rtl="0" eaLnBrk="1" fontAlgn="auto" latinLnBrk="0" hangingPunct="1">
              <a:lnSpc>
                <a:spcPct val="85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power is reduced to maintain reactive power production.</a:t>
            </a:r>
          </a:p>
        </p:txBody>
      </p:sp>
    </p:spTree>
    <p:custDataLst>
      <p:tags r:id="rId1"/>
    </p:custDataLst>
    <p:extLst>
      <p:ext uri="{BB962C8B-B14F-4D97-AF65-F5344CB8AC3E}">
        <p14:creationId xmlns:p14="http://schemas.microsoft.com/office/powerpoint/2010/main" val="241994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P spid="10" grpId="0"/>
      <p:bldP spid="19" grpId="0"/>
      <p:bldP spid="20" grpId="0"/>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 y="12044"/>
            <a:ext cx="9144792" cy="6858594"/>
          </a:xfrm>
          <a:prstGeom prst="rect">
            <a:avLst/>
          </a:prstGeom>
        </p:spPr>
      </p:pic>
      <p:sp>
        <p:nvSpPr>
          <p:cNvPr id="5" name="Rectangle 4"/>
          <p:cNvSpPr/>
          <p:nvPr/>
        </p:nvSpPr>
        <p:spPr>
          <a:xfrm>
            <a:off x="-1" y="0"/>
            <a:ext cx="5033247" cy="6858000"/>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2" name="Rectangle 21"/>
          <p:cNvSpPr/>
          <p:nvPr/>
        </p:nvSpPr>
        <p:spPr>
          <a:xfrm>
            <a:off x="4416384" y="1628774"/>
            <a:ext cx="4460998" cy="4457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3" name="Rectangle 2"/>
          <p:cNvSpPr/>
          <p:nvPr/>
        </p:nvSpPr>
        <p:spPr>
          <a:xfrm>
            <a:off x="4584159" y="1828799"/>
            <a:ext cx="4110754" cy="4084291"/>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7" name="Title 1"/>
          <p:cNvSpPr txBox="1">
            <a:spLocks/>
          </p:cNvSpPr>
          <p:nvPr/>
        </p:nvSpPr>
        <p:spPr bwMode="auto">
          <a:xfrm>
            <a:off x="365760" y="201168"/>
            <a:ext cx="44487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cs typeface="Geneva" charset="0"/>
              </a:rPr>
              <a:t>UL 1741 SA: SA14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Geneva" charset="-128"/>
                <a:cs typeface="Geneva" charset="0"/>
              </a:rPr>
              <a:t>Optional Test: Frequency Watt (FW)</a:t>
            </a:r>
          </a:p>
        </p:txBody>
      </p:sp>
      <p:cxnSp>
        <p:nvCxnSpPr>
          <p:cNvPr id="8" name="Straight Connector 7"/>
          <p:cNvCxnSpPr/>
          <p:nvPr/>
        </p:nvCxnSpPr>
        <p:spPr>
          <a:xfrm>
            <a:off x="292608" y="237744"/>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24" name="Down Arrow 23"/>
          <p:cNvSpPr/>
          <p:nvPr/>
        </p:nvSpPr>
        <p:spPr>
          <a:xfrm>
            <a:off x="4761760" y="2340186"/>
            <a:ext cx="1408014" cy="1092425"/>
          </a:xfrm>
          <a:prstGeom prst="downArrow">
            <a:avLst/>
          </a:prstGeom>
          <a:solidFill>
            <a:schemeClr val="bg1">
              <a:alpha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BE0F34"/>
                </a:solidFill>
                <a:effectLst/>
                <a:uLnTx/>
                <a:uFillTx/>
                <a:latin typeface="Arial" panose="020B0604020202020204" pitchFamily="34" charset="0"/>
                <a:ea typeface="+mn-ea"/>
                <a:cs typeface="Arial" panose="020B0604020202020204" pitchFamily="34" charset="0"/>
              </a:rPr>
              <a:t>Active Power</a:t>
            </a:r>
          </a:p>
        </p:txBody>
      </p:sp>
      <p:sp>
        <p:nvSpPr>
          <p:cNvPr id="25" name="Down Arrow 24"/>
          <p:cNvSpPr/>
          <p:nvPr/>
        </p:nvSpPr>
        <p:spPr>
          <a:xfrm rot="10800000">
            <a:off x="7094870" y="4509418"/>
            <a:ext cx="1408014" cy="1092425"/>
          </a:xfrm>
          <a:prstGeom prst="downArrow">
            <a:avLst/>
          </a:prstGeom>
          <a:solidFill>
            <a:schemeClr val="bg1">
              <a:alpha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E0F34"/>
              </a:solidFill>
              <a:effectLst/>
              <a:uLnTx/>
              <a:uFillTx/>
              <a:latin typeface="Calibri" panose="020F0502020204030204"/>
              <a:ea typeface="+mn-ea"/>
              <a:cs typeface="+mn-cs"/>
            </a:endParaRPr>
          </a:p>
        </p:txBody>
      </p:sp>
      <p:sp>
        <p:nvSpPr>
          <p:cNvPr id="26" name="Rectangle 25"/>
          <p:cNvSpPr/>
          <p:nvPr/>
        </p:nvSpPr>
        <p:spPr>
          <a:xfrm rot="403702">
            <a:off x="4796960" y="3745144"/>
            <a:ext cx="3692155" cy="452063"/>
          </a:xfrm>
          <a:prstGeom prst="rect">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(Increasing)   </a:t>
            </a:r>
            <a:r>
              <a:rPr kumimoji="0" lang="en-US" sz="13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Grid Frequency  </a:t>
            </a:r>
            <a:r>
              <a:rPr kumimoji="0" lang="en-US" sz="13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(Decreasing)</a:t>
            </a:r>
          </a:p>
        </p:txBody>
      </p:sp>
      <p:sp>
        <p:nvSpPr>
          <p:cNvPr id="27" name="Oval 26"/>
          <p:cNvSpPr/>
          <p:nvPr/>
        </p:nvSpPr>
        <p:spPr>
          <a:xfrm>
            <a:off x="5641518" y="2041155"/>
            <a:ext cx="411480" cy="41148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715" y="2112279"/>
            <a:ext cx="274320" cy="274320"/>
          </a:xfrm>
          <a:prstGeom prst="rect">
            <a:avLst/>
          </a:prstGeom>
        </p:spPr>
      </p:pic>
      <p:sp>
        <p:nvSpPr>
          <p:cNvPr id="29" name="Oval 28"/>
          <p:cNvSpPr/>
          <p:nvPr/>
        </p:nvSpPr>
        <p:spPr>
          <a:xfrm>
            <a:off x="7286111" y="5431286"/>
            <a:ext cx="411480" cy="41148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3209" y="5502258"/>
            <a:ext cx="274320" cy="274320"/>
          </a:xfrm>
          <a:prstGeom prst="rect">
            <a:avLst/>
          </a:prstGeom>
        </p:spPr>
      </p:pic>
      <p:sp>
        <p:nvSpPr>
          <p:cNvPr id="31" name="TextBox 30"/>
          <p:cNvSpPr txBox="1"/>
          <p:nvPr/>
        </p:nvSpPr>
        <p:spPr>
          <a:xfrm>
            <a:off x="7469651" y="4812648"/>
            <a:ext cx="723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D92B26"/>
                </a:solidFill>
                <a:effectLst/>
                <a:uLnTx/>
                <a:uFillTx/>
                <a:latin typeface="Arial" panose="020B0604020202020204" pitchFamily="34" charset="0"/>
                <a:ea typeface="+mn-ea"/>
                <a:cs typeface="Arial" panose="020B0604020202020204" pitchFamily="34" charset="0"/>
              </a:rPr>
              <a:t>Active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D92B26"/>
                </a:solidFill>
                <a:effectLst/>
                <a:uLnTx/>
                <a:uFillTx/>
                <a:latin typeface="Arial" panose="020B0604020202020204" pitchFamily="34" charset="0"/>
                <a:ea typeface="+mn-ea"/>
                <a:cs typeface="Arial" panose="020B0604020202020204" pitchFamily="34" charset="0"/>
              </a:rPr>
              <a:t>Power</a:t>
            </a:r>
          </a:p>
        </p:txBody>
      </p:sp>
      <p:sp>
        <p:nvSpPr>
          <p:cNvPr id="32" name="TextBox 31"/>
          <p:cNvSpPr txBox="1"/>
          <p:nvPr/>
        </p:nvSpPr>
        <p:spPr>
          <a:xfrm>
            <a:off x="6312134" y="2561752"/>
            <a:ext cx="21907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Inverter decreasing active power as grid frequency increases</a:t>
            </a:r>
          </a:p>
        </p:txBody>
      </p:sp>
      <p:sp>
        <p:nvSpPr>
          <p:cNvPr id="33" name="TextBox 32"/>
          <p:cNvSpPr txBox="1"/>
          <p:nvPr/>
        </p:nvSpPr>
        <p:spPr>
          <a:xfrm>
            <a:off x="4935880" y="4509418"/>
            <a:ext cx="21907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Inverter increasing active power as grid frequency decreases</a:t>
            </a:r>
          </a:p>
        </p:txBody>
      </p:sp>
      <p:sp>
        <p:nvSpPr>
          <p:cNvPr id="19" name="Content Placeholder 2"/>
          <p:cNvSpPr txBox="1">
            <a:spLocks/>
          </p:cNvSpPr>
          <p:nvPr/>
        </p:nvSpPr>
        <p:spPr>
          <a:xfrm>
            <a:off x="334487" y="1172919"/>
            <a:ext cx="4160260" cy="55993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FW test verifies an inverter’s ability to provide frequency support to the grid via adjustment of the inverter’s active power output which changes in grid frequency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Both over- and under-frequency responses may not be possible based on the energy source used and/or the mode of operation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PV inverters typically have a maximum </a:t>
            </a:r>
            <a:b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commanded power limit and are only able to provide an over-frequency response if the inverter is already at full active power output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FW function is verified at a maximum and minimum slope as specified by the inverter manufacturer.</a:t>
            </a:r>
          </a:p>
        </p:txBody>
      </p:sp>
    </p:spTree>
    <p:custDataLst>
      <p:tags r:id="rId1"/>
    </p:custDataLst>
    <p:extLst>
      <p:ext uri="{BB962C8B-B14F-4D97-AF65-F5344CB8AC3E}">
        <p14:creationId xmlns:p14="http://schemas.microsoft.com/office/powerpoint/2010/main" val="230307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2" y="-9015"/>
            <a:ext cx="9141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5033247" cy="6858000"/>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334487" y="1172919"/>
            <a:ext cx="3990284" cy="1279716"/>
          </a:xfrm>
        </p:spPr>
        <p:txBody>
          <a:bodyPr>
            <a:noAutofit/>
          </a:bodyPr>
          <a:lstStyle/>
          <a:p>
            <a:pPr lvl="0"/>
            <a:r>
              <a:rPr lang="en-US" sz="1800" b="1" dirty="0">
                <a:solidFill>
                  <a:schemeClr val="bg1"/>
                </a:solidFill>
                <a:latin typeface="Arial" panose="020B0604020202020204" pitchFamily="34" charset="0"/>
                <a:cs typeface="Arial" panose="020B0604020202020204" pitchFamily="34" charset="0"/>
              </a:rPr>
              <a:t>The VW test is similar to the FW test in that it verifies the inverter controls its active output power relative to changes in grid voltage</a:t>
            </a:r>
          </a:p>
        </p:txBody>
      </p:sp>
      <p:sp>
        <p:nvSpPr>
          <p:cNvPr id="7" name="Title 1"/>
          <p:cNvSpPr txBox="1">
            <a:spLocks/>
          </p:cNvSpPr>
          <p:nvPr/>
        </p:nvSpPr>
        <p:spPr bwMode="auto">
          <a:xfrm>
            <a:off x="365760" y="201168"/>
            <a:ext cx="46013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cs typeface="Geneva" charset="0"/>
              </a:rPr>
              <a:t>UL 1741 SA: SA15 </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Geneva" charset="-128"/>
              </a:rPr>
              <a:t>Optional Test: Volt Watt (VW)</a:t>
            </a:r>
          </a:p>
        </p:txBody>
      </p:sp>
      <p:cxnSp>
        <p:nvCxnSpPr>
          <p:cNvPr id="8" name="Straight Connector 7"/>
          <p:cNvCxnSpPr/>
          <p:nvPr/>
        </p:nvCxnSpPr>
        <p:spPr>
          <a:xfrm>
            <a:off x="292608" y="237744"/>
            <a:ext cx="0" cy="45720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4416384" y="1628774"/>
            <a:ext cx="4460998" cy="4457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5" name="Rectangle 24"/>
          <p:cNvSpPr/>
          <p:nvPr/>
        </p:nvSpPr>
        <p:spPr>
          <a:xfrm>
            <a:off x="4584159" y="1828799"/>
            <a:ext cx="4110754" cy="4084291"/>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6" name="Down Arrow 23"/>
          <p:cNvSpPr/>
          <p:nvPr/>
        </p:nvSpPr>
        <p:spPr>
          <a:xfrm>
            <a:off x="4761760" y="2340186"/>
            <a:ext cx="1408014" cy="1092425"/>
          </a:xfrm>
          <a:prstGeom prst="downArrow">
            <a:avLst/>
          </a:prstGeom>
          <a:solidFill>
            <a:schemeClr val="bg1">
              <a:alpha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BE0F34"/>
                </a:solidFill>
                <a:effectLst/>
                <a:uLnTx/>
                <a:uFillTx/>
                <a:latin typeface="Arial" panose="020B0604020202020204" pitchFamily="34" charset="0"/>
                <a:ea typeface="+mn-ea"/>
                <a:cs typeface="Arial" panose="020B0604020202020204" pitchFamily="34" charset="0"/>
              </a:rPr>
              <a:t>Active Power</a:t>
            </a:r>
          </a:p>
        </p:txBody>
      </p:sp>
      <p:sp>
        <p:nvSpPr>
          <p:cNvPr id="27" name="Down Arrow 24"/>
          <p:cNvSpPr/>
          <p:nvPr/>
        </p:nvSpPr>
        <p:spPr>
          <a:xfrm rot="10800000">
            <a:off x="7094870" y="4509418"/>
            <a:ext cx="1408014" cy="1092425"/>
          </a:xfrm>
          <a:prstGeom prst="downArrow">
            <a:avLst/>
          </a:prstGeom>
          <a:solidFill>
            <a:schemeClr val="bg1">
              <a:alpha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BE0F34"/>
              </a:solidFill>
              <a:effectLst/>
              <a:uLnTx/>
              <a:uFillTx/>
              <a:latin typeface="Calibri" panose="020F0502020204030204"/>
              <a:ea typeface="+mn-ea"/>
              <a:cs typeface="+mn-cs"/>
            </a:endParaRPr>
          </a:p>
        </p:txBody>
      </p:sp>
      <p:sp>
        <p:nvSpPr>
          <p:cNvPr id="28" name="Rectangle 27"/>
          <p:cNvSpPr/>
          <p:nvPr/>
        </p:nvSpPr>
        <p:spPr>
          <a:xfrm rot="403702">
            <a:off x="4796960" y="3745144"/>
            <a:ext cx="3692155" cy="452063"/>
          </a:xfrm>
          <a:prstGeom prst="rect">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(Increasing)   </a:t>
            </a:r>
            <a:r>
              <a:rPr kumimoji="0" lang="en-US" sz="13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Grid Voltage  </a:t>
            </a:r>
            <a:r>
              <a:rPr kumimoji="0" lang="en-US" sz="13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(Decreasing)</a:t>
            </a:r>
          </a:p>
        </p:txBody>
      </p:sp>
      <p:sp>
        <p:nvSpPr>
          <p:cNvPr id="29" name="Oval 28"/>
          <p:cNvSpPr/>
          <p:nvPr/>
        </p:nvSpPr>
        <p:spPr>
          <a:xfrm>
            <a:off x="5641518" y="2041155"/>
            <a:ext cx="411480" cy="41148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0715" y="2112279"/>
            <a:ext cx="274320" cy="274320"/>
          </a:xfrm>
          <a:prstGeom prst="rect">
            <a:avLst/>
          </a:prstGeom>
        </p:spPr>
      </p:pic>
      <p:sp>
        <p:nvSpPr>
          <p:cNvPr id="31" name="Oval 30"/>
          <p:cNvSpPr/>
          <p:nvPr/>
        </p:nvSpPr>
        <p:spPr>
          <a:xfrm>
            <a:off x="7286111" y="5431286"/>
            <a:ext cx="411480" cy="411480"/>
          </a:xfrm>
          <a:prstGeom prst="ellipse">
            <a:avLst/>
          </a:prstGeom>
          <a:solidFill>
            <a:srgbClr val="B10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3209" y="5502258"/>
            <a:ext cx="274320" cy="274320"/>
          </a:xfrm>
          <a:prstGeom prst="rect">
            <a:avLst/>
          </a:prstGeom>
        </p:spPr>
      </p:pic>
      <p:sp>
        <p:nvSpPr>
          <p:cNvPr id="33" name="TextBox 32"/>
          <p:cNvSpPr txBox="1"/>
          <p:nvPr/>
        </p:nvSpPr>
        <p:spPr>
          <a:xfrm>
            <a:off x="7469651" y="4812648"/>
            <a:ext cx="723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D92B26"/>
                </a:solidFill>
                <a:effectLst/>
                <a:uLnTx/>
                <a:uFillTx/>
                <a:latin typeface="Arial" panose="020B0604020202020204" pitchFamily="34" charset="0"/>
                <a:ea typeface="+mn-ea"/>
                <a:cs typeface="Arial" panose="020B0604020202020204" pitchFamily="34" charset="0"/>
              </a:rPr>
              <a:t>Active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D92B26"/>
                </a:solidFill>
                <a:effectLst/>
                <a:uLnTx/>
                <a:uFillTx/>
                <a:latin typeface="Arial" panose="020B0604020202020204" pitchFamily="34" charset="0"/>
                <a:ea typeface="+mn-ea"/>
                <a:cs typeface="Arial" panose="020B0604020202020204" pitchFamily="34" charset="0"/>
              </a:rPr>
              <a:t>Power</a:t>
            </a:r>
          </a:p>
        </p:txBody>
      </p:sp>
      <p:sp>
        <p:nvSpPr>
          <p:cNvPr id="34" name="TextBox 33"/>
          <p:cNvSpPr txBox="1"/>
          <p:nvPr/>
        </p:nvSpPr>
        <p:spPr>
          <a:xfrm>
            <a:off x="6312134" y="2561752"/>
            <a:ext cx="21907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Inverter decreasing active power as grid voltage increases</a:t>
            </a:r>
          </a:p>
        </p:txBody>
      </p:sp>
      <p:sp>
        <p:nvSpPr>
          <p:cNvPr id="35" name="TextBox 34"/>
          <p:cNvSpPr txBox="1"/>
          <p:nvPr/>
        </p:nvSpPr>
        <p:spPr>
          <a:xfrm>
            <a:off x="4935880" y="4509418"/>
            <a:ext cx="219075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Inverter increasing active power as grid voltage decreases</a:t>
            </a:r>
          </a:p>
        </p:txBody>
      </p:sp>
    </p:spTree>
    <p:custDataLst>
      <p:tags r:id="rId1"/>
    </p:custDataLst>
    <p:extLst>
      <p:ext uri="{BB962C8B-B14F-4D97-AF65-F5344CB8AC3E}">
        <p14:creationId xmlns:p14="http://schemas.microsoft.com/office/powerpoint/2010/main" val="976736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92" y="3618411"/>
            <a:ext cx="9145192" cy="3240648"/>
          </a:xfrm>
          <a:prstGeom prst="rect">
            <a:avLst/>
          </a:prstGeom>
          <a:solidFill>
            <a:srgbClr val="192129">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ontent Placeholder 2"/>
          <p:cNvSpPr>
            <a:spLocks noGrp="1"/>
          </p:cNvSpPr>
          <p:nvPr>
            <p:ph idx="1"/>
          </p:nvPr>
        </p:nvSpPr>
        <p:spPr>
          <a:xfrm>
            <a:off x="334488" y="4897673"/>
            <a:ext cx="8587444" cy="1783363"/>
          </a:xfrm>
        </p:spPr>
        <p:txBody>
          <a:bodyPr>
            <a:noAutofit/>
          </a:bodyPr>
          <a:lstStyle/>
          <a:p>
            <a:r>
              <a:rPr lang="en-US" sz="2000" b="1" dirty="0">
                <a:solidFill>
                  <a:schemeClr val="bg1"/>
                </a:solidFill>
                <a:latin typeface="Arial" panose="020B0604020202020204" pitchFamily="34" charset="0"/>
                <a:cs typeface="Arial" panose="020B0604020202020204" pitchFamily="34" charset="0"/>
              </a:rPr>
              <a:t>UL involved from the beginning with developing the requirements</a:t>
            </a:r>
          </a:p>
          <a:p>
            <a:pPr>
              <a:buFont typeface="Arial" charset="0"/>
              <a:buChar char="•"/>
            </a:pPr>
            <a:r>
              <a:rPr lang="en-US" sz="2000" b="1" dirty="0">
                <a:solidFill>
                  <a:schemeClr val="bg1"/>
                </a:solidFill>
                <a:latin typeface="Arial" panose="020B0604020202020204" pitchFamily="34" charset="0"/>
                <a:cs typeface="Arial" panose="020B0604020202020204" pitchFamily="34" charset="0"/>
              </a:rPr>
              <a:t>Creation of global AIT labs with qualified, highly trained staff support delivery of complete test results for various SRDs</a:t>
            </a:r>
          </a:p>
          <a:p>
            <a:pPr>
              <a:buFont typeface="Arial" charset="0"/>
              <a:buChar char="•"/>
            </a:pPr>
            <a:r>
              <a:rPr lang="en-US" sz="2000" b="1" dirty="0">
                <a:solidFill>
                  <a:schemeClr val="bg1"/>
                </a:solidFill>
                <a:latin typeface="Arial" panose="020B0604020202020204" pitchFamily="34" charset="0"/>
                <a:cs typeface="Arial" panose="020B0604020202020204" pitchFamily="34" charset="0"/>
              </a:rPr>
              <a:t>Short turnaround times for testing in automated UL labs has resulted in short time-to-market certifications to UL 1741 SA </a:t>
            </a:r>
          </a:p>
          <a:p>
            <a:pPr>
              <a:buFont typeface="Arial" charset="0"/>
              <a:buChar char="•"/>
            </a:pPr>
            <a:endParaRPr lang="en-US" sz="1600" dirty="0">
              <a:solidFill>
                <a:schemeClr val="bg1"/>
              </a:solidFill>
              <a:latin typeface="Arial" panose="020B0604020202020204" pitchFamily="34" charset="0"/>
              <a:cs typeface="Arial" panose="020B0604020202020204" pitchFamily="34" charset="0"/>
            </a:endParaRPr>
          </a:p>
          <a:p>
            <a:pPr>
              <a:buFont typeface="Arial" charset="0"/>
              <a:buChar char="•"/>
            </a:pPr>
            <a:endParaRPr lang="en-US" sz="1600" dirty="0">
              <a:solidFill>
                <a:schemeClr val="bg1"/>
              </a:solidFill>
              <a:latin typeface="Arial" panose="020B0604020202020204" pitchFamily="34" charset="0"/>
              <a:cs typeface="Arial" panose="020B0604020202020204" pitchFamily="34" charset="0"/>
            </a:endParaRPr>
          </a:p>
        </p:txBody>
      </p:sp>
      <p:sp>
        <p:nvSpPr>
          <p:cNvPr id="9" name="Title 1"/>
          <p:cNvSpPr txBox="1">
            <a:spLocks/>
          </p:cNvSpPr>
          <p:nvPr/>
        </p:nvSpPr>
        <p:spPr bwMode="auto">
          <a:xfrm>
            <a:off x="375285" y="3862139"/>
            <a:ext cx="819686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spcBef>
                <a:spcPct val="0"/>
              </a:spcBef>
              <a:spcAft>
                <a:spcPct val="0"/>
              </a:spcAft>
              <a:defRPr sz="2800" b="1" kern="1200">
                <a:solidFill>
                  <a:schemeClr val="accent1"/>
                </a:solidFill>
                <a:latin typeface="Arial"/>
                <a:ea typeface="Geneva" charset="-128"/>
                <a:cs typeface="Geneva" charset="0"/>
              </a:defRPr>
            </a:lvl1pPr>
            <a:lvl2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2pPr>
            <a:lvl3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3pPr>
            <a:lvl4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4pPr>
            <a:lvl5pPr algn="l" defTabSz="457200" rtl="0" eaLnBrk="0" fontAlgn="base" hangingPunct="0">
              <a:spcBef>
                <a:spcPct val="0"/>
              </a:spcBef>
              <a:spcAft>
                <a:spcPct val="0"/>
              </a:spcAft>
              <a:defRPr sz="2800" b="1">
                <a:solidFill>
                  <a:schemeClr val="accent1"/>
                </a:solidFill>
                <a:latin typeface="Arial" charset="0"/>
                <a:ea typeface="Geneva" charset="-128"/>
                <a:cs typeface="Geneva" charset="0"/>
              </a:defRPr>
            </a:lvl5pPr>
            <a:lvl6pPr marL="457200" algn="l" defTabSz="457200" rtl="0" fontAlgn="base">
              <a:spcBef>
                <a:spcPct val="0"/>
              </a:spcBef>
              <a:spcAft>
                <a:spcPct val="0"/>
              </a:spcAft>
              <a:defRPr sz="2800" b="1">
                <a:solidFill>
                  <a:schemeClr val="accent1"/>
                </a:solidFill>
                <a:latin typeface="Helvetica" charset="0"/>
              </a:defRPr>
            </a:lvl6pPr>
            <a:lvl7pPr marL="914400" algn="l" defTabSz="457200" rtl="0" fontAlgn="base">
              <a:spcBef>
                <a:spcPct val="0"/>
              </a:spcBef>
              <a:spcAft>
                <a:spcPct val="0"/>
              </a:spcAft>
              <a:defRPr sz="2800" b="1">
                <a:solidFill>
                  <a:schemeClr val="accent1"/>
                </a:solidFill>
                <a:latin typeface="Helvetica" charset="0"/>
              </a:defRPr>
            </a:lvl7pPr>
            <a:lvl8pPr marL="1371600" algn="l" defTabSz="457200" rtl="0" fontAlgn="base">
              <a:spcBef>
                <a:spcPct val="0"/>
              </a:spcBef>
              <a:spcAft>
                <a:spcPct val="0"/>
              </a:spcAft>
              <a:defRPr sz="2800" b="1">
                <a:solidFill>
                  <a:schemeClr val="accent1"/>
                </a:solidFill>
                <a:latin typeface="Helvetica" charset="0"/>
              </a:defRPr>
            </a:lvl8pPr>
            <a:lvl9pPr marL="1828800" algn="l" defTabSz="457200" rtl="0" fontAlgn="base">
              <a:spcBef>
                <a:spcPct val="0"/>
              </a:spcBef>
              <a:spcAft>
                <a:spcPct val="0"/>
              </a:spcAft>
              <a:defRPr sz="2800" b="1">
                <a:solidFill>
                  <a:schemeClr val="accent1"/>
                </a:solidFill>
                <a:latin typeface="Helvetica"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Geneva" charset="-128"/>
              </a:rPr>
              <a:t>Advanced Inverter Movement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Geneva" charset="-128"/>
              </a:rPr>
              <a:t>UL has taken the lead with AIT, Rule 21, and UL 1741 SA</a:t>
            </a:r>
          </a:p>
        </p:txBody>
      </p:sp>
      <p:cxnSp>
        <p:nvCxnSpPr>
          <p:cNvPr id="10" name="Straight Connector 9"/>
          <p:cNvCxnSpPr/>
          <p:nvPr/>
        </p:nvCxnSpPr>
        <p:spPr>
          <a:xfrm>
            <a:off x="292608" y="3901846"/>
            <a:ext cx="0" cy="457200"/>
          </a:xfrm>
          <a:prstGeom prst="line">
            <a:avLst/>
          </a:prstGeom>
          <a:ln w="57150" cmpd="sng">
            <a:solidFill>
              <a:srgbClr val="B10820"/>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180654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9" y="0"/>
            <a:ext cx="9142981" cy="68572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764"/>
            <a:ext cx="9144000" cy="6858000"/>
          </a:xfrm>
          <a:prstGeom prst="rect">
            <a:avLst/>
          </a:prstGeom>
          <a:solidFill>
            <a:srgbClr val="192129">
              <a:alpha val="81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1"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cxnSp>
        <p:nvCxnSpPr>
          <p:cNvPr id="3" name="Straight Connector 2"/>
          <p:cNvCxnSpPr/>
          <p:nvPr/>
        </p:nvCxnSpPr>
        <p:spPr>
          <a:xfrm>
            <a:off x="591824" y="2689543"/>
            <a:ext cx="0" cy="82296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pic>
        <p:nvPicPr>
          <p:cNvPr id="6" name="Picture 6" descr="UL_Enterprise_wht_rgb.gif"/>
          <p:cNvPicPr>
            <a:picLocks noChangeAspect="1"/>
          </p:cNvPicPr>
          <p:nvPr/>
        </p:nvPicPr>
        <p:blipFill>
          <a:blip r:embed="rId5" cstate="screen">
            <a:extLst>
              <a:ext uri="{28A0092B-C50C-407E-A947-70E740481C1C}">
                <a14:useLocalDpi xmlns:a14="http://schemas.microsoft.com/office/drawing/2010/main"/>
              </a:ext>
            </a:extLst>
          </a:blip>
          <a:srcRect r="16216"/>
          <a:stretch>
            <a:fillRect/>
          </a:stretch>
        </p:blipFill>
        <p:spPr bwMode="invGray">
          <a:xfrm>
            <a:off x="6308725" y="328613"/>
            <a:ext cx="2835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4800" y="6401566"/>
            <a:ext cx="6306312" cy="308161"/>
          </a:xfrm>
          <a:prstGeom prst="rect">
            <a:avLst/>
          </a:prstGeom>
        </p:spPr>
        <p:txBody>
          <a:bodyPr wrap="square">
            <a:spAutoFit/>
          </a:bodyPr>
          <a:lstStyle/>
          <a:p>
            <a:pPr marL="0" marR="0" lvl="0" indent="0" algn="l" defTabSz="914400" rtl="0" eaLnBrk="1" fontAlgn="auto" latinLnBrk="0" hangingPunct="1">
              <a:lnSpc>
                <a:spcPct val="70000"/>
              </a:lnSpc>
              <a:spcBef>
                <a:spcPct val="2000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Lato Light" panose="020F0502020204030203" pitchFamily="34" charset="0"/>
                <a:ea typeface="Lato Light" panose="020F0502020204030203" pitchFamily="34" charset="0"/>
                <a:cs typeface="Lato Light" panose="020F0502020204030203" pitchFamily="34" charset="0"/>
              </a:rPr>
              <a:t>UL and the UL Logo are trademarks of UL LLC © 2016. All rights reserved. No portion of this material may be reprinted in any form without the express written permission of UL LLC. or as otherwise provided in writing..</a:t>
            </a:r>
          </a:p>
        </p:txBody>
      </p:sp>
      <p:sp>
        <p:nvSpPr>
          <p:cNvPr id="8" name="TextBox 7"/>
          <p:cNvSpPr txBox="1"/>
          <p:nvPr/>
        </p:nvSpPr>
        <p:spPr>
          <a:xfrm>
            <a:off x="641607" y="2761942"/>
            <a:ext cx="7860783" cy="2793650"/>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314"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Thank you!</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314"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4314"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Kenneth Boyce, P.E.</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UL LLC</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rPr>
              <a:t>+1.847.664.2318</a:t>
            </a: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hlinkClick r:id="rId6"/>
              </a:rPr>
              <a:t>Kenneth.p.boyce@ul.com</a:t>
            </a:r>
            <a:endParaRPr kumimoji="0" lang="en-US" sz="18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custDataLst>
      <p:tags r:id="rId1"/>
    </p:custDataLst>
    <p:extLst>
      <p:ext uri="{BB962C8B-B14F-4D97-AF65-F5344CB8AC3E}">
        <p14:creationId xmlns:p14="http://schemas.microsoft.com/office/powerpoint/2010/main" val="177274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457200" y="1770792"/>
            <a:ext cx="8229600" cy="4068763"/>
          </a:xfrm>
        </p:spPr>
        <p:txBody>
          <a:bodyPr/>
          <a:lstStyle/>
          <a:p>
            <a:pPr marL="285750" indent="-285750">
              <a:lnSpc>
                <a:spcPct val="114000"/>
              </a:lnSpc>
              <a:spcBef>
                <a:spcPts val="0"/>
              </a:spcBef>
              <a:spcAft>
                <a:spcPts val="0"/>
              </a:spcAft>
              <a:buFont typeface="Arial"/>
              <a:buChar char="•"/>
            </a:pPr>
            <a:r>
              <a:rPr lang="en-US" sz="1600" dirty="0"/>
              <a:t>Formed in 2013 to develop recommendations for technical steps needed to optimize inverter‐based DERs to support grid operations.</a:t>
            </a:r>
          </a:p>
          <a:p>
            <a:pPr marL="285750" indent="-285750">
              <a:lnSpc>
                <a:spcPct val="114000"/>
              </a:lnSpc>
              <a:spcBef>
                <a:spcPts val="0"/>
              </a:spcBef>
              <a:spcAft>
                <a:spcPts val="0"/>
              </a:spcAft>
              <a:buFont typeface="Arial"/>
              <a:buChar char="•"/>
            </a:pPr>
            <a:r>
              <a:rPr lang="en-US" sz="1600" dirty="0"/>
              <a:t>Weekly meetings led to recommendations  for smart inverter functionality in three phases.</a:t>
            </a:r>
            <a:endParaRPr lang="en-US" sz="1600" b="1" dirty="0"/>
          </a:p>
          <a:p>
            <a:endParaRPr lang="en-US" sz="2000" dirty="0"/>
          </a:p>
        </p:txBody>
      </p:sp>
      <p:sp>
        <p:nvSpPr>
          <p:cNvPr id="2" name="Title 1"/>
          <p:cNvSpPr>
            <a:spLocks noGrp="1"/>
          </p:cNvSpPr>
          <p:nvPr>
            <p:ph type="title"/>
          </p:nvPr>
        </p:nvSpPr>
        <p:spPr/>
        <p:txBody>
          <a:bodyPr/>
          <a:lstStyle/>
          <a:p>
            <a:r>
              <a:rPr lang="en-US" sz="2800" dirty="0"/>
              <a:t>History of the California Smart Inverter and the Smart Inverter Working Group</a:t>
            </a: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9A3565-402E-C84F-B7DF-F166A868BAD9}"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9" name="Diagram 8"/>
          <p:cNvGraphicFramePr/>
          <p:nvPr>
            <p:extLst/>
          </p:nvPr>
        </p:nvGraphicFramePr>
        <p:xfrm>
          <a:off x="285750" y="2692207"/>
          <a:ext cx="7425690" cy="4353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2224624" y="2784054"/>
            <a:ext cx="202518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Recommendations Completed</a:t>
            </a:r>
          </a:p>
        </p:txBody>
      </p:sp>
      <p:sp>
        <p:nvSpPr>
          <p:cNvPr id="12" name="TextBox 11"/>
          <p:cNvSpPr txBox="1"/>
          <p:nvPr/>
        </p:nvSpPr>
        <p:spPr>
          <a:xfrm>
            <a:off x="4130040" y="2676332"/>
            <a:ext cx="1639962"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Tariff Revisions: Proposed and Approved</a:t>
            </a:r>
          </a:p>
        </p:txBody>
      </p:sp>
      <p:sp>
        <p:nvSpPr>
          <p:cNvPr id="13" name="TextBox 12"/>
          <p:cNvSpPr txBox="1"/>
          <p:nvPr/>
        </p:nvSpPr>
        <p:spPr>
          <a:xfrm>
            <a:off x="6017252" y="2784055"/>
            <a:ext cx="127674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Required Date</a:t>
            </a:r>
          </a:p>
        </p:txBody>
      </p:sp>
      <p:sp>
        <p:nvSpPr>
          <p:cNvPr id="14" name="TextBox 13"/>
          <p:cNvSpPr txBox="1"/>
          <p:nvPr/>
        </p:nvSpPr>
        <p:spPr>
          <a:xfrm>
            <a:off x="7602358" y="2784054"/>
            <a:ext cx="147853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DER Action Plan</a:t>
            </a:r>
          </a:p>
        </p:txBody>
      </p:sp>
      <p:sp>
        <p:nvSpPr>
          <p:cNvPr id="17" name="TextBox 16"/>
          <p:cNvSpPr txBox="1"/>
          <p:nvPr/>
        </p:nvSpPr>
        <p:spPr>
          <a:xfrm>
            <a:off x="7758695" y="3808230"/>
            <a:ext cx="1322197" cy="2031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By 2020, </a:t>
            </a:r>
            <a:r>
              <a:rPr kumimoji="0" lang="en-US" sz="1400" b="0" i="0" u="none" strike="noStrike" kern="1200" cap="none" spc="0" normalizeH="0" baseline="0" noProof="0" dirty="0">
                <a:ln>
                  <a:noFill/>
                </a:ln>
                <a:solidFill>
                  <a:prstClr val="black"/>
                </a:solidFill>
                <a:effectLst/>
                <a:uLnTx/>
                <a:uFillTx/>
                <a:latin typeface="Arial"/>
                <a:ea typeface="+mn-ea"/>
                <a:cs typeface="+mn-cs"/>
              </a:rPr>
              <a:t>fully operationalize advanced smart inverter functionalities to enhance the integration of DERs into the grid.</a:t>
            </a:r>
          </a:p>
        </p:txBody>
      </p:sp>
    </p:spTree>
    <p:extLst>
      <p:ext uri="{BB962C8B-B14F-4D97-AF65-F5344CB8AC3E}">
        <p14:creationId xmlns:p14="http://schemas.microsoft.com/office/powerpoint/2010/main" val="4213129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3511"/>
            <a:ext cx="8229600" cy="990600"/>
          </a:xfrm>
        </p:spPr>
        <p:txBody>
          <a:bodyPr/>
          <a:lstStyle/>
          <a:p>
            <a:r>
              <a:rPr lang="en-US" sz="4000" dirty="0"/>
              <a:t>Smart Inverter Functions</a:t>
            </a:r>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19A3565-402E-C84F-B7DF-F166A868BAD9}" type="slidenum">
              <a:rPr kumimoji="0" 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7" name="Content Placeholder 11"/>
          <p:cNvGraphicFramePr>
            <a:graphicFrameLocks noGrp="1"/>
          </p:cNvGraphicFramePr>
          <p:nvPr>
            <p:ph idx="1"/>
            <p:extLst/>
          </p:nvPr>
        </p:nvGraphicFramePr>
        <p:xfrm>
          <a:off x="272956" y="1517995"/>
          <a:ext cx="8502555" cy="4678680"/>
        </p:xfrm>
        <a:graphic>
          <a:graphicData uri="http://schemas.openxmlformats.org/drawingml/2006/table">
            <a:tbl>
              <a:tblPr firstRow="1" bandRow="1">
                <a:tableStyleId>{F5AB1C69-6EDB-4FF4-983F-18BD219EF322}</a:tableStyleId>
              </a:tblPr>
              <a:tblGrid>
                <a:gridCol w="2834185">
                  <a:extLst>
                    <a:ext uri="{9D8B030D-6E8A-4147-A177-3AD203B41FA5}">
                      <a16:colId xmlns:a16="http://schemas.microsoft.com/office/drawing/2014/main" val="20000"/>
                    </a:ext>
                  </a:extLst>
                </a:gridCol>
                <a:gridCol w="2834185">
                  <a:extLst>
                    <a:ext uri="{9D8B030D-6E8A-4147-A177-3AD203B41FA5}">
                      <a16:colId xmlns:a16="http://schemas.microsoft.com/office/drawing/2014/main" val="20001"/>
                    </a:ext>
                  </a:extLst>
                </a:gridCol>
                <a:gridCol w="2834185">
                  <a:extLst>
                    <a:ext uri="{9D8B030D-6E8A-4147-A177-3AD203B41FA5}">
                      <a16:colId xmlns:a16="http://schemas.microsoft.com/office/drawing/2014/main" val="20002"/>
                    </a:ext>
                  </a:extLst>
                </a:gridCol>
              </a:tblGrid>
              <a:tr h="6001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Phase 1</a:t>
                      </a:r>
                    </a:p>
                    <a:p>
                      <a:pPr algn="l">
                        <a:lnSpc>
                          <a:spcPct val="100000"/>
                        </a:lnSpc>
                      </a:pPr>
                      <a:r>
                        <a:rPr lang="en-US" dirty="0"/>
                        <a:t>Autonomous Functions</a:t>
                      </a:r>
                      <a:endParaRPr lang="en-US" dirty="0">
                        <a:solidFill>
                          <a:schemeClr val="tx1"/>
                        </a:solidFill>
                      </a:endParaRPr>
                    </a:p>
                  </a:txBody>
                  <a:tcPr/>
                </a:tc>
                <a:tc>
                  <a:txBody>
                    <a:bodyPr/>
                    <a:lstStyle/>
                    <a:p>
                      <a:pPr algn="l">
                        <a:lnSpc>
                          <a:spcPct val="100000"/>
                        </a:lnSpc>
                      </a:pPr>
                      <a:r>
                        <a:rPr lang="en-US" dirty="0"/>
                        <a:t>Phase 2</a:t>
                      </a:r>
                    </a:p>
                    <a:p>
                      <a:pPr algn="l">
                        <a:lnSpc>
                          <a:spcPct val="100000"/>
                        </a:lnSpc>
                      </a:pPr>
                      <a:r>
                        <a:rPr lang="en-US" dirty="0"/>
                        <a:t>Communications</a:t>
                      </a:r>
                      <a:endParaRPr lang="en-US" dirty="0">
                        <a:solidFill>
                          <a:schemeClr val="tx1"/>
                        </a:solidFill>
                      </a:endParaRPr>
                    </a:p>
                  </a:txBody>
                  <a:tcPr/>
                </a:tc>
                <a:tc>
                  <a:txBody>
                    <a:bodyPr/>
                    <a:lstStyle/>
                    <a:p>
                      <a:pPr algn="l">
                        <a:lnSpc>
                          <a:spcPct val="100000"/>
                        </a:lnSpc>
                      </a:pPr>
                      <a:r>
                        <a:rPr lang="en-US" dirty="0"/>
                        <a:t>Phase 3</a:t>
                      </a:r>
                    </a:p>
                    <a:p>
                      <a:pPr algn="l">
                        <a:lnSpc>
                          <a:spcPct val="100000"/>
                        </a:lnSpc>
                      </a:pPr>
                      <a:r>
                        <a:rPr lang="en-US" dirty="0"/>
                        <a:t>Advanced Functions</a:t>
                      </a:r>
                      <a:endParaRPr lang="en-US" dirty="0">
                        <a:solidFill>
                          <a:schemeClr val="tx1"/>
                        </a:solidFill>
                      </a:endParaRPr>
                    </a:p>
                  </a:txBody>
                  <a:tcPr/>
                </a:tc>
                <a:extLst>
                  <a:ext uri="{0D108BD9-81ED-4DB2-BD59-A6C34878D82A}">
                    <a16:rowId xmlns:a16="http://schemas.microsoft.com/office/drawing/2014/main" val="10000"/>
                  </a:ext>
                </a:extLst>
              </a:tr>
              <a:tr h="3843712">
                <a:tc>
                  <a:txBody>
                    <a:bodyPr/>
                    <a:lstStyle/>
                    <a:p>
                      <a:pPr marL="342900" indent="-342900" algn="l">
                        <a:lnSpc>
                          <a:spcPct val="100000"/>
                        </a:lnSpc>
                        <a:spcAft>
                          <a:spcPts val="600"/>
                        </a:spcAft>
                        <a:buFont typeface="Arial" panose="020B0604020202020204" pitchFamily="34" charset="0"/>
                        <a:buChar char="•"/>
                      </a:pPr>
                      <a:r>
                        <a:rPr lang="en-US" sz="1600" dirty="0"/>
                        <a:t>Anti-Islanding</a:t>
                      </a:r>
                    </a:p>
                    <a:p>
                      <a:pPr marL="342900" indent="-342900" algn="l">
                        <a:lnSpc>
                          <a:spcPct val="100000"/>
                        </a:lnSpc>
                        <a:spcAft>
                          <a:spcPts val="600"/>
                        </a:spcAft>
                        <a:buFont typeface="Arial" panose="020B0604020202020204" pitchFamily="34" charset="0"/>
                        <a:buChar char="•"/>
                      </a:pPr>
                      <a:r>
                        <a:rPr lang="en-US" sz="1600" dirty="0"/>
                        <a:t>Voltage</a:t>
                      </a:r>
                      <a:r>
                        <a:rPr lang="en-US" sz="1600" baseline="0" dirty="0"/>
                        <a:t> Ride-Through</a:t>
                      </a:r>
                    </a:p>
                    <a:p>
                      <a:pPr marL="342900" indent="-342900" algn="l">
                        <a:lnSpc>
                          <a:spcPct val="100000"/>
                        </a:lnSpc>
                        <a:spcAft>
                          <a:spcPts val="600"/>
                        </a:spcAft>
                        <a:buFont typeface="Arial" panose="020B0604020202020204" pitchFamily="34" charset="0"/>
                        <a:buChar char="•"/>
                      </a:pPr>
                      <a:r>
                        <a:rPr lang="en-US" sz="1600" baseline="0" dirty="0"/>
                        <a:t>Frequency Ride-Through</a:t>
                      </a:r>
                    </a:p>
                    <a:p>
                      <a:pPr marL="342900" indent="-342900" algn="l">
                        <a:lnSpc>
                          <a:spcPct val="100000"/>
                        </a:lnSpc>
                        <a:spcAft>
                          <a:spcPts val="600"/>
                        </a:spcAft>
                        <a:buFont typeface="Arial" panose="020B0604020202020204" pitchFamily="34" charset="0"/>
                        <a:buChar char="•"/>
                      </a:pPr>
                      <a:r>
                        <a:rPr lang="en-US" sz="1600" baseline="0" dirty="0"/>
                        <a:t>Volt/VAR Control</a:t>
                      </a:r>
                    </a:p>
                    <a:p>
                      <a:pPr marL="342900" indent="-342900" algn="l">
                        <a:lnSpc>
                          <a:spcPct val="100000"/>
                        </a:lnSpc>
                        <a:spcAft>
                          <a:spcPts val="600"/>
                        </a:spcAft>
                        <a:buFont typeface="Arial" panose="020B0604020202020204" pitchFamily="34" charset="0"/>
                        <a:buChar char="•"/>
                      </a:pPr>
                      <a:r>
                        <a:rPr lang="en-US" sz="1600" baseline="0" dirty="0"/>
                        <a:t>Default and Emergency Ramp Rates</a:t>
                      </a:r>
                    </a:p>
                    <a:p>
                      <a:pPr marL="342900" indent="-342900" algn="l">
                        <a:lnSpc>
                          <a:spcPct val="100000"/>
                        </a:lnSpc>
                        <a:spcAft>
                          <a:spcPts val="600"/>
                        </a:spcAft>
                        <a:buFont typeface="Arial" panose="020B0604020202020204" pitchFamily="34" charset="0"/>
                        <a:buChar char="•"/>
                      </a:pPr>
                      <a:r>
                        <a:rPr lang="en-US" sz="1600" baseline="0" dirty="0"/>
                        <a:t>Fixed Power Factor</a:t>
                      </a:r>
                    </a:p>
                    <a:p>
                      <a:pPr marL="342900" indent="-342900" algn="l">
                        <a:lnSpc>
                          <a:spcPct val="100000"/>
                        </a:lnSpc>
                        <a:spcAft>
                          <a:spcPts val="600"/>
                        </a:spcAft>
                        <a:buFont typeface="Arial" panose="020B0604020202020204" pitchFamily="34" charset="0"/>
                        <a:buChar char="•"/>
                      </a:pPr>
                      <a:r>
                        <a:rPr lang="en-US" sz="1600" baseline="0" dirty="0"/>
                        <a:t>“Soft-Start” Methods</a:t>
                      </a:r>
                      <a:endParaRPr lang="en-US" sz="1600" dirty="0"/>
                    </a:p>
                  </a:txBody>
                  <a:tcPr/>
                </a:tc>
                <a:tc>
                  <a:txBody>
                    <a:bodyPr/>
                    <a:lstStyle/>
                    <a:p>
                      <a:pPr marL="285750" indent="-285750" algn="l">
                        <a:lnSpc>
                          <a:spcPct val="100000"/>
                        </a:lnSpc>
                        <a:spcAft>
                          <a:spcPts val="600"/>
                        </a:spcAft>
                        <a:buFont typeface="Arial" panose="020B0604020202020204" pitchFamily="34" charset="0"/>
                        <a:buChar char="•"/>
                      </a:pPr>
                      <a:r>
                        <a:rPr lang="en-US" sz="1600" dirty="0"/>
                        <a:t>Three Pathways:</a:t>
                      </a:r>
                    </a:p>
                    <a:p>
                      <a:pPr marL="742950" lvl="1" indent="-285750" algn="l">
                        <a:lnSpc>
                          <a:spcPct val="100000"/>
                        </a:lnSpc>
                        <a:spcAft>
                          <a:spcPts val="600"/>
                        </a:spcAft>
                        <a:buFont typeface="Arial" panose="020B0604020202020204" pitchFamily="34" charset="0"/>
                        <a:buChar char="•"/>
                      </a:pPr>
                      <a:r>
                        <a:rPr lang="en-US" sz="1600" dirty="0"/>
                        <a:t>IOU – DER</a:t>
                      </a:r>
                    </a:p>
                    <a:p>
                      <a:pPr marL="742950" lvl="1" indent="-285750" algn="l">
                        <a:lnSpc>
                          <a:spcPct val="100000"/>
                        </a:lnSpc>
                        <a:spcAft>
                          <a:spcPts val="600"/>
                        </a:spcAft>
                        <a:buFont typeface="Arial" panose="020B0604020202020204" pitchFamily="34" charset="0"/>
                        <a:buChar char="•"/>
                      </a:pPr>
                      <a:r>
                        <a:rPr lang="en-US" sz="1600" dirty="0"/>
                        <a:t>IOU – DERMS</a:t>
                      </a:r>
                    </a:p>
                    <a:p>
                      <a:pPr marL="742950" lvl="1" indent="-285750" algn="l">
                        <a:lnSpc>
                          <a:spcPct val="100000"/>
                        </a:lnSpc>
                        <a:spcAft>
                          <a:spcPts val="600"/>
                        </a:spcAft>
                        <a:buFont typeface="Arial" panose="020B0604020202020204" pitchFamily="34" charset="0"/>
                        <a:buChar char="•"/>
                      </a:pPr>
                      <a:r>
                        <a:rPr lang="en-US" sz="1600" dirty="0"/>
                        <a:t>IOU – Retail Aggregator</a:t>
                      </a:r>
                    </a:p>
                    <a:p>
                      <a:pPr marL="285750" indent="-285750" algn="l">
                        <a:lnSpc>
                          <a:spcPct val="100000"/>
                        </a:lnSpc>
                        <a:spcAft>
                          <a:spcPts val="600"/>
                        </a:spcAft>
                        <a:buFont typeface="Arial" panose="020B0604020202020204" pitchFamily="34" charset="0"/>
                        <a:buChar char="•"/>
                      </a:pPr>
                      <a:r>
                        <a:rPr lang="en-US" sz="1600" dirty="0"/>
                        <a:t>Default Protocol:</a:t>
                      </a:r>
                      <a:r>
                        <a:rPr lang="en-US" sz="1600" baseline="0" dirty="0"/>
                        <a:t> IEEE 2030.5 (aka SEP 2.0)</a:t>
                      </a:r>
                    </a:p>
                    <a:p>
                      <a:pPr marL="285750" indent="-285750" algn="l">
                        <a:lnSpc>
                          <a:spcPct val="100000"/>
                        </a:lnSpc>
                        <a:spcAft>
                          <a:spcPts val="600"/>
                        </a:spcAft>
                        <a:buFont typeface="Arial" panose="020B0604020202020204" pitchFamily="34" charset="0"/>
                        <a:buChar char="•"/>
                      </a:pPr>
                      <a:endParaRPr lang="en-US" sz="1600" dirty="0"/>
                    </a:p>
                  </a:txBody>
                  <a:tcPr/>
                </a:tc>
                <a:tc>
                  <a:txBody>
                    <a:bodyPr/>
                    <a:lstStyle/>
                    <a:p>
                      <a:pPr marL="165100" indent="-165100" algn="l">
                        <a:lnSpc>
                          <a:spcPct val="100000"/>
                        </a:lnSpc>
                        <a:spcAft>
                          <a:spcPts val="600"/>
                        </a:spcAft>
                        <a:buFont typeface="Arial" panose="020B0604020202020204" pitchFamily="34" charset="0"/>
                        <a:buChar char="•"/>
                        <a:tabLst>
                          <a:tab pos="225425" algn="l"/>
                        </a:tabLst>
                      </a:pPr>
                      <a:r>
                        <a:rPr lang="en-US" sz="1600" dirty="0"/>
                        <a:t>Monitor Key</a:t>
                      </a:r>
                      <a:r>
                        <a:rPr lang="en-US" sz="1600" baseline="0" dirty="0"/>
                        <a:t> DER Data</a:t>
                      </a:r>
                    </a:p>
                    <a:p>
                      <a:pPr marL="165100" indent="-165100" algn="l">
                        <a:lnSpc>
                          <a:spcPct val="100000"/>
                        </a:lnSpc>
                        <a:spcAft>
                          <a:spcPts val="600"/>
                        </a:spcAft>
                        <a:buFont typeface="Arial" panose="020B0604020202020204" pitchFamily="34" charset="0"/>
                        <a:buChar char="•"/>
                        <a:tabLst>
                          <a:tab pos="225425" algn="l"/>
                        </a:tabLst>
                      </a:pPr>
                      <a:r>
                        <a:rPr lang="en-US" sz="1600" baseline="0" dirty="0"/>
                        <a:t>DER Cease to Energize/Return to Service Request</a:t>
                      </a:r>
                    </a:p>
                    <a:p>
                      <a:pPr marL="165100" indent="-165100" algn="l">
                        <a:lnSpc>
                          <a:spcPct val="100000"/>
                        </a:lnSpc>
                        <a:spcAft>
                          <a:spcPts val="600"/>
                        </a:spcAft>
                        <a:buFont typeface="Arial" panose="020B0604020202020204" pitchFamily="34" charset="0"/>
                        <a:buChar char="•"/>
                        <a:tabLst>
                          <a:tab pos="225425" algn="l"/>
                        </a:tabLst>
                      </a:pPr>
                      <a:r>
                        <a:rPr lang="en-US" sz="1600" baseline="0" dirty="0"/>
                        <a:t>Limit Maximum Real Power Mode</a:t>
                      </a:r>
                    </a:p>
                    <a:p>
                      <a:pPr marL="165100" indent="-165100" algn="l">
                        <a:lnSpc>
                          <a:spcPct val="100000"/>
                        </a:lnSpc>
                        <a:spcAft>
                          <a:spcPts val="600"/>
                        </a:spcAft>
                        <a:buFont typeface="Arial" panose="020B0604020202020204" pitchFamily="34" charset="0"/>
                        <a:buChar char="•"/>
                        <a:tabLst>
                          <a:tab pos="225425" algn="l"/>
                        </a:tabLst>
                      </a:pPr>
                      <a:r>
                        <a:rPr lang="en-US" sz="1600" i="1" baseline="0" dirty="0"/>
                        <a:t>Set Real Power Mode</a:t>
                      </a:r>
                    </a:p>
                    <a:p>
                      <a:pPr marL="165100" indent="-165100" algn="l">
                        <a:lnSpc>
                          <a:spcPct val="100000"/>
                        </a:lnSpc>
                        <a:spcAft>
                          <a:spcPts val="600"/>
                        </a:spcAft>
                        <a:buFont typeface="Arial" panose="020B0604020202020204" pitchFamily="34" charset="0"/>
                        <a:buChar char="•"/>
                        <a:tabLst>
                          <a:tab pos="225425" algn="l"/>
                        </a:tabLst>
                      </a:pPr>
                      <a:r>
                        <a:rPr lang="en-US" sz="1600" baseline="0" dirty="0"/>
                        <a:t>Frequency-Watt Emergency Mode</a:t>
                      </a:r>
                    </a:p>
                    <a:p>
                      <a:pPr marL="165100" indent="-165100" algn="l">
                        <a:lnSpc>
                          <a:spcPct val="100000"/>
                        </a:lnSpc>
                        <a:spcAft>
                          <a:spcPts val="600"/>
                        </a:spcAft>
                        <a:buFont typeface="Arial" panose="020B0604020202020204" pitchFamily="34" charset="0"/>
                        <a:buChar char="•"/>
                        <a:tabLst>
                          <a:tab pos="225425" algn="l"/>
                        </a:tabLst>
                      </a:pPr>
                      <a:r>
                        <a:rPr lang="en-US" sz="1600" baseline="0" dirty="0"/>
                        <a:t>Volt-Watt Mode</a:t>
                      </a:r>
                    </a:p>
                    <a:p>
                      <a:pPr marL="165100" indent="-165100" algn="l">
                        <a:lnSpc>
                          <a:spcPct val="100000"/>
                        </a:lnSpc>
                        <a:spcAft>
                          <a:spcPts val="600"/>
                        </a:spcAft>
                        <a:buFont typeface="Arial" panose="020B0604020202020204" pitchFamily="34" charset="0"/>
                        <a:buChar char="•"/>
                        <a:tabLst>
                          <a:tab pos="225425" algn="l"/>
                        </a:tabLst>
                      </a:pPr>
                      <a:r>
                        <a:rPr lang="en-US" sz="1600" i="1" baseline="0" dirty="0"/>
                        <a:t>Dynamic Reactive Current Support Mode</a:t>
                      </a:r>
                    </a:p>
                    <a:p>
                      <a:pPr marL="165100" indent="-165100" algn="l">
                        <a:lnSpc>
                          <a:spcPct val="100000"/>
                        </a:lnSpc>
                        <a:spcAft>
                          <a:spcPts val="600"/>
                        </a:spcAft>
                        <a:buFont typeface="Arial" panose="020B0604020202020204" pitchFamily="34" charset="0"/>
                        <a:buChar char="•"/>
                        <a:tabLst>
                          <a:tab pos="225425" algn="l"/>
                        </a:tabLst>
                      </a:pPr>
                      <a:r>
                        <a:rPr lang="en-US" sz="1600" baseline="0" dirty="0"/>
                        <a:t>Scheduling Power Values and Modes</a:t>
                      </a:r>
                      <a:endParaRPr lang="en-US" sz="1600" dirty="0"/>
                    </a:p>
                  </a:txBody>
                  <a:tcPr/>
                </a:tc>
                <a:extLst>
                  <a:ext uri="{0D108BD9-81ED-4DB2-BD59-A6C34878D82A}">
                    <a16:rowId xmlns:a16="http://schemas.microsoft.com/office/drawing/2014/main" val="10001"/>
                  </a:ext>
                </a:extLst>
              </a:tr>
            </a:tbl>
          </a:graphicData>
        </a:graphic>
      </p:graphicFrame>
      <p:sp>
        <p:nvSpPr>
          <p:cNvPr id="3" name="TextBox 2"/>
          <p:cNvSpPr txBox="1"/>
          <p:nvPr/>
        </p:nvSpPr>
        <p:spPr>
          <a:xfrm>
            <a:off x="2410691" y="6211669"/>
            <a:ext cx="584176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a:ea typeface="+mn-ea"/>
                <a:cs typeface="+mn-cs"/>
              </a:rPr>
              <a:t>Italicized</a:t>
            </a:r>
            <a:r>
              <a:rPr kumimoji="0" lang="en-US" sz="1200" b="0" i="0" u="none" strike="noStrike" kern="1200" cap="none" spc="0" normalizeH="0" baseline="0" noProof="0" dirty="0">
                <a:ln>
                  <a:noFill/>
                </a:ln>
                <a:solidFill>
                  <a:prstClr val="black"/>
                </a:solidFill>
                <a:effectLst/>
                <a:uLnTx/>
                <a:uFillTx/>
                <a:latin typeface="Arial"/>
                <a:ea typeface="+mn-ea"/>
                <a:cs typeface="+mn-cs"/>
              </a:rPr>
              <a:t> Phase 3 functions were recently recommended to be optional in Rule 21, as they are either not in the international standard, IEEE 1547, or are optional in the standard. They have also not been fully developed or tested.</a:t>
            </a:r>
          </a:p>
        </p:txBody>
      </p:sp>
    </p:spTree>
    <p:extLst>
      <p:ext uri="{BB962C8B-B14F-4D97-AF65-F5344CB8AC3E}">
        <p14:creationId xmlns:p14="http://schemas.microsoft.com/office/powerpoint/2010/main" val="17039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0140" y="2099104"/>
            <a:ext cx="5073376" cy="1655296"/>
          </a:xfrm>
        </p:spPr>
        <p:txBody>
          <a:bodyPr/>
          <a:lstStyle/>
          <a:p>
            <a:r>
              <a:rPr lang="en-US" dirty="0"/>
              <a:t>What are “Smart” Inverters?</a:t>
            </a:r>
          </a:p>
        </p:txBody>
      </p:sp>
      <p:sp>
        <p:nvSpPr>
          <p:cNvPr id="3" name="Date Placeholder 2"/>
          <p:cNvSpPr>
            <a:spLocks noGrp="1"/>
          </p:cNvSpPr>
          <p:nvPr>
            <p:ph type="dt" sz="half" idx="10"/>
          </p:nvPr>
        </p:nvSpPr>
        <p:spPr/>
        <p:txBody>
          <a:bodyPr/>
          <a:lstStyle/>
          <a:p>
            <a:r>
              <a:rPr lang="en-US" dirty="0">
                <a:solidFill>
                  <a:prstClr val="black">
                    <a:lumMod val="65000"/>
                    <a:lumOff val="35000"/>
                  </a:prstClr>
                </a:solidFill>
                <a:latin typeface="Calibri Light"/>
              </a:rPr>
              <a:t>August 2017</a:t>
            </a:r>
          </a:p>
        </p:txBody>
      </p:sp>
      <p:sp>
        <p:nvSpPr>
          <p:cNvPr id="4" name="TextBox 3"/>
          <p:cNvSpPr txBox="1"/>
          <p:nvPr/>
        </p:nvSpPr>
        <p:spPr>
          <a:xfrm>
            <a:off x="3586717" y="3754400"/>
            <a:ext cx="2291589" cy="369332"/>
          </a:xfrm>
          <a:prstGeom prst="rect">
            <a:avLst/>
          </a:prstGeom>
          <a:noFill/>
        </p:spPr>
        <p:txBody>
          <a:bodyPr wrap="none" rtlCol="0">
            <a:spAutoFit/>
          </a:bodyPr>
          <a:lstStyle/>
          <a:p>
            <a:r>
              <a:rPr lang="en-US" dirty="0">
                <a:solidFill>
                  <a:prstClr val="white"/>
                </a:solidFill>
                <a:latin typeface="Calibri"/>
              </a:rPr>
              <a:t>Speaker: Jason Bobruk</a:t>
            </a:r>
          </a:p>
        </p:txBody>
      </p:sp>
    </p:spTree>
    <p:extLst>
      <p:ext uri="{BB962C8B-B14F-4D97-AF65-F5344CB8AC3E}">
        <p14:creationId xmlns:p14="http://schemas.microsoft.com/office/powerpoint/2010/main" val="23109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B5274-ED6D-4F61-85DE-FC63F35EE453}"/>
              </a:ext>
            </a:extLst>
          </p:cNvPr>
          <p:cNvSpPr>
            <a:spLocks noGrp="1"/>
          </p:cNvSpPr>
          <p:nvPr>
            <p:ph type="ctrTitle"/>
          </p:nvPr>
        </p:nvSpPr>
        <p:spPr>
          <a:xfrm>
            <a:off x="1143000" y="2480310"/>
            <a:ext cx="6858000" cy="1474471"/>
          </a:xfrm>
        </p:spPr>
        <p:txBody>
          <a:bodyPr>
            <a:normAutofit/>
          </a:bodyPr>
          <a:lstStyle/>
          <a:p>
            <a:r>
              <a:rPr lang="en-US" sz="3000" dirty="0"/>
              <a:t>Smart Inverter Policy: </a:t>
            </a:r>
            <a:br>
              <a:rPr lang="en-US" sz="3000" dirty="0"/>
            </a:br>
            <a:r>
              <a:rPr lang="en-US" sz="3000" dirty="0"/>
              <a:t>Presentation to the Illinois Solar Energy Industries Association</a:t>
            </a:r>
            <a:endParaRPr lang="en-US" dirty="0"/>
          </a:p>
        </p:txBody>
      </p:sp>
      <p:sp>
        <p:nvSpPr>
          <p:cNvPr id="3" name="Subtitle 2">
            <a:extLst>
              <a:ext uri="{FF2B5EF4-FFF2-40B4-BE49-F238E27FC236}">
                <a16:creationId xmlns:a16="http://schemas.microsoft.com/office/drawing/2014/main" id="{5617BA57-3656-4F4D-9FFF-92832EFBE3FE}"/>
              </a:ext>
            </a:extLst>
          </p:cNvPr>
          <p:cNvSpPr>
            <a:spLocks noGrp="1"/>
          </p:cNvSpPr>
          <p:nvPr>
            <p:ph type="subTitle" idx="1"/>
          </p:nvPr>
        </p:nvSpPr>
        <p:spPr>
          <a:xfrm>
            <a:off x="1229618" y="4393903"/>
            <a:ext cx="6858000" cy="1548268"/>
          </a:xfrm>
        </p:spPr>
        <p:txBody>
          <a:bodyPr>
            <a:normAutofit/>
          </a:bodyPr>
          <a:lstStyle/>
          <a:p>
            <a:r>
              <a:rPr lang="en-US" sz="2100" dirty="0"/>
              <a:t>Brandon Smithwood, Director of California State Affairs, SEIA</a:t>
            </a:r>
          </a:p>
          <a:p>
            <a:endParaRPr lang="en-US" sz="2100" dirty="0"/>
          </a:p>
          <a:p>
            <a:r>
              <a:rPr lang="en-US" sz="1800" dirty="0">
                <a:solidFill>
                  <a:schemeClr val="tx1"/>
                </a:solidFill>
              </a:rPr>
              <a:t>August 22, 2017</a:t>
            </a:r>
          </a:p>
        </p:txBody>
      </p:sp>
    </p:spTree>
    <p:extLst>
      <p:ext uri="{BB962C8B-B14F-4D97-AF65-F5344CB8AC3E}">
        <p14:creationId xmlns:p14="http://schemas.microsoft.com/office/powerpoint/2010/main" val="1202218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3DA172-C1B9-464D-BE0F-A597B22E48BC}"/>
              </a:ext>
            </a:extLst>
          </p:cNvPr>
          <p:cNvSpPr>
            <a:spLocks noGrp="1"/>
          </p:cNvSpPr>
          <p:nvPr>
            <p:ph type="title"/>
          </p:nvPr>
        </p:nvSpPr>
        <p:spPr/>
        <p:txBody>
          <a:bodyPr/>
          <a:lstStyle/>
          <a:p>
            <a:r>
              <a:rPr lang="en-US" dirty="0"/>
              <a:t>Policy Considerations</a:t>
            </a:r>
          </a:p>
        </p:txBody>
      </p:sp>
      <p:sp>
        <p:nvSpPr>
          <p:cNvPr id="6" name="Content Placeholder 5">
            <a:extLst>
              <a:ext uri="{FF2B5EF4-FFF2-40B4-BE49-F238E27FC236}">
                <a16:creationId xmlns:a16="http://schemas.microsoft.com/office/drawing/2014/main" id="{E0CB9FAC-A8D4-4568-AA95-C50241338439}"/>
              </a:ext>
            </a:extLst>
          </p:cNvPr>
          <p:cNvSpPr>
            <a:spLocks noGrp="1"/>
          </p:cNvSpPr>
          <p:nvPr>
            <p:ph idx="1"/>
          </p:nvPr>
        </p:nvSpPr>
        <p:spPr>
          <a:xfrm>
            <a:off x="350044" y="1810942"/>
            <a:ext cx="7886700" cy="3679031"/>
          </a:xfrm>
        </p:spPr>
        <p:txBody>
          <a:bodyPr>
            <a:normAutofit lnSpcReduction="10000"/>
          </a:bodyPr>
          <a:lstStyle/>
          <a:p>
            <a:r>
              <a:rPr lang="en-US" dirty="0"/>
              <a:t>California’s Smart Inverter Working Group has defined </a:t>
            </a:r>
            <a:r>
              <a:rPr lang="en-US" i="1" dirty="0"/>
              <a:t>capabilities</a:t>
            </a:r>
            <a:r>
              <a:rPr lang="en-US" dirty="0"/>
              <a:t> for communications and advanced functions</a:t>
            </a:r>
          </a:p>
          <a:p>
            <a:pPr lvl="1"/>
            <a:r>
              <a:rPr lang="en-US" dirty="0"/>
              <a:t>Only Phase 1 (autonomous) functions must be </a:t>
            </a:r>
            <a:r>
              <a:rPr lang="en-US" i="1" dirty="0"/>
              <a:t>operational</a:t>
            </a:r>
            <a:r>
              <a:rPr lang="en-US" dirty="0"/>
              <a:t> in the near term</a:t>
            </a:r>
          </a:p>
          <a:p>
            <a:pPr lvl="1"/>
            <a:r>
              <a:rPr lang="en-US" dirty="0"/>
              <a:t>Illinois’ standard on utility control for a “reliability event” is beyond the rules established in California</a:t>
            </a:r>
          </a:p>
          <a:p>
            <a:r>
              <a:rPr lang="en-US" dirty="0"/>
              <a:t>Debate: where does being a “good grid citizen” end and providing “distribution grid services” begin?</a:t>
            </a:r>
          </a:p>
          <a:p>
            <a:pPr lvl="1"/>
            <a:r>
              <a:rPr lang="en-US" dirty="0"/>
              <a:t>voltage and frequency ride through, anti-islanding, “soft start”… some functions needed to maintain bulk and distribution system at high penetrations of distributed energy resources</a:t>
            </a:r>
          </a:p>
          <a:p>
            <a:pPr lvl="1"/>
            <a:r>
              <a:rPr lang="en-US" dirty="0"/>
              <a:t>Provision of data to the utility, conversation voltage reduction through coordinated volt/VAR and utility operations,…some functions are services to the grid which should be compensated</a:t>
            </a:r>
          </a:p>
        </p:txBody>
      </p:sp>
      <p:sp>
        <p:nvSpPr>
          <p:cNvPr id="4" name="Slide Number Placeholder 3">
            <a:extLst>
              <a:ext uri="{FF2B5EF4-FFF2-40B4-BE49-F238E27FC236}">
                <a16:creationId xmlns:a16="http://schemas.microsoft.com/office/drawing/2014/main" id="{5D549ADB-F639-43C4-BCA6-DE662FA9CC06}"/>
              </a:ext>
            </a:extLst>
          </p:cNvPr>
          <p:cNvSpPr>
            <a:spLocks noGrp="1"/>
          </p:cNvSpPr>
          <p:nvPr>
            <p:ph type="sldNum" sz="quarter" idx="12"/>
          </p:nvPr>
        </p:nvSpPr>
        <p:spPr/>
        <p:txBody>
          <a:bodyPr/>
          <a:lstStyle/>
          <a:p>
            <a:pPr defTabSz="685800"/>
            <a:fld id="{4152FA69-0BC3-A94A-8E95-5460021E4D0A}" type="slidenum">
              <a:rPr lang="en-US">
                <a:solidFill>
                  <a:prstClr val="black"/>
                </a:solidFill>
              </a:rPr>
              <a:pPr defTabSz="685800"/>
              <a:t>41</a:t>
            </a:fld>
            <a:endParaRPr lang="en-US" dirty="0">
              <a:solidFill>
                <a:prstClr val="black"/>
              </a:solidFill>
            </a:endParaRPr>
          </a:p>
        </p:txBody>
      </p:sp>
    </p:spTree>
    <p:extLst>
      <p:ext uri="{BB962C8B-B14F-4D97-AF65-F5344CB8AC3E}">
        <p14:creationId xmlns:p14="http://schemas.microsoft.com/office/powerpoint/2010/main" val="24870020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64BB9-7E10-4DC5-A431-4C1F529BACC0}"/>
              </a:ext>
            </a:extLst>
          </p:cNvPr>
          <p:cNvSpPr>
            <a:spLocks noGrp="1"/>
          </p:cNvSpPr>
          <p:nvPr>
            <p:ph type="title"/>
          </p:nvPr>
        </p:nvSpPr>
        <p:spPr/>
        <p:txBody>
          <a:bodyPr/>
          <a:lstStyle/>
          <a:p>
            <a:r>
              <a:rPr lang="en-US" dirty="0"/>
              <a:t>How to Define a “Reliability Event”</a:t>
            </a:r>
          </a:p>
        </p:txBody>
      </p:sp>
      <p:sp>
        <p:nvSpPr>
          <p:cNvPr id="3" name="Content Placeholder 2">
            <a:extLst>
              <a:ext uri="{FF2B5EF4-FFF2-40B4-BE49-F238E27FC236}">
                <a16:creationId xmlns:a16="http://schemas.microsoft.com/office/drawing/2014/main" id="{514AA116-6CBC-489C-A626-D07966F53444}"/>
              </a:ext>
            </a:extLst>
          </p:cNvPr>
          <p:cNvSpPr>
            <a:spLocks noGrp="1"/>
          </p:cNvSpPr>
          <p:nvPr>
            <p:ph idx="1"/>
          </p:nvPr>
        </p:nvSpPr>
        <p:spPr/>
        <p:txBody>
          <a:bodyPr>
            <a:normAutofit lnSpcReduction="10000"/>
          </a:bodyPr>
          <a:lstStyle/>
          <a:p>
            <a:pPr marL="0" indent="0">
              <a:buNone/>
            </a:pPr>
            <a:endParaRPr lang="en-US" dirty="0"/>
          </a:p>
          <a:p>
            <a:r>
              <a:rPr lang="en-US" dirty="0"/>
              <a:t>Recommendation: “The unplanned loss of power due to an abnormal condition on the electric distribution system or, when power can be restored by neighboring distribution systems, an abnormal condition on the sub-transmission or transmission system. The utility shall use best efforts to restore control of the smart inverter to normal operations as soon as the reliability event has been resolved.”</a:t>
            </a:r>
          </a:p>
          <a:p>
            <a:r>
              <a:rPr lang="en-US" dirty="0"/>
              <a:t>The utility can take control of the smart inverter during a reliability event only after the utility has exhausted all other resources.  The utility will program their responses to automatically utilize the smart inverter as the last resort resource per recommended use in the draft IEEE 1547.1 standard. </a:t>
            </a:r>
          </a:p>
          <a:p>
            <a:r>
              <a:rPr lang="en-US" dirty="0"/>
              <a:t>Group Ask: Data from the utility on historical reliability events to be provided prior to filing the initial DG rebate and smart inverter tariff. </a:t>
            </a:r>
          </a:p>
          <a:p>
            <a:endParaRPr lang="en-US" dirty="0"/>
          </a:p>
        </p:txBody>
      </p:sp>
      <p:sp>
        <p:nvSpPr>
          <p:cNvPr id="4" name="Slide Number Placeholder 3">
            <a:extLst>
              <a:ext uri="{FF2B5EF4-FFF2-40B4-BE49-F238E27FC236}">
                <a16:creationId xmlns:a16="http://schemas.microsoft.com/office/drawing/2014/main" id="{2E9B3156-E469-46C6-BA34-CCE16ACE0EFC}"/>
              </a:ext>
            </a:extLst>
          </p:cNvPr>
          <p:cNvSpPr>
            <a:spLocks noGrp="1"/>
          </p:cNvSpPr>
          <p:nvPr>
            <p:ph type="sldNum" sz="quarter" idx="12"/>
          </p:nvPr>
        </p:nvSpPr>
        <p:spPr/>
        <p:txBody>
          <a:bodyPr/>
          <a:lstStyle/>
          <a:p>
            <a:pPr defTabSz="685800"/>
            <a:fld id="{4152FA69-0BC3-A94A-8E95-5460021E4D0A}" type="slidenum">
              <a:rPr lang="en-US">
                <a:solidFill>
                  <a:prstClr val="black"/>
                </a:solidFill>
              </a:rPr>
              <a:pPr defTabSz="685800"/>
              <a:t>42</a:t>
            </a:fld>
            <a:endParaRPr lang="en-US" dirty="0">
              <a:solidFill>
                <a:prstClr val="black"/>
              </a:solidFill>
            </a:endParaRPr>
          </a:p>
        </p:txBody>
      </p:sp>
    </p:spTree>
    <p:extLst>
      <p:ext uri="{BB962C8B-B14F-4D97-AF65-F5344CB8AC3E}">
        <p14:creationId xmlns:p14="http://schemas.microsoft.com/office/powerpoint/2010/main" val="3812766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FDB57-F1D9-44F9-A25D-A0A081883599}"/>
              </a:ext>
            </a:extLst>
          </p:cNvPr>
          <p:cNvSpPr>
            <a:spLocks noGrp="1"/>
          </p:cNvSpPr>
          <p:nvPr>
            <p:ph type="title"/>
          </p:nvPr>
        </p:nvSpPr>
        <p:spPr/>
        <p:txBody>
          <a:bodyPr/>
          <a:lstStyle/>
          <a:p>
            <a:r>
              <a:rPr lang="en-US" dirty="0"/>
              <a:t>How Does Utility “Control” Work?</a:t>
            </a:r>
          </a:p>
        </p:txBody>
      </p:sp>
      <p:sp>
        <p:nvSpPr>
          <p:cNvPr id="3" name="Content Placeholder 2">
            <a:extLst>
              <a:ext uri="{FF2B5EF4-FFF2-40B4-BE49-F238E27FC236}">
                <a16:creationId xmlns:a16="http://schemas.microsoft.com/office/drawing/2014/main" id="{ECEEE88D-4261-4D4A-9A11-3E91A3672852}"/>
              </a:ext>
            </a:extLst>
          </p:cNvPr>
          <p:cNvSpPr>
            <a:spLocks noGrp="1"/>
          </p:cNvSpPr>
          <p:nvPr>
            <p:ph idx="1"/>
          </p:nvPr>
        </p:nvSpPr>
        <p:spPr>
          <a:xfrm>
            <a:off x="4100512" y="1810942"/>
            <a:ext cx="4414838" cy="3679031"/>
          </a:xfrm>
        </p:spPr>
        <p:txBody>
          <a:bodyPr>
            <a:normAutofit/>
          </a:bodyPr>
          <a:lstStyle/>
          <a:p>
            <a:r>
              <a:rPr lang="en-US" dirty="0"/>
              <a:t>Utility Communication with Smart Inverters </a:t>
            </a:r>
          </a:p>
          <a:p>
            <a:pPr lvl="1"/>
            <a:r>
              <a:rPr lang="en-US" dirty="0"/>
              <a:t>Recommendation: The utility should follow the IEEE 2030.5 standard with the ability to communicate through aggregators/integrators or directly with the inverter.  </a:t>
            </a:r>
          </a:p>
          <a:p>
            <a:pPr lvl="1"/>
            <a:r>
              <a:rPr lang="en-US" dirty="0"/>
              <a:t>The inverter should follow the draft IEEE 1547.1, and the final standard for IEEE 1547.1 once in effect for communication requirements.   </a:t>
            </a:r>
          </a:p>
          <a:p>
            <a:endParaRPr lang="en-US" dirty="0"/>
          </a:p>
        </p:txBody>
      </p:sp>
      <p:sp>
        <p:nvSpPr>
          <p:cNvPr id="4" name="Slide Number Placeholder 3">
            <a:extLst>
              <a:ext uri="{FF2B5EF4-FFF2-40B4-BE49-F238E27FC236}">
                <a16:creationId xmlns:a16="http://schemas.microsoft.com/office/drawing/2014/main" id="{D958D76F-C914-4DFB-896F-9833FA6492BE}"/>
              </a:ext>
            </a:extLst>
          </p:cNvPr>
          <p:cNvSpPr>
            <a:spLocks noGrp="1"/>
          </p:cNvSpPr>
          <p:nvPr>
            <p:ph type="sldNum" sz="quarter" idx="12"/>
          </p:nvPr>
        </p:nvSpPr>
        <p:spPr/>
        <p:txBody>
          <a:bodyPr/>
          <a:lstStyle/>
          <a:p>
            <a:pPr defTabSz="685800"/>
            <a:fld id="{4152FA69-0BC3-A94A-8E95-5460021E4D0A}" type="slidenum">
              <a:rPr lang="en-US">
                <a:solidFill>
                  <a:prstClr val="black"/>
                </a:solidFill>
              </a:rPr>
              <a:pPr defTabSz="685800"/>
              <a:t>43</a:t>
            </a:fld>
            <a:endParaRPr lang="en-US" dirty="0">
              <a:solidFill>
                <a:prstClr val="black"/>
              </a:solidFill>
            </a:endParaRPr>
          </a:p>
        </p:txBody>
      </p:sp>
      <p:pic>
        <p:nvPicPr>
          <p:cNvPr id="5" name="Picture 4">
            <a:extLst>
              <a:ext uri="{FF2B5EF4-FFF2-40B4-BE49-F238E27FC236}">
                <a16:creationId xmlns:a16="http://schemas.microsoft.com/office/drawing/2014/main" id="{30C4B845-D67C-43B2-92CB-85B83F2164FF}"/>
              </a:ext>
            </a:extLst>
          </p:cNvPr>
          <p:cNvPicPr>
            <a:picLocks noChangeAspect="1"/>
          </p:cNvPicPr>
          <p:nvPr/>
        </p:nvPicPr>
        <p:blipFill>
          <a:blip r:embed="rId2"/>
          <a:stretch>
            <a:fillRect/>
          </a:stretch>
        </p:blipFill>
        <p:spPr>
          <a:xfrm>
            <a:off x="71438" y="1810942"/>
            <a:ext cx="3733062" cy="4087415"/>
          </a:xfrm>
          <a:prstGeom prst="rect">
            <a:avLst/>
          </a:prstGeom>
        </p:spPr>
      </p:pic>
    </p:spTree>
    <p:extLst>
      <p:ext uri="{BB962C8B-B14F-4D97-AF65-F5344CB8AC3E}">
        <p14:creationId xmlns:p14="http://schemas.microsoft.com/office/powerpoint/2010/main" val="19870461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1A023-0ED8-433F-A0B4-4A9149F06EB9}"/>
              </a:ext>
            </a:extLst>
          </p:cNvPr>
          <p:cNvSpPr>
            <a:spLocks noGrp="1"/>
          </p:cNvSpPr>
          <p:nvPr>
            <p:ph type="title"/>
          </p:nvPr>
        </p:nvSpPr>
        <p:spPr/>
        <p:txBody>
          <a:bodyPr>
            <a:normAutofit/>
          </a:bodyPr>
          <a:lstStyle/>
          <a:p>
            <a:r>
              <a:rPr lang="en-US" dirty="0"/>
              <a:t>Testing Capabilities and Compensation Needed</a:t>
            </a:r>
          </a:p>
        </p:txBody>
      </p:sp>
      <p:sp>
        <p:nvSpPr>
          <p:cNvPr id="3" name="Content Placeholder 2">
            <a:extLst>
              <a:ext uri="{FF2B5EF4-FFF2-40B4-BE49-F238E27FC236}">
                <a16:creationId xmlns:a16="http://schemas.microsoft.com/office/drawing/2014/main" id="{DD251C1B-E1DC-4B70-BC14-1114A114D893}"/>
              </a:ext>
            </a:extLst>
          </p:cNvPr>
          <p:cNvSpPr>
            <a:spLocks noGrp="1"/>
          </p:cNvSpPr>
          <p:nvPr>
            <p:ph idx="1"/>
          </p:nvPr>
        </p:nvSpPr>
        <p:spPr/>
        <p:txBody>
          <a:bodyPr/>
          <a:lstStyle/>
          <a:p>
            <a:r>
              <a:rPr lang="en-US" dirty="0"/>
              <a:t>Recommendation: The utility shall implement pilot programs and shall provide reasonable compensation as part of such programs.  </a:t>
            </a:r>
          </a:p>
          <a:p>
            <a:r>
              <a:rPr lang="en-US" dirty="0"/>
              <a:t>Recommended pilots include but are not limited to exploring: </a:t>
            </a:r>
          </a:p>
          <a:p>
            <a:pPr lvl="1"/>
            <a:r>
              <a:rPr lang="en-US" dirty="0"/>
              <a:t>1. Communication with the smart inverter through an aggregator/integrator or directly with the inverter </a:t>
            </a:r>
          </a:p>
          <a:p>
            <a:pPr lvl="1"/>
            <a:r>
              <a:rPr lang="en-US" dirty="0"/>
              <a:t>2. Data collection from the smart inverter </a:t>
            </a:r>
          </a:p>
          <a:p>
            <a:pPr lvl="1"/>
            <a:r>
              <a:rPr lang="en-US" dirty="0"/>
              <a:t>3. Basic testing of smart inverter capabilities </a:t>
            </a:r>
          </a:p>
          <a:p>
            <a:pPr lvl="1"/>
            <a:r>
              <a:rPr lang="en-US" dirty="0"/>
              <a:t>4. Future capabilities of a smart inverter </a:t>
            </a:r>
          </a:p>
          <a:p>
            <a:pPr lvl="1"/>
            <a:r>
              <a:rPr lang="en-US" dirty="0"/>
              <a:t>5. High penetration renewable feeder pilot </a:t>
            </a:r>
          </a:p>
          <a:p>
            <a:pPr lvl="1"/>
            <a:r>
              <a:rPr lang="en-US" dirty="0"/>
              <a:t>6. Wide area renewable penetration pilot </a:t>
            </a:r>
          </a:p>
          <a:p>
            <a:pPr lvl="1"/>
            <a:r>
              <a:rPr lang="en-US" dirty="0"/>
              <a:t>7. Value of future alternate compensation streams </a:t>
            </a:r>
          </a:p>
        </p:txBody>
      </p:sp>
      <p:sp>
        <p:nvSpPr>
          <p:cNvPr id="4" name="Slide Number Placeholder 3">
            <a:extLst>
              <a:ext uri="{FF2B5EF4-FFF2-40B4-BE49-F238E27FC236}">
                <a16:creationId xmlns:a16="http://schemas.microsoft.com/office/drawing/2014/main" id="{497E88AC-3DAD-4C4F-8B3C-32C9968BF113}"/>
              </a:ext>
            </a:extLst>
          </p:cNvPr>
          <p:cNvSpPr>
            <a:spLocks noGrp="1"/>
          </p:cNvSpPr>
          <p:nvPr>
            <p:ph type="sldNum" sz="quarter" idx="12"/>
          </p:nvPr>
        </p:nvSpPr>
        <p:spPr/>
        <p:txBody>
          <a:bodyPr/>
          <a:lstStyle/>
          <a:p>
            <a:pPr defTabSz="685800"/>
            <a:fld id="{4152FA69-0BC3-A94A-8E95-5460021E4D0A}" type="slidenum">
              <a:rPr lang="en-US">
                <a:solidFill>
                  <a:prstClr val="black"/>
                </a:solidFill>
              </a:rPr>
              <a:pPr defTabSz="685800"/>
              <a:t>44</a:t>
            </a:fld>
            <a:endParaRPr lang="en-US" dirty="0">
              <a:solidFill>
                <a:prstClr val="black"/>
              </a:solidFill>
            </a:endParaRPr>
          </a:p>
        </p:txBody>
      </p:sp>
    </p:spTree>
    <p:extLst>
      <p:ext uri="{BB962C8B-B14F-4D97-AF65-F5344CB8AC3E}">
        <p14:creationId xmlns:p14="http://schemas.microsoft.com/office/powerpoint/2010/main" val="1403458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FB8132-857D-4293-9BDA-D53D399A80FD}"/>
              </a:ext>
            </a:extLst>
          </p:cNvPr>
          <p:cNvSpPr>
            <a:spLocks noGrp="1"/>
          </p:cNvSpPr>
          <p:nvPr>
            <p:ph type="title"/>
          </p:nvPr>
        </p:nvSpPr>
        <p:spPr/>
        <p:txBody>
          <a:bodyPr/>
          <a:lstStyle/>
          <a:p>
            <a:r>
              <a:rPr lang="en-US" dirty="0"/>
              <a:t>Contacts</a:t>
            </a:r>
          </a:p>
        </p:txBody>
      </p:sp>
      <p:sp>
        <p:nvSpPr>
          <p:cNvPr id="4" name="Slide Number Placeholder 3">
            <a:extLst>
              <a:ext uri="{FF2B5EF4-FFF2-40B4-BE49-F238E27FC236}">
                <a16:creationId xmlns:a16="http://schemas.microsoft.com/office/drawing/2014/main" id="{13D51D45-02D1-406D-998F-895574626331}"/>
              </a:ext>
            </a:extLst>
          </p:cNvPr>
          <p:cNvSpPr>
            <a:spLocks noGrp="1"/>
          </p:cNvSpPr>
          <p:nvPr>
            <p:ph type="sldNum" sz="quarter" idx="12"/>
          </p:nvPr>
        </p:nvSpPr>
        <p:spPr/>
        <p:txBody>
          <a:bodyPr/>
          <a:lstStyle/>
          <a:p>
            <a:pPr defTabSz="685800"/>
            <a:fld id="{4152FA69-0BC3-A94A-8E95-5460021E4D0A}" type="slidenum">
              <a:rPr lang="en-US">
                <a:solidFill>
                  <a:prstClr val="black"/>
                </a:solidFill>
              </a:rPr>
              <a:pPr defTabSz="685800"/>
              <a:t>45</a:t>
            </a:fld>
            <a:endParaRPr lang="en-US" dirty="0">
              <a:solidFill>
                <a:prstClr val="black"/>
              </a:solidFill>
            </a:endParaRPr>
          </a:p>
        </p:txBody>
      </p:sp>
      <p:sp>
        <p:nvSpPr>
          <p:cNvPr id="6" name="Text Placeholder 5">
            <a:extLst>
              <a:ext uri="{FF2B5EF4-FFF2-40B4-BE49-F238E27FC236}">
                <a16:creationId xmlns:a16="http://schemas.microsoft.com/office/drawing/2014/main" id="{0F2E69F2-00E6-4878-885B-3A0263CAAC3B}"/>
              </a:ext>
            </a:extLst>
          </p:cNvPr>
          <p:cNvSpPr>
            <a:spLocks noGrp="1"/>
          </p:cNvSpPr>
          <p:nvPr>
            <p:ph type="body" sz="half" idx="2"/>
          </p:nvPr>
        </p:nvSpPr>
        <p:spPr/>
        <p:txBody>
          <a:bodyPr/>
          <a:lstStyle/>
          <a:p>
            <a:r>
              <a:rPr lang="en-US" dirty="0"/>
              <a:t>Rick Umoff, Regulatory Counsel and Director of State Affairs, Solar Energy Industries Association</a:t>
            </a:r>
          </a:p>
          <a:p>
            <a:r>
              <a:rPr lang="en-US" dirty="0"/>
              <a:t>	- manages SEIA Midwest Committee</a:t>
            </a:r>
          </a:p>
          <a:p>
            <a:r>
              <a:rPr lang="en-US" dirty="0"/>
              <a:t>	- rumoff@seia.org</a:t>
            </a:r>
          </a:p>
          <a:p>
            <a:r>
              <a:rPr lang="en-US" dirty="0"/>
              <a:t>Brandon Smithwood, Director of California State Affairs</a:t>
            </a:r>
          </a:p>
          <a:p>
            <a:r>
              <a:rPr lang="en-US" dirty="0"/>
              <a:t>	- bsmithwood@seia.org </a:t>
            </a:r>
          </a:p>
          <a:p>
            <a:endParaRPr lang="en-US" dirty="0"/>
          </a:p>
          <a:p>
            <a:endParaRPr lang="en-US" dirty="0"/>
          </a:p>
        </p:txBody>
      </p:sp>
    </p:spTree>
    <p:extLst>
      <p:ext uri="{BB962C8B-B14F-4D97-AF65-F5344CB8AC3E}">
        <p14:creationId xmlns:p14="http://schemas.microsoft.com/office/powerpoint/2010/main" val="38704305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4800" dirty="0"/>
              <a:t>Questions?</a:t>
            </a:r>
          </a:p>
        </p:txBody>
      </p:sp>
    </p:spTree>
    <p:extLst>
      <p:ext uri="{BB962C8B-B14F-4D97-AF65-F5344CB8AC3E}">
        <p14:creationId xmlns:p14="http://schemas.microsoft.com/office/powerpoint/2010/main" val="1841547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8488362" cy="3521075"/>
          </a:xfrm>
        </p:spPr>
        <p:txBody>
          <a:bodyPr/>
          <a:lstStyle/>
          <a:p>
            <a:pPr marL="0" indent="0">
              <a:buNone/>
            </a:pPr>
            <a:r>
              <a:rPr lang="en-US" sz="2400" b="1" dirty="0"/>
              <a:t>The future of (grid connected) solar</a:t>
            </a:r>
          </a:p>
          <a:p>
            <a:pPr lvl="2"/>
            <a:endParaRPr lang="en-US" sz="1600" dirty="0"/>
          </a:p>
          <a:p>
            <a:r>
              <a:rPr lang="en-US" sz="2000" dirty="0"/>
              <a:t>SolarEdge Technology</a:t>
            </a:r>
          </a:p>
          <a:p>
            <a:pPr marL="0" indent="0">
              <a:buNone/>
            </a:pPr>
            <a:endParaRPr lang="en-US" sz="2000" dirty="0"/>
          </a:p>
          <a:p>
            <a:r>
              <a:rPr lang="en-US" sz="2000" dirty="0"/>
              <a:t>Why do we need Smart Inverters?</a:t>
            </a:r>
          </a:p>
          <a:p>
            <a:pPr marL="0" indent="0">
              <a:buNone/>
            </a:pPr>
            <a:endParaRPr lang="en-US" sz="2000" dirty="0"/>
          </a:p>
          <a:p>
            <a:r>
              <a:rPr lang="en-US" sz="2000" dirty="0"/>
              <a:t>What is a Smart Inverter?</a:t>
            </a:r>
          </a:p>
          <a:p>
            <a:pPr marL="685800" lvl="2" indent="0">
              <a:buNone/>
            </a:pPr>
            <a:endParaRPr lang="en-US" sz="1600" dirty="0"/>
          </a:p>
          <a:p>
            <a:r>
              <a:rPr lang="en-US" sz="2000" dirty="0"/>
              <a:t>What are the features of Smart Inverters?</a:t>
            </a:r>
          </a:p>
          <a:p>
            <a:pPr marL="0" indent="0">
              <a:buNone/>
            </a:pPr>
            <a:endParaRPr lang="en-US" sz="2000" dirty="0"/>
          </a:p>
        </p:txBody>
      </p:sp>
      <p:sp>
        <p:nvSpPr>
          <p:cNvPr id="3" name="Title 2"/>
          <p:cNvSpPr>
            <a:spLocks noGrp="1"/>
          </p:cNvSpPr>
          <p:nvPr>
            <p:ph type="title"/>
          </p:nvPr>
        </p:nvSpPr>
        <p:spPr/>
        <p:txBody>
          <a:bodyPr/>
          <a:lstStyle/>
          <a:p>
            <a:r>
              <a:rPr lang="en-US" dirty="0"/>
              <a:t>Agenda</a:t>
            </a:r>
          </a:p>
        </p:txBody>
      </p:sp>
      <p:pic>
        <p:nvPicPr>
          <p:cNvPr id="5122" name="Picture 2" descr="https://hd.unsplash.com/photo-1436464224124-bbac0b4e3d5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00"/>
          <a:stretch/>
        </p:blipFill>
        <p:spPr bwMode="auto">
          <a:xfrm>
            <a:off x="5541264" y="1641476"/>
            <a:ext cx="3602736" cy="4359275"/>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p:cNvSpPr/>
          <p:nvPr/>
        </p:nvSpPr>
        <p:spPr>
          <a:xfrm>
            <a:off x="1" y="5879194"/>
            <a:ext cx="174171" cy="121557"/>
          </a:xfrm>
          <a:prstGeom prst="rtTriangle">
            <a:avLst/>
          </a:prstGeom>
          <a:solidFill>
            <a:schemeClr val="tx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16488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t="21952"/>
          <a:stretch/>
        </p:blipFill>
        <p:spPr>
          <a:xfrm>
            <a:off x="488498" y="2819400"/>
            <a:ext cx="8167007" cy="2766168"/>
          </a:xfrm>
          <a:prstGeom prst="rect">
            <a:avLst/>
          </a:prstGeom>
          <a:noFill/>
          <a:ln>
            <a:noFill/>
          </a:ln>
        </p:spPr>
      </p:pic>
      <p:sp>
        <p:nvSpPr>
          <p:cNvPr id="14" name="Rectangle 13"/>
          <p:cNvSpPr/>
          <p:nvPr/>
        </p:nvSpPr>
        <p:spPr>
          <a:xfrm>
            <a:off x="311150" y="2813050"/>
            <a:ext cx="8445500" cy="584200"/>
          </a:xfrm>
          <a:prstGeom prst="rect">
            <a:avLst/>
          </a:prstGeom>
          <a:gradFill>
            <a:gsLst>
              <a:gs pos="0">
                <a:schemeClr val="bg1"/>
              </a:gs>
              <a:gs pos="100000">
                <a:schemeClr val="accent1">
                  <a:tint val="23500"/>
                  <a:satMod val="160000"/>
                  <a:alpha val="0"/>
                </a:schemeClr>
              </a:gs>
            </a:gsLst>
            <a:lin ang="5400000" scaled="0"/>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Rectangle 3"/>
          <p:cNvSpPr/>
          <p:nvPr/>
        </p:nvSpPr>
        <p:spPr>
          <a:xfrm>
            <a:off x="571500" y="5143501"/>
            <a:ext cx="1333500" cy="486833"/>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ext Placeholder 1"/>
          <p:cNvSpPr>
            <a:spLocks noGrp="1"/>
          </p:cNvSpPr>
          <p:nvPr>
            <p:ph type="body" sz="quarter" idx="13"/>
          </p:nvPr>
        </p:nvSpPr>
        <p:spPr/>
        <p:txBody>
          <a:bodyPr/>
          <a:lstStyle/>
          <a:p>
            <a:pPr>
              <a:spcBef>
                <a:spcPts val="200"/>
              </a:spcBef>
            </a:pPr>
            <a:r>
              <a:rPr lang="de-DE" dirty="0">
                <a:sym typeface="Wingdings" pitchFamily="2" charset="2"/>
              </a:rPr>
              <a:t>Each solar module is optimized by a power optimizer (DC to DC)</a:t>
            </a:r>
          </a:p>
          <a:p>
            <a:pPr>
              <a:spcBef>
                <a:spcPts val="200"/>
              </a:spcBef>
            </a:pPr>
            <a:r>
              <a:rPr lang="en-US" dirty="0">
                <a:sym typeface="Wingdings" pitchFamily="2" charset="2"/>
              </a:rPr>
              <a:t>A simplified inverter converts DC to AC</a:t>
            </a:r>
          </a:p>
          <a:p>
            <a:pPr>
              <a:spcBef>
                <a:spcPts val="200"/>
              </a:spcBef>
            </a:pPr>
            <a:r>
              <a:rPr lang="en-US" dirty="0">
                <a:sym typeface="Wingdings" pitchFamily="2" charset="2"/>
              </a:rPr>
              <a:t>Monitoring portal visualizes performance of each device</a:t>
            </a:r>
            <a:endParaRPr lang="en-US" dirty="0"/>
          </a:p>
        </p:txBody>
      </p:sp>
      <p:sp>
        <p:nvSpPr>
          <p:cNvPr id="3" name="Title 2"/>
          <p:cNvSpPr>
            <a:spLocks noGrp="1"/>
          </p:cNvSpPr>
          <p:nvPr>
            <p:ph type="title"/>
          </p:nvPr>
        </p:nvSpPr>
        <p:spPr/>
        <p:txBody>
          <a:bodyPr/>
          <a:lstStyle/>
          <a:p>
            <a:r>
              <a:rPr lang="en-US" dirty="0"/>
              <a:t>It’s as Easy as 1, 2, 3…</a:t>
            </a:r>
          </a:p>
        </p:txBody>
      </p:sp>
      <p:sp>
        <p:nvSpPr>
          <p:cNvPr id="10" name="Rectangle 9"/>
          <p:cNvSpPr/>
          <p:nvPr/>
        </p:nvSpPr>
        <p:spPr>
          <a:xfrm>
            <a:off x="3970060" y="3731656"/>
            <a:ext cx="1141352" cy="205185"/>
          </a:xfrm>
          <a:prstGeom prst="rect">
            <a:avLst/>
          </a:prstGeom>
        </p:spPr>
        <p:txBody>
          <a:bodyPr wrap="square" lIns="0" tIns="0" rIns="0" bIns="0">
            <a:spAutoFit/>
          </a:bodyPr>
          <a:lstStyle/>
          <a:p>
            <a:pPr algn="ctr">
              <a:lnSpc>
                <a:spcPts val="825"/>
              </a:lnSpc>
            </a:pPr>
            <a:r>
              <a:rPr lang="en-US" sz="751" b="1" i="1" dirty="0">
                <a:solidFill>
                  <a:srgbClr val="404040"/>
                </a:solidFill>
                <a:latin typeface="Calibri"/>
              </a:rPr>
              <a:t>Power Optimizer</a:t>
            </a:r>
          </a:p>
          <a:p>
            <a:pPr algn="ctr">
              <a:lnSpc>
                <a:spcPts val="825"/>
              </a:lnSpc>
            </a:pPr>
            <a:r>
              <a:rPr lang="en-US" sz="751" b="1" i="1" dirty="0">
                <a:solidFill>
                  <a:srgbClr val="404040"/>
                </a:solidFill>
                <a:latin typeface="Calibri"/>
              </a:rPr>
              <a:t>P300-P800</a:t>
            </a:r>
            <a:endParaRPr lang="en-US" sz="751" dirty="0">
              <a:solidFill>
                <a:srgbClr val="404040"/>
              </a:solidFill>
              <a:latin typeface="Calibri"/>
            </a:endParaRPr>
          </a:p>
        </p:txBody>
      </p:sp>
      <p:sp>
        <p:nvSpPr>
          <p:cNvPr id="11" name="Rectangle 10"/>
          <p:cNvSpPr/>
          <p:nvPr/>
        </p:nvSpPr>
        <p:spPr>
          <a:xfrm>
            <a:off x="1735620" y="5396965"/>
            <a:ext cx="1607857" cy="507831"/>
          </a:xfrm>
          <a:prstGeom prst="rect">
            <a:avLst/>
          </a:prstGeom>
        </p:spPr>
        <p:txBody>
          <a:bodyPr wrap="square" lIns="0" tIns="0" rIns="0" bIns="0">
            <a:spAutoFit/>
          </a:bodyPr>
          <a:lstStyle/>
          <a:p>
            <a:pPr algn="ctr"/>
            <a:r>
              <a:rPr lang="en-US" sz="1100" b="1" i="1" dirty="0">
                <a:solidFill>
                  <a:srgbClr val="404040"/>
                </a:solidFill>
                <a:latin typeface="Calibri"/>
              </a:rPr>
              <a:t>Single-Phase Inverter: </a:t>
            </a:r>
          </a:p>
          <a:p>
            <a:pPr algn="ctr"/>
            <a:r>
              <a:rPr lang="en-US" sz="1100" b="1" i="1" dirty="0">
                <a:solidFill>
                  <a:srgbClr val="CE1126"/>
                </a:solidFill>
                <a:latin typeface="Calibri"/>
              </a:rPr>
              <a:t>5 – 11.4kW</a:t>
            </a:r>
          </a:p>
          <a:p>
            <a:pPr algn="ctr"/>
            <a:r>
              <a:rPr lang="en-US" sz="1100" b="1" i="1" dirty="0">
                <a:solidFill>
                  <a:srgbClr val="CE1126"/>
                </a:solidFill>
                <a:latin typeface="Calibri"/>
              </a:rPr>
              <a:t>240Vac</a:t>
            </a:r>
          </a:p>
        </p:txBody>
      </p:sp>
      <p:sp>
        <p:nvSpPr>
          <p:cNvPr id="12" name="Rectangle 11"/>
          <p:cNvSpPr/>
          <p:nvPr/>
        </p:nvSpPr>
        <p:spPr>
          <a:xfrm>
            <a:off x="3864544" y="5641697"/>
            <a:ext cx="1141352" cy="205185"/>
          </a:xfrm>
          <a:prstGeom prst="rect">
            <a:avLst/>
          </a:prstGeom>
        </p:spPr>
        <p:txBody>
          <a:bodyPr wrap="square" lIns="0" tIns="0" rIns="0" bIns="0">
            <a:spAutoFit/>
          </a:bodyPr>
          <a:lstStyle/>
          <a:p>
            <a:pPr algn="ctr">
              <a:lnSpc>
                <a:spcPts val="825"/>
              </a:lnSpc>
            </a:pPr>
            <a:r>
              <a:rPr lang="en-US" sz="751" b="1" i="1" dirty="0">
                <a:solidFill>
                  <a:srgbClr val="404040"/>
                </a:solidFill>
                <a:latin typeface="Calibri"/>
              </a:rPr>
              <a:t>Cloud-Based</a:t>
            </a:r>
          </a:p>
          <a:p>
            <a:pPr algn="ctr">
              <a:lnSpc>
                <a:spcPts val="825"/>
              </a:lnSpc>
            </a:pPr>
            <a:r>
              <a:rPr lang="en-US" sz="751" b="1" i="1" dirty="0">
                <a:solidFill>
                  <a:srgbClr val="404040"/>
                </a:solidFill>
                <a:latin typeface="Calibri"/>
              </a:rPr>
              <a:t>Monitoring Portal</a:t>
            </a:r>
            <a:endParaRPr lang="en-US" sz="751" dirty="0">
              <a:solidFill>
                <a:srgbClr val="404040"/>
              </a:solidFill>
              <a:latin typeface="Calibri"/>
            </a:endParaRPr>
          </a:p>
        </p:txBody>
      </p:sp>
      <p:sp>
        <p:nvSpPr>
          <p:cNvPr id="13" name="Rectangle 12"/>
          <p:cNvSpPr/>
          <p:nvPr/>
        </p:nvSpPr>
        <p:spPr>
          <a:xfrm>
            <a:off x="5994382" y="5264604"/>
            <a:ext cx="1564981" cy="507831"/>
          </a:xfrm>
          <a:prstGeom prst="rect">
            <a:avLst/>
          </a:prstGeom>
        </p:spPr>
        <p:txBody>
          <a:bodyPr wrap="square" lIns="0" tIns="0" rIns="0" bIns="0">
            <a:spAutoFit/>
          </a:bodyPr>
          <a:lstStyle/>
          <a:p>
            <a:pPr algn="ctr"/>
            <a:r>
              <a:rPr lang="en-US" sz="1100" b="1" i="1" dirty="0">
                <a:solidFill>
                  <a:srgbClr val="404040"/>
                </a:solidFill>
                <a:latin typeface="Calibri"/>
              </a:rPr>
              <a:t>Three-Phase Inverter</a:t>
            </a:r>
          </a:p>
          <a:p>
            <a:pPr algn="ctr"/>
            <a:r>
              <a:rPr lang="en-US" sz="1100" b="1" i="1" dirty="0">
                <a:solidFill>
                  <a:srgbClr val="CE1126"/>
                </a:solidFill>
                <a:latin typeface="Calibri"/>
              </a:rPr>
              <a:t>9 – 33.3kW</a:t>
            </a:r>
          </a:p>
          <a:p>
            <a:pPr algn="ctr"/>
            <a:r>
              <a:rPr lang="en-US" sz="1100" b="1" i="1" dirty="0">
                <a:solidFill>
                  <a:srgbClr val="CE1126"/>
                </a:solidFill>
                <a:latin typeface="Calibri"/>
              </a:rPr>
              <a:t>208Vac &amp; 277/480Vac</a:t>
            </a: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6663" y="4163810"/>
            <a:ext cx="815841" cy="1666252"/>
          </a:xfrm>
          <a:prstGeom prst="rect">
            <a:avLst/>
          </a:prstGeom>
          <a:noFill/>
          <a:ln>
            <a:noFill/>
          </a:ln>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2347" y="3868135"/>
            <a:ext cx="914400" cy="1585073"/>
          </a:xfrm>
          <a:prstGeom prst="rect">
            <a:avLst/>
          </a:prstGeom>
          <a:noFill/>
          <a:ln>
            <a:noFill/>
          </a:ln>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651" y="4580537"/>
            <a:ext cx="675255" cy="846185"/>
          </a:xfrm>
          <a:prstGeom prst="rect">
            <a:avLst/>
          </a:prstGeom>
        </p:spPr>
      </p:pic>
      <p:sp>
        <p:nvSpPr>
          <p:cNvPr id="16" name="Rectangle 15"/>
          <p:cNvSpPr/>
          <p:nvPr/>
        </p:nvSpPr>
        <p:spPr>
          <a:xfrm>
            <a:off x="401350" y="5396965"/>
            <a:ext cx="1607857" cy="507831"/>
          </a:xfrm>
          <a:prstGeom prst="rect">
            <a:avLst/>
          </a:prstGeom>
        </p:spPr>
        <p:txBody>
          <a:bodyPr wrap="square" lIns="0" tIns="0" rIns="0" bIns="0">
            <a:spAutoFit/>
          </a:bodyPr>
          <a:lstStyle/>
          <a:p>
            <a:pPr algn="ctr"/>
            <a:r>
              <a:rPr lang="en-US" sz="1100" b="1" i="1" dirty="0">
                <a:solidFill>
                  <a:srgbClr val="404040"/>
                </a:solidFill>
                <a:latin typeface="Calibri"/>
              </a:rPr>
              <a:t>HD-Wave Inverter: </a:t>
            </a:r>
          </a:p>
          <a:p>
            <a:pPr algn="ctr"/>
            <a:r>
              <a:rPr lang="en-US" sz="1100" b="1" i="1" dirty="0">
                <a:solidFill>
                  <a:srgbClr val="CE1126"/>
                </a:solidFill>
                <a:latin typeface="Calibri"/>
              </a:rPr>
              <a:t>3 – 7.6kW</a:t>
            </a:r>
          </a:p>
          <a:p>
            <a:pPr algn="ctr"/>
            <a:r>
              <a:rPr lang="en-US" sz="1100" b="1" i="1" dirty="0">
                <a:solidFill>
                  <a:srgbClr val="CE1126"/>
                </a:solidFill>
                <a:latin typeface="Calibri"/>
              </a:rPr>
              <a:t>240Vac</a:t>
            </a:r>
          </a:p>
        </p:txBody>
      </p:sp>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871385" y="4595619"/>
            <a:ext cx="1248359" cy="1576582"/>
          </a:xfrm>
          <a:prstGeom prst="rect">
            <a:avLst/>
          </a:prstGeom>
        </p:spPr>
      </p:pic>
    </p:spTree>
    <p:extLst>
      <p:ext uri="{BB962C8B-B14F-4D97-AF65-F5344CB8AC3E}">
        <p14:creationId xmlns:p14="http://schemas.microsoft.com/office/powerpoint/2010/main" val="320862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7" y="1778002"/>
            <a:ext cx="4976633" cy="3807193"/>
          </a:xfrm>
        </p:spPr>
        <p:txBody>
          <a:bodyPr/>
          <a:lstStyle/>
          <a:p>
            <a:r>
              <a:rPr lang="en-US" sz="2000" dirty="0">
                <a:solidFill>
                  <a:schemeClr val="tx2"/>
                </a:solidFill>
              </a:rPr>
              <a:t>Continued growth of PV generation puts more stress on grid infrastructure designed for distribution from centralized energy sources</a:t>
            </a:r>
          </a:p>
          <a:p>
            <a:r>
              <a:rPr lang="en-US" sz="2000" dirty="0">
                <a:solidFill>
                  <a:schemeClr val="tx2"/>
                </a:solidFill>
              </a:rPr>
              <a:t>Smart inverters can help reduce grid upgrades needed for increasing PV penetration</a:t>
            </a:r>
          </a:p>
          <a:p>
            <a:r>
              <a:rPr lang="en-US" sz="2000" dirty="0">
                <a:solidFill>
                  <a:schemeClr val="tx2"/>
                </a:solidFill>
              </a:rPr>
              <a:t>September 8</a:t>
            </a:r>
            <a:r>
              <a:rPr lang="en-US" sz="2000" baseline="30000" dirty="0">
                <a:solidFill>
                  <a:schemeClr val="tx2"/>
                </a:solidFill>
              </a:rPr>
              <a:t>th</a:t>
            </a:r>
            <a:r>
              <a:rPr lang="en-US" sz="2000" dirty="0">
                <a:solidFill>
                  <a:schemeClr val="tx2"/>
                </a:solidFill>
              </a:rPr>
              <a:t>, </a:t>
            </a:r>
            <a:r>
              <a:rPr lang="en-US" sz="2000" dirty="0"/>
              <a:t>Smart Inverters are required for 3 major California IOUs and Hawaii</a:t>
            </a:r>
          </a:p>
          <a:p>
            <a:r>
              <a:rPr lang="en-US" sz="2000" dirty="0"/>
              <a:t>Other regions are expected to follow </a:t>
            </a:r>
          </a:p>
          <a:p>
            <a:r>
              <a:rPr lang="en-US" sz="2000" dirty="0"/>
              <a:t>Potential retro-active measures favor “future proofing” installations </a:t>
            </a:r>
          </a:p>
          <a:p>
            <a:pPr marL="685800" lvl="2" indent="0">
              <a:buNone/>
            </a:pPr>
            <a:endParaRPr lang="en-US" sz="1600" dirty="0"/>
          </a:p>
          <a:p>
            <a:pPr lvl="2"/>
            <a:endParaRPr lang="en-US" sz="1600" dirty="0"/>
          </a:p>
        </p:txBody>
      </p:sp>
      <p:sp>
        <p:nvSpPr>
          <p:cNvPr id="3" name="Title 2"/>
          <p:cNvSpPr>
            <a:spLocks noGrp="1"/>
          </p:cNvSpPr>
          <p:nvPr>
            <p:ph type="title"/>
          </p:nvPr>
        </p:nvSpPr>
        <p:spPr/>
        <p:txBody>
          <a:bodyPr/>
          <a:lstStyle/>
          <a:p>
            <a:r>
              <a:rPr lang="en-US" dirty="0"/>
              <a:t>Why Should We Care Today?</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48000" t="8127" r="10190" b="8233"/>
          <a:stretch/>
        </p:blipFill>
        <p:spPr>
          <a:xfrm>
            <a:off x="5251270" y="1620318"/>
            <a:ext cx="3892731" cy="4380432"/>
          </a:xfrm>
          <a:prstGeom prst="rect">
            <a:avLst/>
          </a:prstGeom>
        </p:spPr>
      </p:pic>
      <p:sp>
        <p:nvSpPr>
          <p:cNvPr id="7" name="Right Triangle 6"/>
          <p:cNvSpPr/>
          <p:nvPr/>
        </p:nvSpPr>
        <p:spPr>
          <a:xfrm>
            <a:off x="1" y="5879194"/>
            <a:ext cx="174171" cy="121557"/>
          </a:xfrm>
          <a:prstGeom prst="rtTriangle">
            <a:avLst/>
          </a:prstGeom>
          <a:solidFill>
            <a:schemeClr val="tx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525934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9" y="1778002"/>
            <a:ext cx="6004594" cy="3521075"/>
          </a:xfrm>
        </p:spPr>
        <p:txBody>
          <a:bodyPr/>
          <a:lstStyle/>
          <a:p>
            <a:r>
              <a:rPr lang="en-US" sz="2000" b="1" dirty="0"/>
              <a:t>Smart inverters are PV inverters that stay connected and provide additional functions to help actively support the grid</a:t>
            </a:r>
            <a:r>
              <a:rPr lang="en-US" sz="2000" dirty="0"/>
              <a:t>- mainly voltage and frequency</a:t>
            </a:r>
          </a:p>
          <a:p>
            <a:r>
              <a:rPr lang="en-US" sz="2000" dirty="0"/>
              <a:t>Smart Inverters can receive commands from grid operators and report information</a:t>
            </a:r>
          </a:p>
          <a:p>
            <a:r>
              <a:rPr lang="en-US" sz="2000" dirty="0"/>
              <a:t>Traditional inverters simply disconnected when the grid voltage or frequency went out of range.</a:t>
            </a:r>
          </a:p>
          <a:p>
            <a:r>
              <a:rPr lang="en-US" sz="2000" dirty="0"/>
              <a:t>Examples:  California Electric Rule 21, Hawaii Rule 14H</a:t>
            </a:r>
          </a:p>
          <a:p>
            <a:pPr lvl="1"/>
            <a:r>
              <a:rPr lang="en-US" sz="1800" dirty="0"/>
              <a:t>Pilots: Arizona Public Service, Green Mountain Power, National Grid</a:t>
            </a:r>
          </a:p>
        </p:txBody>
      </p:sp>
      <p:sp>
        <p:nvSpPr>
          <p:cNvPr id="3" name="Title 2"/>
          <p:cNvSpPr>
            <a:spLocks noGrp="1"/>
          </p:cNvSpPr>
          <p:nvPr>
            <p:ph type="title"/>
          </p:nvPr>
        </p:nvSpPr>
        <p:spPr/>
        <p:txBody>
          <a:bodyPr/>
          <a:lstStyle/>
          <a:p>
            <a:r>
              <a:rPr lang="en-US" dirty="0"/>
              <a:t>What is a Smart Inverter?</a:t>
            </a:r>
          </a:p>
        </p:txBody>
      </p:sp>
      <p:sp>
        <p:nvSpPr>
          <p:cNvPr id="5" name="Right Triangle 4"/>
          <p:cNvSpPr/>
          <p:nvPr/>
        </p:nvSpPr>
        <p:spPr>
          <a:xfrm>
            <a:off x="1" y="5879194"/>
            <a:ext cx="174171" cy="121557"/>
          </a:xfrm>
          <a:prstGeom prst="rtTriangle">
            <a:avLst/>
          </a:prstGeom>
          <a:solidFill>
            <a:schemeClr val="tx2">
              <a:lumMod val="60000"/>
              <a:lumOff val="40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46871" t="5272" r="5843"/>
          <a:stretch/>
        </p:blipFill>
        <p:spPr bwMode="auto">
          <a:xfrm>
            <a:off x="6031451" y="1778001"/>
            <a:ext cx="2932841" cy="223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07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274638" y="1778002"/>
            <a:ext cx="7111098" cy="3725677"/>
          </a:xfrm>
        </p:spPr>
        <p:txBody>
          <a:bodyPr/>
          <a:lstStyle/>
          <a:p>
            <a:r>
              <a:rPr lang="en-US" sz="2000" dirty="0"/>
              <a:t>SolarEdge uses the same hardware and the same model numbers</a:t>
            </a:r>
          </a:p>
          <a:p>
            <a:r>
              <a:rPr lang="en-US" sz="2000" dirty="0"/>
              <a:t>Software enables special features – Customizable for each region ( California, Hawaii, Japan, Australia, Germany)</a:t>
            </a:r>
          </a:p>
          <a:p>
            <a:r>
              <a:rPr lang="en-US" sz="2000" dirty="0"/>
              <a:t>Hardware + software together is evaluated and tested by a NRTL (Nationally Recognized Testing Laboratory) to UL1741 Supplement A</a:t>
            </a:r>
          </a:p>
          <a:p>
            <a:r>
              <a:rPr lang="en-US" sz="2000" dirty="0"/>
              <a:t>Inverters are labeled with: “Grid Support Inverter” vs. only “Grid Interactive”</a:t>
            </a:r>
          </a:p>
          <a:p>
            <a:r>
              <a:rPr lang="en-US" sz="2000" dirty="0">
                <a:hlinkClick r:id="rId2"/>
              </a:rPr>
              <a:t>http://www.gosolarcalifornia.ca.gov/equipment/inverters.php</a:t>
            </a:r>
            <a:r>
              <a:rPr lang="en-US" sz="2000" dirty="0"/>
              <a:t> (downloadable Excel table)</a:t>
            </a:r>
          </a:p>
          <a:p>
            <a:pPr marL="685800" lvl="2" indent="0">
              <a:buNone/>
            </a:pPr>
            <a:endParaRPr lang="en-US" sz="1600" dirty="0"/>
          </a:p>
        </p:txBody>
      </p:sp>
      <p:sp>
        <p:nvSpPr>
          <p:cNvPr id="3" name="Title 2"/>
          <p:cNvSpPr>
            <a:spLocks noGrp="1"/>
          </p:cNvSpPr>
          <p:nvPr>
            <p:ph type="title"/>
          </p:nvPr>
        </p:nvSpPr>
        <p:spPr/>
        <p:txBody>
          <a:bodyPr/>
          <a:lstStyle/>
          <a:p>
            <a:r>
              <a:rPr lang="en-US" dirty="0"/>
              <a:t>Which Inverters are Smart Inverters?</a:t>
            </a:r>
          </a:p>
        </p:txBody>
      </p:sp>
    </p:spTree>
    <p:extLst>
      <p:ext uri="{BB962C8B-B14F-4D97-AF65-F5344CB8AC3E}">
        <p14:creationId xmlns:p14="http://schemas.microsoft.com/office/powerpoint/2010/main" val="63317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Theme">
  <a:themeElements>
    <a:clrScheme name="Custom 1">
      <a:dk1>
        <a:sysClr val="windowText" lastClr="000000"/>
      </a:dk1>
      <a:lt1>
        <a:sysClr val="window" lastClr="FFFFFF"/>
      </a:lt1>
      <a:dk2>
        <a:srgbClr val="404040"/>
      </a:dk2>
      <a:lt2>
        <a:srgbClr val="E7E6E6"/>
      </a:lt2>
      <a:accent1>
        <a:srgbClr val="CE1126"/>
      </a:accent1>
      <a:accent2>
        <a:srgbClr val="950017"/>
      </a:accent2>
      <a:accent3>
        <a:srgbClr val="CDC482"/>
      </a:accent3>
      <a:accent4>
        <a:srgbClr val="A99E46"/>
      </a:accent4>
      <a:accent5>
        <a:srgbClr val="3C9183"/>
      </a:accent5>
      <a:accent6>
        <a:srgbClr val="296B73"/>
      </a:accent6>
      <a:hlink>
        <a:srgbClr val="404040"/>
      </a:hlink>
      <a:folHlink>
        <a:srgbClr val="40404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EDG" id="{A24B9675-2D22-4243-999C-0198DF8DE36D}" vid="{1940CA5A-F8BB-4EA5-B96E-23E21337A8D7}"/>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257280-D884-4F0D-82D8-44EFE5D6508E}" vid="{4ADF28D5-9F03-431B-900C-D295725BD37B}"/>
    </a:ext>
  </a:extLst>
</a:theme>
</file>

<file path=ppt/theme/theme4.xml><?xml version="1.0" encoding="utf-8"?>
<a:theme xmlns:a="http://schemas.openxmlformats.org/drawingml/2006/main" name="Default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EIA Avoided Transmission Presentation to DRP Working Group 2AUG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IA-PPT-Template-2017" id="{42138D00-605D-4ACB-A35B-21040812B8CA}" vid="{70D8B1A0-A215-4825-BDAC-9739C337B3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48917</TotalTime>
  <Words>4406</Words>
  <Application>Microsoft Office PowerPoint</Application>
  <PresentationFormat>On-screen Show (4:3)</PresentationFormat>
  <Paragraphs>629</Paragraphs>
  <Slides>46</Slides>
  <Notes>26</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46</vt:i4>
      </vt:variant>
    </vt:vector>
  </HeadingPairs>
  <TitlesOfParts>
    <vt:vector size="65" baseType="lpstr">
      <vt:lpstr>ＭＳ Ｐゴシック</vt:lpstr>
      <vt:lpstr>Arial</vt:lpstr>
      <vt:lpstr>Arial Rounded MT Bold</vt:lpstr>
      <vt:lpstr>Calibri</vt:lpstr>
      <vt:lpstr>Calibri Light</vt:lpstr>
      <vt:lpstr>DIN OT</vt:lpstr>
      <vt:lpstr>DINOT</vt:lpstr>
      <vt:lpstr>Geneva</vt:lpstr>
      <vt:lpstr>Lato Black</vt:lpstr>
      <vt:lpstr>Lato Light</vt:lpstr>
      <vt:lpstr>MV Boli</vt:lpstr>
      <vt:lpstr>Roboto</vt:lpstr>
      <vt:lpstr>Times New Roman</vt:lpstr>
      <vt:lpstr>Wingdings</vt:lpstr>
      <vt:lpstr>Office Theme</vt:lpstr>
      <vt:lpstr>Default Theme</vt:lpstr>
      <vt:lpstr>1_Office Theme</vt:lpstr>
      <vt:lpstr>Default Design</vt:lpstr>
      <vt:lpstr>SEIA Avoided Transmission Presentation to DRP Working Group 2AUG17</vt:lpstr>
      <vt:lpstr>Smart Inverters 101</vt:lpstr>
      <vt:lpstr>Agenda</vt:lpstr>
      <vt:lpstr>Overview of Smart Inverter Provisions in FEJA</vt:lpstr>
      <vt:lpstr>What are “Smart” Inverters?</vt:lpstr>
      <vt:lpstr>Agenda</vt:lpstr>
      <vt:lpstr>It’s as Easy as 1, 2, 3…</vt:lpstr>
      <vt:lpstr>Why Should We Care Today?</vt:lpstr>
      <vt:lpstr>What is a Smart Inverter?</vt:lpstr>
      <vt:lpstr>Which Inverters are Smart Inverters?</vt:lpstr>
      <vt:lpstr>Smart Inverter Functions</vt:lpstr>
      <vt:lpstr>Frequency &amp; Voltage Ride-Through</vt:lpstr>
      <vt:lpstr>Voltage-Ride Through Example</vt:lpstr>
      <vt:lpstr>Volt/VAr Mode</vt:lpstr>
      <vt:lpstr>Modeled Example of Voltage Support</vt:lpstr>
      <vt:lpstr>Fixed Power Factor </vt:lpstr>
      <vt:lpstr>Normal Ramp Rate &amp; Soft-Start</vt:lpstr>
      <vt:lpstr>Frequency/Watt</vt:lpstr>
      <vt:lpstr>Volt/Watt Mode - (Optional)</vt:lpstr>
      <vt:lpstr>Smart Active Inverter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History of the California Smart Inverter and the Smart Inverter Working Group</vt:lpstr>
      <vt:lpstr>Smart Inverter Functions</vt:lpstr>
      <vt:lpstr>Smart Inverter Policy:  Presentation to the Illinois Solar Energy Industries Association</vt:lpstr>
      <vt:lpstr>Policy Considerations</vt:lpstr>
      <vt:lpstr>How to Define a “Reliability Event”</vt:lpstr>
      <vt:lpstr>How Does Utility “Control” Work?</vt:lpstr>
      <vt:lpstr>Testing Capabilities and Compensation Needed</vt:lpstr>
      <vt:lpstr>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estanley</dc:creator>
  <cp:lastModifiedBy>Shannon Weigel</cp:lastModifiedBy>
  <cp:revision>121</cp:revision>
  <dcterms:created xsi:type="dcterms:W3CDTF">2017-03-21T18:34:15Z</dcterms:created>
  <dcterms:modified xsi:type="dcterms:W3CDTF">2017-08-22T15:27:11Z</dcterms:modified>
</cp:coreProperties>
</file>