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56" r:id="rId3"/>
    <p:sldId id="290" r:id="rId4"/>
    <p:sldId id="272" r:id="rId5"/>
    <p:sldId id="296" r:id="rId6"/>
    <p:sldId id="285" r:id="rId7"/>
    <p:sldId id="257" r:id="rId8"/>
    <p:sldId id="258" r:id="rId9"/>
    <p:sldId id="259" r:id="rId10"/>
    <p:sldId id="260" r:id="rId11"/>
    <p:sldId id="261" r:id="rId12"/>
    <p:sldId id="264" r:id="rId13"/>
    <p:sldId id="262" r:id="rId14"/>
    <p:sldId id="263" r:id="rId15"/>
    <p:sldId id="275" r:id="rId16"/>
    <p:sldId id="265" r:id="rId17"/>
    <p:sldId id="266" r:id="rId18"/>
    <p:sldId id="267" r:id="rId19"/>
    <p:sldId id="268" r:id="rId20"/>
    <p:sldId id="269" r:id="rId21"/>
    <p:sldId id="270" r:id="rId22"/>
    <p:sldId id="271" r:id="rId23"/>
    <p:sldId id="286" r:id="rId24"/>
    <p:sldId id="279" r:id="rId25"/>
    <p:sldId id="280" r:id="rId26"/>
    <p:sldId id="283" r:id="rId27"/>
    <p:sldId id="276" r:id="rId28"/>
    <p:sldId id="282" r:id="rId29"/>
    <p:sldId id="292" r:id="rId30"/>
    <p:sldId id="293" r:id="rId31"/>
    <p:sldId id="294" r:id="rId32"/>
    <p:sldId id="295" r:id="rId33"/>
    <p:sldId id="288" r:id="rId34"/>
    <p:sldId id="29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geil/solar/Wind%20chart%206-1-21,%20total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Users/geil/solar/Helios%20Chart%206-1-2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geil/solar/Suniva%20Chart%206-1-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925658598230773E-2"/>
          <c:y val="0.1520118845903756"/>
          <c:w val="0.94789848524814702"/>
          <c:h val="0.78054914021823207"/>
        </c:manualLayout>
      </c:layout>
      <c:barChart>
        <c:barDir val="col"/>
        <c:grouping val="clustered"/>
        <c:varyColors val="0"/>
        <c:ser>
          <c:idx val="0"/>
          <c:order val="0"/>
          <c:tx>
            <c:strRef>
              <c:f>Sheet1!$B$1</c:f>
              <c:strCache>
                <c:ptCount val="1"/>
                <c:pt idx="0">
                  <c:v>Wind 07</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0</c:v>
                </c:pt>
                <c:pt idx="1">
                  <c:v>0</c:v>
                </c:pt>
                <c:pt idx="2">
                  <c:v>410</c:v>
                </c:pt>
                <c:pt idx="3">
                  <c:v>1204</c:v>
                </c:pt>
                <c:pt idx="4">
                  <c:v>442</c:v>
                </c:pt>
                <c:pt idx="5">
                  <c:v>260</c:v>
                </c:pt>
                <c:pt idx="6">
                  <c:v>119</c:v>
                </c:pt>
                <c:pt idx="7">
                  <c:v>124</c:v>
                </c:pt>
                <c:pt idx="8">
                  <c:v>159</c:v>
                </c:pt>
                <c:pt idx="9">
                  <c:v>534</c:v>
                </c:pt>
                <c:pt idx="10">
                  <c:v>773</c:v>
                </c:pt>
                <c:pt idx="11">
                  <c:v>845</c:v>
                </c:pt>
              </c:numCache>
            </c:numRef>
          </c:val>
          <c:extLst>
            <c:ext xmlns:c16="http://schemas.microsoft.com/office/drawing/2014/chart" uri="{C3380CC4-5D6E-409C-BE32-E72D297353CC}">
              <c16:uniqueId val="{00000000-B4D3-C84F-BEF9-F3EFDB5DA57F}"/>
            </c:ext>
          </c:extLst>
        </c:ser>
        <c:ser>
          <c:idx val="1"/>
          <c:order val="1"/>
          <c:tx>
            <c:strRef>
              <c:f>Sheet1!$C$1</c:f>
              <c:strCache>
                <c:ptCount val="1"/>
                <c:pt idx="0">
                  <c:v>Wind 08</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Sheet1!$C$2:$C$13</c:f>
              <c:numCache>
                <c:formatCode>General</c:formatCode>
                <c:ptCount val="12"/>
                <c:pt idx="0">
                  <c:v>1265</c:v>
                </c:pt>
                <c:pt idx="1">
                  <c:v>1108</c:v>
                </c:pt>
                <c:pt idx="2">
                  <c:v>815</c:v>
                </c:pt>
                <c:pt idx="3">
                  <c:v>1021</c:v>
                </c:pt>
                <c:pt idx="4">
                  <c:v>625</c:v>
                </c:pt>
                <c:pt idx="5">
                  <c:v>492</c:v>
                </c:pt>
                <c:pt idx="6">
                  <c:v>171</c:v>
                </c:pt>
                <c:pt idx="7">
                  <c:v>81</c:v>
                </c:pt>
                <c:pt idx="8">
                  <c:v>142</c:v>
                </c:pt>
                <c:pt idx="9">
                  <c:v>429</c:v>
                </c:pt>
                <c:pt idx="10">
                  <c:v>694</c:v>
                </c:pt>
                <c:pt idx="11">
                  <c:v>1419</c:v>
                </c:pt>
              </c:numCache>
            </c:numRef>
          </c:val>
          <c:extLst>
            <c:ext xmlns:c16="http://schemas.microsoft.com/office/drawing/2014/chart" uri="{C3380CC4-5D6E-409C-BE32-E72D297353CC}">
              <c16:uniqueId val="{00000001-B4D3-C84F-BEF9-F3EFDB5DA57F}"/>
            </c:ext>
          </c:extLst>
        </c:ser>
        <c:ser>
          <c:idx val="2"/>
          <c:order val="2"/>
          <c:tx>
            <c:strRef>
              <c:f>Sheet1!$D$1</c:f>
              <c:strCache>
                <c:ptCount val="1"/>
                <c:pt idx="0">
                  <c:v>Wind 09</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Sheet1!$D$2:$D$13</c:f>
              <c:numCache>
                <c:formatCode>General</c:formatCode>
                <c:ptCount val="12"/>
                <c:pt idx="0">
                  <c:v>803</c:v>
                </c:pt>
                <c:pt idx="1">
                  <c:v>1065</c:v>
                </c:pt>
                <c:pt idx="2">
                  <c:v>784</c:v>
                </c:pt>
                <c:pt idx="3">
                  <c:v>0</c:v>
                </c:pt>
                <c:pt idx="4">
                  <c:v>338</c:v>
                </c:pt>
                <c:pt idx="5">
                  <c:v>282</c:v>
                </c:pt>
                <c:pt idx="6">
                  <c:v>152</c:v>
                </c:pt>
                <c:pt idx="7">
                  <c:v>132</c:v>
                </c:pt>
                <c:pt idx="8">
                  <c:v>155</c:v>
                </c:pt>
                <c:pt idx="9">
                  <c:v>392</c:v>
                </c:pt>
                <c:pt idx="10">
                  <c:v>471</c:v>
                </c:pt>
                <c:pt idx="11">
                  <c:v>860</c:v>
                </c:pt>
              </c:numCache>
            </c:numRef>
          </c:val>
          <c:extLst>
            <c:ext xmlns:c16="http://schemas.microsoft.com/office/drawing/2014/chart" uri="{C3380CC4-5D6E-409C-BE32-E72D297353CC}">
              <c16:uniqueId val="{00000002-B4D3-C84F-BEF9-F3EFDB5DA57F}"/>
            </c:ext>
          </c:extLst>
        </c:ser>
        <c:ser>
          <c:idx val="3"/>
          <c:order val="3"/>
          <c:tx>
            <c:strRef>
              <c:f>Sheet1!$E$1</c:f>
              <c:strCache>
                <c:ptCount val="1"/>
                <c:pt idx="0">
                  <c:v>Wind 10</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Sheet1!$E$2:$E$13</c:f>
              <c:numCache>
                <c:formatCode>General</c:formatCode>
                <c:ptCount val="12"/>
                <c:pt idx="0">
                  <c:v>649</c:v>
                </c:pt>
                <c:pt idx="1">
                  <c:v>613</c:v>
                </c:pt>
                <c:pt idx="2">
                  <c:v>475</c:v>
                </c:pt>
                <c:pt idx="3">
                  <c:v>626</c:v>
                </c:pt>
                <c:pt idx="4">
                  <c:v>547</c:v>
                </c:pt>
                <c:pt idx="5">
                  <c:v>213</c:v>
                </c:pt>
                <c:pt idx="6">
                  <c:v>94</c:v>
                </c:pt>
                <c:pt idx="7">
                  <c:v>100</c:v>
                </c:pt>
                <c:pt idx="8">
                  <c:v>347</c:v>
                </c:pt>
                <c:pt idx="9">
                  <c:v>525</c:v>
                </c:pt>
                <c:pt idx="10">
                  <c:v>647</c:v>
                </c:pt>
                <c:pt idx="11">
                  <c:v>850</c:v>
                </c:pt>
              </c:numCache>
            </c:numRef>
          </c:val>
          <c:extLst>
            <c:ext xmlns:c16="http://schemas.microsoft.com/office/drawing/2014/chart" uri="{C3380CC4-5D6E-409C-BE32-E72D297353CC}">
              <c16:uniqueId val="{00000003-B4D3-C84F-BEF9-F3EFDB5DA57F}"/>
            </c:ext>
          </c:extLst>
        </c:ser>
        <c:ser>
          <c:idx val="4"/>
          <c:order val="4"/>
          <c:tx>
            <c:strRef>
              <c:f>Sheet1!$F$1</c:f>
              <c:strCache>
                <c:ptCount val="1"/>
                <c:pt idx="0">
                  <c:v>Wind 11</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Sheet1!$F$2:$F$13</c:f>
              <c:numCache>
                <c:formatCode>General</c:formatCode>
                <c:ptCount val="12"/>
                <c:pt idx="0">
                  <c:v>628</c:v>
                </c:pt>
                <c:pt idx="1">
                  <c:v>613</c:v>
                </c:pt>
                <c:pt idx="2">
                  <c:v>746</c:v>
                </c:pt>
                <c:pt idx="3">
                  <c:v>888</c:v>
                </c:pt>
                <c:pt idx="4">
                  <c:v>500</c:v>
                </c:pt>
                <c:pt idx="5">
                  <c:v>345</c:v>
                </c:pt>
                <c:pt idx="6">
                  <c:v>432</c:v>
                </c:pt>
                <c:pt idx="7">
                  <c:v>107</c:v>
                </c:pt>
                <c:pt idx="8">
                  <c:v>283</c:v>
                </c:pt>
                <c:pt idx="9">
                  <c:v>602</c:v>
                </c:pt>
                <c:pt idx="10">
                  <c:v>916</c:v>
                </c:pt>
                <c:pt idx="11">
                  <c:v>510</c:v>
                </c:pt>
              </c:numCache>
            </c:numRef>
          </c:val>
          <c:extLst>
            <c:ext xmlns:c16="http://schemas.microsoft.com/office/drawing/2014/chart" uri="{C3380CC4-5D6E-409C-BE32-E72D297353CC}">
              <c16:uniqueId val="{00000004-B4D3-C84F-BEF9-F3EFDB5DA57F}"/>
            </c:ext>
          </c:extLst>
        </c:ser>
        <c:ser>
          <c:idx val="5"/>
          <c:order val="5"/>
          <c:tx>
            <c:strRef>
              <c:f>Sheet1!$G$1</c:f>
              <c:strCache>
                <c:ptCount val="1"/>
                <c:pt idx="0">
                  <c:v>Wind 12</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Sheet1!$G$2:$G$13</c:f>
              <c:numCache>
                <c:formatCode>General</c:formatCode>
                <c:ptCount val="12"/>
                <c:pt idx="0">
                  <c:v>1135</c:v>
                </c:pt>
                <c:pt idx="1">
                  <c:v>691</c:v>
                </c:pt>
                <c:pt idx="2">
                  <c:v>827</c:v>
                </c:pt>
                <c:pt idx="3">
                  <c:v>541</c:v>
                </c:pt>
                <c:pt idx="4">
                  <c:v>303</c:v>
                </c:pt>
                <c:pt idx="5">
                  <c:v>235</c:v>
                </c:pt>
                <c:pt idx="6">
                  <c:v>108</c:v>
                </c:pt>
                <c:pt idx="7">
                  <c:v>113</c:v>
                </c:pt>
                <c:pt idx="8">
                  <c:v>205</c:v>
                </c:pt>
                <c:pt idx="9">
                  <c:v>662</c:v>
                </c:pt>
                <c:pt idx="10">
                  <c:v>413</c:v>
                </c:pt>
                <c:pt idx="11">
                  <c:v>765</c:v>
                </c:pt>
              </c:numCache>
            </c:numRef>
          </c:val>
          <c:extLst>
            <c:ext xmlns:c16="http://schemas.microsoft.com/office/drawing/2014/chart" uri="{C3380CC4-5D6E-409C-BE32-E72D297353CC}">
              <c16:uniqueId val="{00000005-B4D3-C84F-BEF9-F3EFDB5DA57F}"/>
            </c:ext>
          </c:extLst>
        </c:ser>
        <c:ser>
          <c:idx val="6"/>
          <c:order val="6"/>
          <c:tx>
            <c:strRef>
              <c:f>Sheet1!$H$1</c:f>
              <c:strCache>
                <c:ptCount val="1"/>
                <c:pt idx="0">
                  <c:v>Wind 13</c:v>
                </c:pt>
              </c:strCache>
            </c:strRef>
          </c:tx>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Sheet1!$H$2:$H$13</c:f>
              <c:numCache>
                <c:formatCode>General</c:formatCode>
                <c:ptCount val="12"/>
                <c:pt idx="0">
                  <c:v>845</c:v>
                </c:pt>
                <c:pt idx="1">
                  <c:v>1089</c:v>
                </c:pt>
                <c:pt idx="2">
                  <c:v>966</c:v>
                </c:pt>
                <c:pt idx="3">
                  <c:v>831</c:v>
                </c:pt>
                <c:pt idx="4">
                  <c:v>413</c:v>
                </c:pt>
                <c:pt idx="5">
                  <c:v>240</c:v>
                </c:pt>
                <c:pt idx="6">
                  <c:v>113</c:v>
                </c:pt>
                <c:pt idx="7">
                  <c:v>48</c:v>
                </c:pt>
                <c:pt idx="8">
                  <c:v>89</c:v>
                </c:pt>
                <c:pt idx="9">
                  <c:v>248</c:v>
                </c:pt>
                <c:pt idx="10">
                  <c:v>689</c:v>
                </c:pt>
                <c:pt idx="11">
                  <c:v>534</c:v>
                </c:pt>
              </c:numCache>
            </c:numRef>
          </c:val>
          <c:extLst>
            <c:ext xmlns:c16="http://schemas.microsoft.com/office/drawing/2014/chart" uri="{C3380CC4-5D6E-409C-BE32-E72D297353CC}">
              <c16:uniqueId val="{00000006-B4D3-C84F-BEF9-F3EFDB5DA57F}"/>
            </c:ext>
          </c:extLst>
        </c:ser>
        <c:ser>
          <c:idx val="7"/>
          <c:order val="7"/>
          <c:tx>
            <c:strRef>
              <c:f>Sheet1!$I$1</c:f>
              <c:strCache>
                <c:ptCount val="1"/>
                <c:pt idx="0">
                  <c:v>Wind 14</c:v>
                </c:pt>
              </c:strCache>
            </c:strRef>
          </c:tx>
          <c:spPr>
            <a:gradFill rotWithShape="1">
              <a:gsLst>
                <a:gs pos="0">
                  <a:schemeClr val="accent2">
                    <a:lumMod val="60000"/>
                    <a:tint val="100000"/>
                    <a:shade val="100000"/>
                    <a:satMod val="130000"/>
                  </a:schemeClr>
                </a:gs>
                <a:gs pos="100000">
                  <a:schemeClr val="accent2">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Sheet1!$I$2:$I$13</c:f>
              <c:numCache>
                <c:formatCode>General</c:formatCode>
                <c:ptCount val="12"/>
                <c:pt idx="0">
                  <c:v>1282</c:v>
                </c:pt>
                <c:pt idx="1">
                  <c:v>575</c:v>
                </c:pt>
                <c:pt idx="2">
                  <c:v>725</c:v>
                </c:pt>
                <c:pt idx="3">
                  <c:v>671</c:v>
                </c:pt>
                <c:pt idx="4">
                  <c:v>532</c:v>
                </c:pt>
                <c:pt idx="5">
                  <c:v>109</c:v>
                </c:pt>
                <c:pt idx="6">
                  <c:v>179</c:v>
                </c:pt>
                <c:pt idx="7">
                  <c:v>44</c:v>
                </c:pt>
                <c:pt idx="8">
                  <c:v>117</c:v>
                </c:pt>
                <c:pt idx="9">
                  <c:v>434</c:v>
                </c:pt>
                <c:pt idx="10">
                  <c:v>747</c:v>
                </c:pt>
                <c:pt idx="11">
                  <c:v>415</c:v>
                </c:pt>
              </c:numCache>
            </c:numRef>
          </c:val>
          <c:extLst>
            <c:ext xmlns:c16="http://schemas.microsoft.com/office/drawing/2014/chart" uri="{C3380CC4-5D6E-409C-BE32-E72D297353CC}">
              <c16:uniqueId val="{00000007-B4D3-C84F-BEF9-F3EFDB5DA57F}"/>
            </c:ext>
          </c:extLst>
        </c:ser>
        <c:ser>
          <c:idx val="8"/>
          <c:order val="8"/>
          <c:tx>
            <c:strRef>
              <c:f>Sheet1!$J$1</c:f>
              <c:strCache>
                <c:ptCount val="1"/>
                <c:pt idx="0">
                  <c:v>Wind 15</c:v>
                </c:pt>
              </c:strCache>
            </c:strRef>
          </c:tx>
          <c:spPr>
            <a:gradFill rotWithShape="1">
              <a:gsLst>
                <a:gs pos="0">
                  <a:schemeClr val="accent3">
                    <a:lumMod val="60000"/>
                    <a:tint val="100000"/>
                    <a:shade val="100000"/>
                    <a:satMod val="130000"/>
                  </a:schemeClr>
                </a:gs>
                <a:gs pos="100000">
                  <a:schemeClr val="accent3">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Sheet1!$J$2:$J$13</c:f>
              <c:numCache>
                <c:formatCode>General</c:formatCode>
                <c:ptCount val="12"/>
                <c:pt idx="0">
                  <c:v>609</c:v>
                </c:pt>
                <c:pt idx="1">
                  <c:v>659</c:v>
                </c:pt>
                <c:pt idx="2">
                  <c:v>390</c:v>
                </c:pt>
                <c:pt idx="3">
                  <c:v>734</c:v>
                </c:pt>
                <c:pt idx="4">
                  <c:v>415</c:v>
                </c:pt>
                <c:pt idx="5">
                  <c:v>169</c:v>
                </c:pt>
                <c:pt idx="6">
                  <c:v>89</c:v>
                </c:pt>
                <c:pt idx="7">
                  <c:v>115</c:v>
                </c:pt>
                <c:pt idx="8">
                  <c:v>107</c:v>
                </c:pt>
                <c:pt idx="9">
                  <c:v>264</c:v>
                </c:pt>
                <c:pt idx="10">
                  <c:v>829</c:v>
                </c:pt>
                <c:pt idx="11">
                  <c:v>780</c:v>
                </c:pt>
              </c:numCache>
            </c:numRef>
          </c:val>
          <c:extLst>
            <c:ext xmlns:c16="http://schemas.microsoft.com/office/drawing/2014/chart" uri="{C3380CC4-5D6E-409C-BE32-E72D297353CC}">
              <c16:uniqueId val="{00000008-B4D3-C84F-BEF9-F3EFDB5DA57F}"/>
            </c:ext>
          </c:extLst>
        </c:ser>
        <c:ser>
          <c:idx val="9"/>
          <c:order val="9"/>
          <c:tx>
            <c:strRef>
              <c:f>Sheet1!$K$1</c:f>
              <c:strCache>
                <c:ptCount val="1"/>
                <c:pt idx="0">
                  <c:v>Wind 16</c:v>
                </c:pt>
              </c:strCache>
            </c:strRef>
          </c:tx>
          <c:spPr>
            <a:gradFill rotWithShape="1">
              <a:gsLst>
                <a:gs pos="0">
                  <a:schemeClr val="accent4">
                    <a:lumMod val="60000"/>
                    <a:tint val="100000"/>
                    <a:shade val="100000"/>
                    <a:satMod val="130000"/>
                  </a:schemeClr>
                </a:gs>
                <a:gs pos="100000">
                  <a:schemeClr val="accent4">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Sheet1!$K$2:$K$13</c:f>
              <c:numCache>
                <c:formatCode>General</c:formatCode>
                <c:ptCount val="12"/>
                <c:pt idx="0">
                  <c:v>926</c:v>
                </c:pt>
                <c:pt idx="1">
                  <c:v>1009</c:v>
                </c:pt>
                <c:pt idx="2">
                  <c:v>724</c:v>
                </c:pt>
                <c:pt idx="3">
                  <c:v>711</c:v>
                </c:pt>
                <c:pt idx="4">
                  <c:v>415</c:v>
                </c:pt>
                <c:pt idx="5">
                  <c:v>247</c:v>
                </c:pt>
                <c:pt idx="6">
                  <c:v>98</c:v>
                </c:pt>
                <c:pt idx="7">
                  <c:v>78</c:v>
                </c:pt>
                <c:pt idx="8">
                  <c:v>184</c:v>
                </c:pt>
                <c:pt idx="9">
                  <c:v>325</c:v>
                </c:pt>
                <c:pt idx="10">
                  <c:v>474</c:v>
                </c:pt>
                <c:pt idx="11">
                  <c:v>718</c:v>
                </c:pt>
              </c:numCache>
            </c:numRef>
          </c:val>
          <c:extLst>
            <c:ext xmlns:c16="http://schemas.microsoft.com/office/drawing/2014/chart" uri="{C3380CC4-5D6E-409C-BE32-E72D297353CC}">
              <c16:uniqueId val="{00000009-B4D3-C84F-BEF9-F3EFDB5DA57F}"/>
            </c:ext>
          </c:extLst>
        </c:ser>
        <c:ser>
          <c:idx val="10"/>
          <c:order val="10"/>
          <c:tx>
            <c:strRef>
              <c:f>Sheet1!$L$1</c:f>
              <c:strCache>
                <c:ptCount val="1"/>
                <c:pt idx="0">
                  <c:v>Wind 17</c:v>
                </c:pt>
              </c:strCache>
            </c:strRef>
          </c:tx>
          <c:spPr>
            <a:gradFill rotWithShape="1">
              <a:gsLst>
                <a:gs pos="0">
                  <a:schemeClr val="accent5">
                    <a:lumMod val="60000"/>
                    <a:tint val="100000"/>
                    <a:shade val="100000"/>
                    <a:satMod val="130000"/>
                  </a:schemeClr>
                </a:gs>
                <a:gs pos="100000">
                  <a:schemeClr val="accent5">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Sheet1!$L$2:$L$13</c:f>
              <c:numCache>
                <c:formatCode>General</c:formatCode>
                <c:ptCount val="12"/>
                <c:pt idx="0">
                  <c:v>927</c:v>
                </c:pt>
                <c:pt idx="1">
                  <c:v>730</c:v>
                </c:pt>
                <c:pt idx="2">
                  <c:v>853</c:v>
                </c:pt>
                <c:pt idx="3">
                  <c:v>739</c:v>
                </c:pt>
                <c:pt idx="4">
                  <c:v>674</c:v>
                </c:pt>
                <c:pt idx="5">
                  <c:v>358</c:v>
                </c:pt>
                <c:pt idx="6">
                  <c:v>139</c:v>
                </c:pt>
                <c:pt idx="7">
                  <c:v>111</c:v>
                </c:pt>
                <c:pt idx="8">
                  <c:v>131</c:v>
                </c:pt>
                <c:pt idx="9">
                  <c:v>541</c:v>
                </c:pt>
                <c:pt idx="10">
                  <c:v>525</c:v>
                </c:pt>
                <c:pt idx="11">
                  <c:v>873</c:v>
                </c:pt>
              </c:numCache>
            </c:numRef>
          </c:val>
          <c:extLst>
            <c:ext xmlns:c16="http://schemas.microsoft.com/office/drawing/2014/chart" uri="{C3380CC4-5D6E-409C-BE32-E72D297353CC}">
              <c16:uniqueId val="{0000000A-B4D3-C84F-BEF9-F3EFDB5DA57F}"/>
            </c:ext>
          </c:extLst>
        </c:ser>
        <c:ser>
          <c:idx val="11"/>
          <c:order val="11"/>
          <c:tx>
            <c:strRef>
              <c:f>Sheet1!$M$1</c:f>
              <c:strCache>
                <c:ptCount val="1"/>
                <c:pt idx="0">
                  <c:v>Wind 18</c:v>
                </c:pt>
              </c:strCache>
            </c:strRef>
          </c:tx>
          <c:spPr>
            <a:gradFill rotWithShape="1">
              <a:gsLst>
                <a:gs pos="0">
                  <a:schemeClr val="accent6">
                    <a:lumMod val="60000"/>
                    <a:tint val="100000"/>
                    <a:shade val="100000"/>
                    <a:satMod val="130000"/>
                  </a:schemeClr>
                </a:gs>
                <a:gs pos="100000">
                  <a:schemeClr val="accent6">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Sheet1!$M$2:$M$13</c:f>
              <c:numCache>
                <c:formatCode>General</c:formatCode>
                <c:ptCount val="12"/>
                <c:pt idx="0">
                  <c:v>818</c:v>
                </c:pt>
                <c:pt idx="1">
                  <c:v>534</c:v>
                </c:pt>
                <c:pt idx="2">
                  <c:v>698</c:v>
                </c:pt>
                <c:pt idx="3">
                  <c:v>822</c:v>
                </c:pt>
                <c:pt idx="4">
                  <c:v>261</c:v>
                </c:pt>
                <c:pt idx="5">
                  <c:v>0</c:v>
                </c:pt>
                <c:pt idx="6">
                  <c:v>0</c:v>
                </c:pt>
                <c:pt idx="7">
                  <c:v>169</c:v>
                </c:pt>
                <c:pt idx="8">
                  <c:v>147</c:v>
                </c:pt>
                <c:pt idx="9">
                  <c:v>547</c:v>
                </c:pt>
                <c:pt idx="10">
                  <c:v>706</c:v>
                </c:pt>
                <c:pt idx="11">
                  <c:v>648</c:v>
                </c:pt>
              </c:numCache>
            </c:numRef>
          </c:val>
          <c:extLst>
            <c:ext xmlns:c16="http://schemas.microsoft.com/office/drawing/2014/chart" uri="{C3380CC4-5D6E-409C-BE32-E72D297353CC}">
              <c16:uniqueId val="{0000000B-B4D3-C84F-BEF9-F3EFDB5DA57F}"/>
            </c:ext>
          </c:extLst>
        </c:ser>
        <c:ser>
          <c:idx val="12"/>
          <c:order val="12"/>
          <c:tx>
            <c:strRef>
              <c:f>Sheet1!$N$1</c:f>
              <c:strCache>
                <c:ptCount val="1"/>
                <c:pt idx="0">
                  <c:v>Wind 19</c:v>
                </c:pt>
              </c:strCache>
            </c:strRef>
          </c:tx>
          <c:spPr>
            <a:gradFill rotWithShape="1">
              <a:gsLst>
                <a:gs pos="0">
                  <a:schemeClr val="accent1">
                    <a:lumMod val="80000"/>
                    <a:lumOff val="20000"/>
                    <a:tint val="100000"/>
                    <a:shade val="100000"/>
                    <a:satMod val="130000"/>
                  </a:schemeClr>
                </a:gs>
                <a:gs pos="100000">
                  <a:schemeClr val="accent1">
                    <a:lumMod val="80000"/>
                    <a:lumOff val="2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Sheet1!$N$2:$N$13</c:f>
              <c:numCache>
                <c:formatCode>General</c:formatCode>
                <c:ptCount val="12"/>
                <c:pt idx="0">
                  <c:v>1175</c:v>
                </c:pt>
                <c:pt idx="1">
                  <c:v>892</c:v>
                </c:pt>
                <c:pt idx="2">
                  <c:v>775</c:v>
                </c:pt>
                <c:pt idx="3">
                  <c:v>847</c:v>
                </c:pt>
                <c:pt idx="4">
                  <c:v>376</c:v>
                </c:pt>
                <c:pt idx="5">
                  <c:v>415</c:v>
                </c:pt>
                <c:pt idx="6">
                  <c:v>139</c:v>
                </c:pt>
                <c:pt idx="7">
                  <c:v>142</c:v>
                </c:pt>
                <c:pt idx="8">
                  <c:v>161</c:v>
                </c:pt>
                <c:pt idx="9">
                  <c:v>507</c:v>
                </c:pt>
                <c:pt idx="10">
                  <c:v>602</c:v>
                </c:pt>
                <c:pt idx="11">
                  <c:v>785</c:v>
                </c:pt>
              </c:numCache>
            </c:numRef>
          </c:val>
          <c:extLst>
            <c:ext xmlns:c16="http://schemas.microsoft.com/office/drawing/2014/chart" uri="{C3380CC4-5D6E-409C-BE32-E72D297353CC}">
              <c16:uniqueId val="{0000000C-B4D3-C84F-BEF9-F3EFDB5DA57F}"/>
            </c:ext>
          </c:extLst>
        </c:ser>
        <c:ser>
          <c:idx val="13"/>
          <c:order val="13"/>
          <c:tx>
            <c:strRef>
              <c:f>Sheet1!$O$1</c:f>
              <c:strCache>
                <c:ptCount val="1"/>
                <c:pt idx="0">
                  <c:v>Wind 20</c:v>
                </c:pt>
              </c:strCache>
            </c:strRef>
          </c:tx>
          <c:spPr>
            <a:gradFill rotWithShape="1">
              <a:gsLst>
                <a:gs pos="0">
                  <a:schemeClr val="accent2">
                    <a:lumMod val="80000"/>
                    <a:lumOff val="20000"/>
                    <a:tint val="100000"/>
                    <a:shade val="100000"/>
                    <a:satMod val="130000"/>
                  </a:schemeClr>
                </a:gs>
                <a:gs pos="100000">
                  <a:schemeClr val="accent2">
                    <a:lumMod val="80000"/>
                    <a:lumOff val="2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Sheet1!$O$2:$O$13</c:f>
              <c:numCache>
                <c:formatCode>General</c:formatCode>
                <c:ptCount val="12"/>
                <c:pt idx="0">
                  <c:v>785</c:v>
                </c:pt>
                <c:pt idx="1">
                  <c:v>606</c:v>
                </c:pt>
                <c:pt idx="2">
                  <c:v>834</c:v>
                </c:pt>
                <c:pt idx="3">
                  <c:v>846</c:v>
                </c:pt>
                <c:pt idx="4">
                  <c:v>457</c:v>
                </c:pt>
                <c:pt idx="5">
                  <c:v>303</c:v>
                </c:pt>
                <c:pt idx="6">
                  <c:v>131</c:v>
                </c:pt>
                <c:pt idx="7">
                  <c:v>97</c:v>
                </c:pt>
                <c:pt idx="8">
                  <c:v>211</c:v>
                </c:pt>
                <c:pt idx="9">
                  <c:v>500</c:v>
                </c:pt>
                <c:pt idx="10">
                  <c:v>816</c:v>
                </c:pt>
                <c:pt idx="11">
                  <c:v>745</c:v>
                </c:pt>
              </c:numCache>
            </c:numRef>
          </c:val>
          <c:extLst>
            <c:ext xmlns:c16="http://schemas.microsoft.com/office/drawing/2014/chart" uri="{C3380CC4-5D6E-409C-BE32-E72D297353CC}">
              <c16:uniqueId val="{0000000D-B4D3-C84F-BEF9-F3EFDB5DA57F}"/>
            </c:ext>
          </c:extLst>
        </c:ser>
        <c:ser>
          <c:idx val="14"/>
          <c:order val="14"/>
          <c:tx>
            <c:strRef>
              <c:f>Sheet1!$P$1</c:f>
              <c:strCache>
                <c:ptCount val="1"/>
                <c:pt idx="0">
                  <c:v>Wind 21</c:v>
                </c:pt>
              </c:strCache>
            </c:strRef>
          </c:tx>
          <c:spPr>
            <a:solidFill>
              <a:schemeClr val="accent2"/>
            </a:solidFill>
            <a:ln>
              <a:noFill/>
            </a:ln>
            <a:effectLst>
              <a:outerShdw blurRad="40000" dist="23000" dir="5400000" rotWithShape="0">
                <a:srgbClr val="000000">
                  <a:alpha val="35000"/>
                </a:srgbClr>
              </a:outerShdw>
            </a:effectLst>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Sheet1!$P$2:$P$13</c:f>
              <c:numCache>
                <c:formatCode>General</c:formatCode>
                <c:ptCount val="12"/>
                <c:pt idx="0">
                  <c:v>411</c:v>
                </c:pt>
                <c:pt idx="1">
                  <c:v>1001</c:v>
                </c:pt>
                <c:pt idx="2">
                  <c:v>744</c:v>
                </c:pt>
                <c:pt idx="3">
                  <c:v>624</c:v>
                </c:pt>
                <c:pt idx="4">
                  <c:v>363</c:v>
                </c:pt>
              </c:numCache>
            </c:numRef>
          </c:val>
          <c:extLst>
            <c:ext xmlns:c16="http://schemas.microsoft.com/office/drawing/2014/chart" uri="{C3380CC4-5D6E-409C-BE32-E72D297353CC}">
              <c16:uniqueId val="{0000000E-B4D3-C84F-BEF9-F3EFDB5DA57F}"/>
            </c:ext>
          </c:extLst>
        </c:ser>
        <c:dLbls>
          <c:showLegendKey val="0"/>
          <c:showVal val="0"/>
          <c:showCatName val="0"/>
          <c:showSerName val="0"/>
          <c:showPercent val="0"/>
          <c:showBubbleSize val="0"/>
        </c:dLbls>
        <c:gapWidth val="150"/>
        <c:axId val="-2077846552"/>
        <c:axId val="-2077843672"/>
      </c:barChart>
      <c:catAx>
        <c:axId val="-207784655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77843672"/>
        <c:crosses val="autoZero"/>
        <c:auto val="1"/>
        <c:lblAlgn val="ctr"/>
        <c:lblOffset val="100"/>
        <c:noMultiLvlLbl val="0"/>
      </c:catAx>
      <c:valAx>
        <c:axId val="-207784367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7784655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5"/>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6"/>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7"/>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8"/>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9"/>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10"/>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11"/>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12"/>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13"/>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legendEntry>
        <c:idx val="14"/>
        <c:txPr>
          <a:bodyPr rot="0" spcFirstLastPara="1" vertOverflow="ellipsis" vert="horz" wrap="square" anchor="ctr" anchorCtr="1"/>
          <a:lstStyle/>
          <a:p>
            <a:pPr>
              <a:defRPr sz="1200" b="0" i="0" u="none" strike="noStrike" kern="1200" baseline="0">
                <a:solidFill>
                  <a:schemeClr val="tx1"/>
                </a:solidFill>
                <a:latin typeface="New York" panose="02020502060305060204" pitchFamily="18" charset="77"/>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665627167954286"/>
          <c:y val="0.27314821570711639"/>
          <c:w val="0.86236329833770797"/>
          <c:h val="0.60873869932924995"/>
        </c:manualLayout>
      </c:layout>
      <c:barChart>
        <c:barDir val="col"/>
        <c:grouping val="clustered"/>
        <c:varyColors val="0"/>
        <c:ser>
          <c:idx val="0"/>
          <c:order val="0"/>
          <c:tx>
            <c:strRef>
              <c:f>Sheet1!$B$1</c:f>
              <c:strCache>
                <c:ptCount val="1"/>
                <c:pt idx="0">
                  <c:v>Helios 12</c:v>
                </c:pt>
              </c:strCache>
            </c:strRef>
          </c:tx>
          <c:spPr>
            <a:solidFill>
              <a:schemeClr val="tx2"/>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11">
                  <c:v>562</c:v>
                </c:pt>
              </c:numCache>
            </c:numRef>
          </c:val>
          <c:extLst>
            <c:ext xmlns:c16="http://schemas.microsoft.com/office/drawing/2014/chart" uri="{C3380CC4-5D6E-409C-BE32-E72D297353CC}">
              <c16:uniqueId val="{00000000-6C90-9F47-A596-82812919226D}"/>
            </c:ext>
          </c:extLst>
        </c:ser>
        <c:ser>
          <c:idx val="1"/>
          <c:order val="1"/>
          <c:tx>
            <c:strRef>
              <c:f>Sheet1!$C$1</c:f>
              <c:strCache>
                <c:ptCount val="1"/>
                <c:pt idx="0">
                  <c:v>Helios 13</c:v>
                </c:pt>
              </c:strCache>
            </c:strRef>
          </c:tx>
          <c:spPr>
            <a:solidFill>
              <a:schemeClr val="accent2"/>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Sheet1!$C$2:$C$13</c:f>
              <c:numCache>
                <c:formatCode>General</c:formatCode>
                <c:ptCount val="12"/>
                <c:pt idx="0">
                  <c:v>793</c:v>
                </c:pt>
                <c:pt idx="1">
                  <c:v>714</c:v>
                </c:pt>
                <c:pt idx="2">
                  <c:v>917</c:v>
                </c:pt>
                <c:pt idx="3">
                  <c:v>919</c:v>
                </c:pt>
                <c:pt idx="4">
                  <c:v>992</c:v>
                </c:pt>
                <c:pt idx="5">
                  <c:v>1169</c:v>
                </c:pt>
                <c:pt idx="6">
                  <c:v>1245</c:v>
                </c:pt>
                <c:pt idx="7">
                  <c:v>1219</c:v>
                </c:pt>
                <c:pt idx="8">
                  <c:v>1197</c:v>
                </c:pt>
                <c:pt idx="9">
                  <c:v>898</c:v>
                </c:pt>
                <c:pt idx="10">
                  <c:v>771</c:v>
                </c:pt>
                <c:pt idx="11">
                  <c:v>639</c:v>
                </c:pt>
              </c:numCache>
            </c:numRef>
          </c:val>
          <c:extLst>
            <c:ext xmlns:c16="http://schemas.microsoft.com/office/drawing/2014/chart" uri="{C3380CC4-5D6E-409C-BE32-E72D297353CC}">
              <c16:uniqueId val="{00000001-6C90-9F47-A596-82812919226D}"/>
            </c:ext>
          </c:extLst>
        </c:ser>
        <c:ser>
          <c:idx val="2"/>
          <c:order val="2"/>
          <c:tx>
            <c:strRef>
              <c:f>Sheet1!$D$1</c:f>
              <c:strCache>
                <c:ptCount val="1"/>
                <c:pt idx="0">
                  <c:v>Helios 14</c:v>
                </c:pt>
              </c:strCache>
            </c:strRef>
          </c:tx>
          <c:spPr>
            <a:solidFill>
              <a:schemeClr val="accent6"/>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Sheet1!$D$2:$D$13</c:f>
              <c:numCache>
                <c:formatCode>General</c:formatCode>
                <c:ptCount val="12"/>
                <c:pt idx="0">
                  <c:v>722</c:v>
                </c:pt>
                <c:pt idx="1">
                  <c:v>940</c:v>
                </c:pt>
                <c:pt idx="2">
                  <c:v>1115</c:v>
                </c:pt>
                <c:pt idx="3">
                  <c:v>1091</c:v>
                </c:pt>
                <c:pt idx="4">
                  <c:v>1267</c:v>
                </c:pt>
                <c:pt idx="5">
                  <c:v>1219</c:v>
                </c:pt>
                <c:pt idx="6">
                  <c:v>1368</c:v>
                </c:pt>
                <c:pt idx="7">
                  <c:v>1025</c:v>
                </c:pt>
                <c:pt idx="8">
                  <c:v>981</c:v>
                </c:pt>
                <c:pt idx="9">
                  <c:v>817</c:v>
                </c:pt>
                <c:pt idx="10">
                  <c:v>476</c:v>
                </c:pt>
                <c:pt idx="11">
                  <c:v>393</c:v>
                </c:pt>
              </c:numCache>
            </c:numRef>
          </c:val>
          <c:extLst>
            <c:ext xmlns:c16="http://schemas.microsoft.com/office/drawing/2014/chart" uri="{C3380CC4-5D6E-409C-BE32-E72D297353CC}">
              <c16:uniqueId val="{00000002-6C90-9F47-A596-82812919226D}"/>
            </c:ext>
          </c:extLst>
        </c:ser>
        <c:ser>
          <c:idx val="3"/>
          <c:order val="3"/>
          <c:tx>
            <c:strRef>
              <c:f>Sheet1!$E$1</c:f>
              <c:strCache>
                <c:ptCount val="1"/>
                <c:pt idx="0">
                  <c:v>Helios 15</c:v>
                </c:pt>
              </c:strCache>
            </c:strRef>
          </c:tx>
          <c:spPr>
            <a:solidFill>
              <a:schemeClr val="accent4"/>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Sheet1!$E$2:$E$13</c:f>
              <c:numCache>
                <c:formatCode>General</c:formatCode>
                <c:ptCount val="12"/>
                <c:pt idx="0">
                  <c:v>788</c:v>
                </c:pt>
                <c:pt idx="1">
                  <c:v>924</c:v>
                </c:pt>
                <c:pt idx="2">
                  <c:v>1058</c:v>
                </c:pt>
                <c:pt idx="3">
                  <c:v>1146</c:v>
                </c:pt>
                <c:pt idx="4">
                  <c:v>1237</c:v>
                </c:pt>
                <c:pt idx="5">
                  <c:v>1119</c:v>
                </c:pt>
                <c:pt idx="6">
                  <c:v>1176</c:v>
                </c:pt>
                <c:pt idx="7">
                  <c:v>1296</c:v>
                </c:pt>
                <c:pt idx="8">
                  <c:v>1050</c:v>
                </c:pt>
                <c:pt idx="9">
                  <c:v>1073</c:v>
                </c:pt>
                <c:pt idx="10">
                  <c:v>805</c:v>
                </c:pt>
                <c:pt idx="11">
                  <c:v>423</c:v>
                </c:pt>
              </c:numCache>
            </c:numRef>
          </c:val>
          <c:extLst>
            <c:ext xmlns:c16="http://schemas.microsoft.com/office/drawing/2014/chart" uri="{C3380CC4-5D6E-409C-BE32-E72D297353CC}">
              <c16:uniqueId val="{00000003-6C90-9F47-A596-82812919226D}"/>
            </c:ext>
          </c:extLst>
        </c:ser>
        <c:ser>
          <c:idx val="4"/>
          <c:order val="4"/>
          <c:tx>
            <c:strRef>
              <c:f>Sheet1!$F$1</c:f>
              <c:strCache>
                <c:ptCount val="1"/>
                <c:pt idx="0">
                  <c:v>Helios 16</c:v>
                </c:pt>
              </c:strCache>
            </c:strRef>
          </c:tx>
          <c:spPr>
            <a:solidFill>
              <a:srgbClr val="008000"/>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Sheet1!$F$2:$F$13</c:f>
              <c:numCache>
                <c:formatCode>General</c:formatCode>
                <c:ptCount val="12"/>
                <c:pt idx="0">
                  <c:v>813</c:v>
                </c:pt>
                <c:pt idx="1">
                  <c:v>822</c:v>
                </c:pt>
                <c:pt idx="2">
                  <c:v>895</c:v>
                </c:pt>
                <c:pt idx="3">
                  <c:v>1093</c:v>
                </c:pt>
                <c:pt idx="4">
                  <c:v>1146</c:v>
                </c:pt>
                <c:pt idx="5">
                  <c:v>1415</c:v>
                </c:pt>
                <c:pt idx="6">
                  <c:v>1199</c:v>
                </c:pt>
                <c:pt idx="7">
                  <c:v>1173</c:v>
                </c:pt>
                <c:pt idx="8">
                  <c:v>1048</c:v>
                </c:pt>
                <c:pt idx="9">
                  <c:v>883</c:v>
                </c:pt>
                <c:pt idx="10">
                  <c:v>802</c:v>
                </c:pt>
                <c:pt idx="11">
                  <c:v>564</c:v>
                </c:pt>
              </c:numCache>
            </c:numRef>
          </c:val>
          <c:extLst>
            <c:ext xmlns:c16="http://schemas.microsoft.com/office/drawing/2014/chart" uri="{C3380CC4-5D6E-409C-BE32-E72D297353CC}">
              <c16:uniqueId val="{00000004-6C90-9F47-A596-82812919226D}"/>
            </c:ext>
          </c:extLst>
        </c:ser>
        <c:ser>
          <c:idx val="5"/>
          <c:order val="5"/>
          <c:tx>
            <c:strRef>
              <c:f>Sheet1!$G$1</c:f>
              <c:strCache>
                <c:ptCount val="1"/>
                <c:pt idx="0">
                  <c:v>Helios 17</c:v>
                </c:pt>
              </c:strCache>
            </c:strRef>
          </c:tx>
          <c:spPr>
            <a:solidFill>
              <a:srgbClr val="660066"/>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Sheet1!$G$2:$G$13</c:f>
              <c:numCache>
                <c:formatCode>General</c:formatCode>
                <c:ptCount val="12"/>
                <c:pt idx="0">
                  <c:v>427</c:v>
                </c:pt>
                <c:pt idx="1">
                  <c:v>859</c:v>
                </c:pt>
                <c:pt idx="2">
                  <c:v>907</c:v>
                </c:pt>
                <c:pt idx="3">
                  <c:v>963</c:v>
                </c:pt>
                <c:pt idx="4">
                  <c:v>1055</c:v>
                </c:pt>
                <c:pt idx="5">
                  <c:v>1348</c:v>
                </c:pt>
                <c:pt idx="6">
                  <c:v>805</c:v>
                </c:pt>
                <c:pt idx="7">
                  <c:v>341</c:v>
                </c:pt>
                <c:pt idx="8">
                  <c:v>839</c:v>
                </c:pt>
                <c:pt idx="9">
                  <c:v>758</c:v>
                </c:pt>
                <c:pt idx="10">
                  <c:v>741</c:v>
                </c:pt>
                <c:pt idx="11">
                  <c:v>775</c:v>
                </c:pt>
              </c:numCache>
            </c:numRef>
          </c:val>
          <c:extLst>
            <c:ext xmlns:c16="http://schemas.microsoft.com/office/drawing/2014/chart" uri="{C3380CC4-5D6E-409C-BE32-E72D297353CC}">
              <c16:uniqueId val="{00000005-6C90-9F47-A596-82812919226D}"/>
            </c:ext>
          </c:extLst>
        </c:ser>
        <c:ser>
          <c:idx val="6"/>
          <c:order val="6"/>
          <c:tx>
            <c:strRef>
              <c:f>Sheet1!$H$1</c:f>
              <c:strCache>
                <c:ptCount val="1"/>
                <c:pt idx="0">
                  <c:v>Helios,18</c:v>
                </c:pt>
              </c:strCache>
            </c:strRef>
          </c:tx>
          <c:spPr>
            <a:solidFill>
              <a:srgbClr val="FFFF00"/>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Sheet1!$H$2:$H$13</c:f>
              <c:numCache>
                <c:formatCode>General</c:formatCode>
                <c:ptCount val="12"/>
                <c:pt idx="0">
                  <c:v>797</c:v>
                </c:pt>
                <c:pt idx="1">
                  <c:v>572</c:v>
                </c:pt>
                <c:pt idx="2">
                  <c:v>937</c:v>
                </c:pt>
                <c:pt idx="3">
                  <c:v>1028</c:v>
                </c:pt>
                <c:pt idx="4">
                  <c:v>1232</c:v>
                </c:pt>
                <c:pt idx="5">
                  <c:v>1202</c:v>
                </c:pt>
                <c:pt idx="6">
                  <c:v>1266</c:v>
                </c:pt>
                <c:pt idx="7">
                  <c:v>1129</c:v>
                </c:pt>
                <c:pt idx="8">
                  <c:v>989</c:v>
                </c:pt>
                <c:pt idx="9">
                  <c:v>879</c:v>
                </c:pt>
                <c:pt idx="10">
                  <c:v>586</c:v>
                </c:pt>
                <c:pt idx="11">
                  <c:v>586</c:v>
                </c:pt>
              </c:numCache>
            </c:numRef>
          </c:val>
          <c:extLst>
            <c:ext xmlns:c16="http://schemas.microsoft.com/office/drawing/2014/chart" uri="{C3380CC4-5D6E-409C-BE32-E72D297353CC}">
              <c16:uniqueId val="{00000006-6C90-9F47-A596-82812919226D}"/>
            </c:ext>
          </c:extLst>
        </c:ser>
        <c:ser>
          <c:idx val="7"/>
          <c:order val="7"/>
          <c:tx>
            <c:strRef>
              <c:f>Sheet1!$I$1</c:f>
              <c:strCache>
                <c:ptCount val="1"/>
                <c:pt idx="0">
                  <c:v>Helios, 19</c:v>
                </c:pt>
              </c:strCache>
            </c:strRef>
          </c:tx>
          <c:spPr>
            <a:solidFill>
              <a:srgbClr val="3366FF"/>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Sheet1!$I$2:$I$13</c:f>
              <c:numCache>
                <c:formatCode>General</c:formatCode>
                <c:ptCount val="12"/>
                <c:pt idx="0">
                  <c:v>614</c:v>
                </c:pt>
                <c:pt idx="1">
                  <c:v>585</c:v>
                </c:pt>
                <c:pt idx="2">
                  <c:v>904</c:v>
                </c:pt>
                <c:pt idx="3">
                  <c:v>862</c:v>
                </c:pt>
                <c:pt idx="4">
                  <c:v>1012</c:v>
                </c:pt>
                <c:pt idx="5">
                  <c:v>1090</c:v>
                </c:pt>
                <c:pt idx="6">
                  <c:v>1173</c:v>
                </c:pt>
                <c:pt idx="7">
                  <c:v>1038</c:v>
                </c:pt>
                <c:pt idx="8">
                  <c:v>960</c:v>
                </c:pt>
                <c:pt idx="9">
                  <c:v>772</c:v>
                </c:pt>
                <c:pt idx="10">
                  <c:v>682</c:v>
                </c:pt>
                <c:pt idx="11">
                  <c:v>658</c:v>
                </c:pt>
              </c:numCache>
            </c:numRef>
          </c:val>
          <c:extLst>
            <c:ext xmlns:c16="http://schemas.microsoft.com/office/drawing/2014/chart" uri="{C3380CC4-5D6E-409C-BE32-E72D297353CC}">
              <c16:uniqueId val="{00000007-6C90-9F47-A596-82812919226D}"/>
            </c:ext>
          </c:extLst>
        </c:ser>
        <c:ser>
          <c:idx val="8"/>
          <c:order val="8"/>
          <c:tx>
            <c:strRef>
              <c:f>Sheet1!$J$1</c:f>
              <c:strCache>
                <c:ptCount val="1"/>
                <c:pt idx="0">
                  <c:v>Helios, 20</c:v>
                </c:pt>
              </c:strCache>
            </c:strRef>
          </c:tx>
          <c:spPr>
            <a:solidFill>
              <a:schemeClr val="accent6"/>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Sheet1!$J$2:$J$13</c:f>
              <c:numCache>
                <c:formatCode>General</c:formatCode>
                <c:ptCount val="12"/>
                <c:pt idx="0">
                  <c:v>428</c:v>
                </c:pt>
                <c:pt idx="1">
                  <c:v>643</c:v>
                </c:pt>
                <c:pt idx="2">
                  <c:v>709</c:v>
                </c:pt>
                <c:pt idx="3">
                  <c:v>977</c:v>
                </c:pt>
                <c:pt idx="4">
                  <c:v>1026</c:v>
                </c:pt>
                <c:pt idx="5">
                  <c:v>1178</c:v>
                </c:pt>
                <c:pt idx="6">
                  <c:v>1114</c:v>
                </c:pt>
                <c:pt idx="7">
                  <c:v>1073</c:v>
                </c:pt>
                <c:pt idx="8">
                  <c:v>841</c:v>
                </c:pt>
                <c:pt idx="9">
                  <c:v>781</c:v>
                </c:pt>
                <c:pt idx="10">
                  <c:v>788</c:v>
                </c:pt>
                <c:pt idx="11">
                  <c:v>712</c:v>
                </c:pt>
              </c:numCache>
            </c:numRef>
          </c:val>
          <c:extLst>
            <c:ext xmlns:c16="http://schemas.microsoft.com/office/drawing/2014/chart" uri="{C3380CC4-5D6E-409C-BE32-E72D297353CC}">
              <c16:uniqueId val="{00000008-6C90-9F47-A596-82812919226D}"/>
            </c:ext>
          </c:extLst>
        </c:ser>
        <c:ser>
          <c:idx val="9"/>
          <c:order val="9"/>
          <c:invertIfNegative val="0"/>
          <c:cat>
            <c:strRef>
              <c:f>Sheet1!$B$1:$I$1</c:f>
              <c:strCache>
                <c:ptCount val="8"/>
                <c:pt idx="0">
                  <c:v>Helios 12</c:v>
                </c:pt>
                <c:pt idx="1">
                  <c:v>Helios 13</c:v>
                </c:pt>
                <c:pt idx="2">
                  <c:v>Helios 14</c:v>
                </c:pt>
                <c:pt idx="3">
                  <c:v>Helios 15</c:v>
                </c:pt>
                <c:pt idx="4">
                  <c:v>Helios 16</c:v>
                </c:pt>
                <c:pt idx="5">
                  <c:v>Helios 17</c:v>
                </c:pt>
                <c:pt idx="6">
                  <c:v>Helios,18</c:v>
                </c:pt>
                <c:pt idx="7">
                  <c:v>Helios, 19</c:v>
                </c:pt>
              </c:strCache>
            </c:strRef>
          </c:cat>
          <c:val>
            <c:numRef>
              <c:f>Sheet1!$J$1</c:f>
              <c:numCache>
                <c:formatCode>General</c:formatCode>
                <c:ptCount val="1"/>
                <c:pt idx="0">
                  <c:v>0</c:v>
                </c:pt>
              </c:numCache>
            </c:numRef>
          </c:val>
          <c:extLst>
            <c:ext xmlns:c16="http://schemas.microsoft.com/office/drawing/2014/chart" uri="{C3380CC4-5D6E-409C-BE32-E72D297353CC}">
              <c16:uniqueId val="{00000009-6C90-9F47-A596-82812919226D}"/>
            </c:ext>
          </c:extLst>
        </c:ser>
        <c:dLbls>
          <c:showLegendKey val="0"/>
          <c:showVal val="0"/>
          <c:showCatName val="0"/>
          <c:showSerName val="0"/>
          <c:showPercent val="0"/>
          <c:showBubbleSize val="0"/>
        </c:dLbls>
        <c:gapWidth val="75"/>
        <c:overlap val="-25"/>
        <c:axId val="2074271720"/>
        <c:axId val="2074268760"/>
      </c:barChart>
      <c:catAx>
        <c:axId val="2074271720"/>
        <c:scaling>
          <c:orientation val="minMax"/>
        </c:scaling>
        <c:delete val="0"/>
        <c:axPos val="b"/>
        <c:numFmt formatCode="General" sourceLinked="0"/>
        <c:majorTickMark val="none"/>
        <c:minorTickMark val="none"/>
        <c:tickLblPos val="nextTo"/>
        <c:crossAx val="2074268760"/>
        <c:crosses val="autoZero"/>
        <c:auto val="1"/>
        <c:lblAlgn val="ctr"/>
        <c:lblOffset val="100"/>
        <c:noMultiLvlLbl val="0"/>
      </c:catAx>
      <c:valAx>
        <c:axId val="2074268760"/>
        <c:scaling>
          <c:orientation val="minMax"/>
        </c:scaling>
        <c:delete val="0"/>
        <c:axPos val="l"/>
        <c:majorGridlines/>
        <c:numFmt formatCode="General" sourceLinked="1"/>
        <c:majorTickMark val="none"/>
        <c:minorTickMark val="none"/>
        <c:tickLblPos val="nextTo"/>
        <c:spPr>
          <a:ln w="9525">
            <a:noFill/>
          </a:ln>
        </c:spPr>
        <c:crossAx val="2074271720"/>
        <c:crosses val="autoZero"/>
        <c:crossBetween val="between"/>
      </c:valAx>
    </c:plotArea>
    <c:legend>
      <c:legendPos val="b"/>
      <c:legendEntry>
        <c:idx val="0"/>
        <c:txPr>
          <a:bodyPr/>
          <a:lstStyle/>
          <a:p>
            <a:pPr>
              <a:defRPr sz="1200">
                <a:latin typeface="New York" panose="02020502060305060204" pitchFamily="18" charset="77"/>
              </a:defRPr>
            </a:pPr>
            <a:endParaRPr lang="en-US"/>
          </a:p>
        </c:txPr>
      </c:legendEntry>
      <c:legendEntry>
        <c:idx val="1"/>
        <c:txPr>
          <a:bodyPr/>
          <a:lstStyle/>
          <a:p>
            <a:pPr>
              <a:defRPr sz="1200">
                <a:latin typeface="New York" panose="02020502060305060204" pitchFamily="18" charset="77"/>
              </a:defRPr>
            </a:pPr>
            <a:endParaRPr lang="en-US"/>
          </a:p>
        </c:txPr>
      </c:legendEntry>
      <c:legendEntry>
        <c:idx val="2"/>
        <c:txPr>
          <a:bodyPr/>
          <a:lstStyle/>
          <a:p>
            <a:pPr>
              <a:defRPr sz="1200">
                <a:latin typeface="New York" panose="02020502060305060204" pitchFamily="18" charset="77"/>
              </a:defRPr>
            </a:pPr>
            <a:endParaRPr lang="en-US"/>
          </a:p>
        </c:txPr>
      </c:legendEntry>
      <c:legendEntry>
        <c:idx val="3"/>
        <c:txPr>
          <a:bodyPr/>
          <a:lstStyle/>
          <a:p>
            <a:pPr>
              <a:defRPr sz="1200">
                <a:latin typeface="New York" panose="02020502060305060204" pitchFamily="18" charset="77"/>
              </a:defRPr>
            </a:pPr>
            <a:endParaRPr lang="en-US"/>
          </a:p>
        </c:txPr>
      </c:legendEntry>
      <c:legendEntry>
        <c:idx val="4"/>
        <c:txPr>
          <a:bodyPr/>
          <a:lstStyle/>
          <a:p>
            <a:pPr>
              <a:defRPr sz="1200">
                <a:latin typeface="New York" panose="02020502060305060204" pitchFamily="18" charset="77"/>
              </a:defRPr>
            </a:pPr>
            <a:endParaRPr lang="en-US"/>
          </a:p>
        </c:txPr>
      </c:legendEntry>
      <c:legendEntry>
        <c:idx val="5"/>
        <c:txPr>
          <a:bodyPr/>
          <a:lstStyle/>
          <a:p>
            <a:pPr>
              <a:defRPr sz="1200">
                <a:latin typeface="New York" panose="02020502060305060204" pitchFamily="18" charset="77"/>
              </a:defRPr>
            </a:pPr>
            <a:endParaRPr lang="en-US"/>
          </a:p>
        </c:txPr>
      </c:legendEntry>
      <c:legendEntry>
        <c:idx val="6"/>
        <c:txPr>
          <a:bodyPr/>
          <a:lstStyle/>
          <a:p>
            <a:pPr>
              <a:defRPr sz="1200">
                <a:latin typeface="New York" panose="02020502060305060204" pitchFamily="18" charset="77"/>
              </a:defRPr>
            </a:pPr>
            <a:endParaRPr lang="en-US"/>
          </a:p>
        </c:txPr>
      </c:legendEntry>
      <c:legendEntry>
        <c:idx val="7"/>
        <c:txPr>
          <a:bodyPr/>
          <a:lstStyle/>
          <a:p>
            <a:pPr>
              <a:defRPr sz="1200">
                <a:latin typeface="New York" panose="02020502060305060204" pitchFamily="18" charset="77"/>
              </a:defRPr>
            </a:pPr>
            <a:endParaRPr lang="en-US"/>
          </a:p>
        </c:txPr>
      </c:legendEntry>
      <c:legendEntry>
        <c:idx val="8"/>
        <c:txPr>
          <a:bodyPr/>
          <a:lstStyle/>
          <a:p>
            <a:pPr>
              <a:defRPr sz="1200">
                <a:latin typeface="New York" panose="02020502060305060204" pitchFamily="18" charset="77"/>
              </a:defRPr>
            </a:pPr>
            <a:endParaRPr lang="en-US"/>
          </a:p>
        </c:txPr>
      </c:legendEntry>
      <c:legendEntry>
        <c:idx val="9"/>
        <c:delete val="1"/>
      </c:legendEntry>
      <c:layout>
        <c:manualLayout>
          <c:xMode val="edge"/>
          <c:yMode val="edge"/>
          <c:x val="0.11808857106114189"/>
          <c:y val="0.11064758092305094"/>
          <c:w val="0.85683685591932601"/>
          <c:h val="0.13304898134151569"/>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5418307086614181E-2"/>
          <c:y val="0.18869502402704111"/>
          <c:w val="0.910236933698505"/>
          <c:h val="0.73089802293734996"/>
        </c:manualLayout>
      </c:layout>
      <c:barChart>
        <c:barDir val="col"/>
        <c:grouping val="clustered"/>
        <c:varyColors val="0"/>
        <c:ser>
          <c:idx val="0"/>
          <c:order val="0"/>
          <c:tx>
            <c:strRef>
              <c:f>Sheet1!$B$1</c:f>
              <c:strCache>
                <c:ptCount val="1"/>
                <c:pt idx="0">
                  <c:v>Solar 16, Su</c:v>
                </c:pt>
              </c:strCache>
            </c:strRef>
          </c:tx>
          <c:spPr>
            <a:solidFill>
              <a:srgbClr val="3366FF"/>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3">
                  <c:v>377</c:v>
                </c:pt>
                <c:pt idx="4">
                  <c:v>739</c:v>
                </c:pt>
                <c:pt idx="5">
                  <c:v>980</c:v>
                </c:pt>
                <c:pt idx="6">
                  <c:v>862</c:v>
                </c:pt>
                <c:pt idx="7">
                  <c:v>816</c:v>
                </c:pt>
                <c:pt idx="8">
                  <c:v>781</c:v>
                </c:pt>
                <c:pt idx="9">
                  <c:v>614</c:v>
                </c:pt>
                <c:pt idx="10">
                  <c:v>585</c:v>
                </c:pt>
                <c:pt idx="11">
                  <c:v>399</c:v>
                </c:pt>
              </c:numCache>
            </c:numRef>
          </c:val>
          <c:extLst>
            <c:ext xmlns:c16="http://schemas.microsoft.com/office/drawing/2014/chart" uri="{C3380CC4-5D6E-409C-BE32-E72D297353CC}">
              <c16:uniqueId val="{00000000-E245-6749-BFDC-1C6298BD0001}"/>
            </c:ext>
          </c:extLst>
        </c:ser>
        <c:ser>
          <c:idx val="1"/>
          <c:order val="1"/>
          <c:tx>
            <c:strRef>
              <c:f>Sheet1!$C$1</c:f>
              <c:strCache>
                <c:ptCount val="1"/>
                <c:pt idx="0">
                  <c:v>Solar17,  Su</c:v>
                </c:pt>
              </c:strCache>
            </c:strRef>
          </c:tx>
          <c:spPr>
            <a:solidFill>
              <a:schemeClr val="accent2"/>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Sheet1!$C$2:$C$13</c:f>
              <c:numCache>
                <c:formatCode>General</c:formatCode>
                <c:ptCount val="12"/>
                <c:pt idx="0">
                  <c:v>307</c:v>
                </c:pt>
                <c:pt idx="1">
                  <c:v>613</c:v>
                </c:pt>
                <c:pt idx="2">
                  <c:v>645</c:v>
                </c:pt>
                <c:pt idx="3">
                  <c:v>664</c:v>
                </c:pt>
                <c:pt idx="4">
                  <c:v>755</c:v>
                </c:pt>
                <c:pt idx="5">
                  <c:v>986</c:v>
                </c:pt>
                <c:pt idx="6">
                  <c:v>573</c:v>
                </c:pt>
                <c:pt idx="7">
                  <c:v>242</c:v>
                </c:pt>
                <c:pt idx="8">
                  <c:v>615</c:v>
                </c:pt>
                <c:pt idx="9">
                  <c:v>546</c:v>
                </c:pt>
                <c:pt idx="10">
                  <c:v>536</c:v>
                </c:pt>
                <c:pt idx="11">
                  <c:v>564</c:v>
                </c:pt>
              </c:numCache>
            </c:numRef>
          </c:val>
          <c:extLst>
            <c:ext xmlns:c16="http://schemas.microsoft.com/office/drawing/2014/chart" uri="{C3380CC4-5D6E-409C-BE32-E72D297353CC}">
              <c16:uniqueId val="{00000001-E245-6749-BFDC-1C6298BD0001}"/>
            </c:ext>
          </c:extLst>
        </c:ser>
        <c:ser>
          <c:idx val="2"/>
          <c:order val="2"/>
          <c:tx>
            <c:strRef>
              <c:f>Sheet1!$D$1</c:f>
              <c:strCache>
                <c:ptCount val="1"/>
                <c:pt idx="0">
                  <c:v>Suniva, 18</c:v>
                </c:pt>
              </c:strCache>
            </c:strRef>
          </c:tx>
          <c:spPr>
            <a:solidFill>
              <a:srgbClr val="FFFF00"/>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Sheet1!$D$2:$D$13</c:f>
              <c:numCache>
                <c:formatCode>General</c:formatCode>
                <c:ptCount val="12"/>
                <c:pt idx="0">
                  <c:v>577</c:v>
                </c:pt>
                <c:pt idx="1">
                  <c:v>406</c:v>
                </c:pt>
                <c:pt idx="2">
                  <c:v>623</c:v>
                </c:pt>
                <c:pt idx="3">
                  <c:v>743</c:v>
                </c:pt>
                <c:pt idx="4">
                  <c:v>892</c:v>
                </c:pt>
                <c:pt idx="5">
                  <c:v>866</c:v>
                </c:pt>
                <c:pt idx="6">
                  <c:v>910</c:v>
                </c:pt>
                <c:pt idx="7">
                  <c:v>812</c:v>
                </c:pt>
                <c:pt idx="8">
                  <c:v>716</c:v>
                </c:pt>
                <c:pt idx="9">
                  <c:v>614</c:v>
                </c:pt>
                <c:pt idx="10">
                  <c:v>439</c:v>
                </c:pt>
                <c:pt idx="11">
                  <c:v>437</c:v>
                </c:pt>
              </c:numCache>
            </c:numRef>
          </c:val>
          <c:extLst>
            <c:ext xmlns:c16="http://schemas.microsoft.com/office/drawing/2014/chart" uri="{C3380CC4-5D6E-409C-BE32-E72D297353CC}">
              <c16:uniqueId val="{00000002-E245-6749-BFDC-1C6298BD0001}"/>
            </c:ext>
          </c:extLst>
        </c:ser>
        <c:ser>
          <c:idx val="3"/>
          <c:order val="3"/>
          <c:tx>
            <c:strRef>
              <c:f>Sheet1!$E$1</c:f>
              <c:strCache>
                <c:ptCount val="1"/>
                <c:pt idx="0">
                  <c:v>Suniva, 19</c:v>
                </c:pt>
              </c:strCache>
            </c:strRef>
          </c:tx>
          <c:spPr>
            <a:solidFill>
              <a:srgbClr val="0000FF"/>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Sheet1!$E$2:$E$13</c:f>
              <c:numCache>
                <c:formatCode>General</c:formatCode>
                <c:ptCount val="12"/>
                <c:pt idx="0">
                  <c:v>460</c:v>
                </c:pt>
                <c:pt idx="1">
                  <c:v>436</c:v>
                </c:pt>
                <c:pt idx="2">
                  <c:v>659</c:v>
                </c:pt>
                <c:pt idx="3">
                  <c:v>657</c:v>
                </c:pt>
                <c:pt idx="4">
                  <c:v>775</c:v>
                </c:pt>
                <c:pt idx="5">
                  <c:v>833</c:v>
                </c:pt>
                <c:pt idx="6">
                  <c:v>955</c:v>
                </c:pt>
                <c:pt idx="7">
                  <c:v>750</c:v>
                </c:pt>
                <c:pt idx="8">
                  <c:v>720</c:v>
                </c:pt>
                <c:pt idx="9">
                  <c:v>552</c:v>
                </c:pt>
                <c:pt idx="10">
                  <c:v>491</c:v>
                </c:pt>
                <c:pt idx="11">
                  <c:v>476</c:v>
                </c:pt>
              </c:numCache>
            </c:numRef>
          </c:val>
          <c:extLst>
            <c:ext xmlns:c16="http://schemas.microsoft.com/office/drawing/2014/chart" uri="{C3380CC4-5D6E-409C-BE32-E72D297353CC}">
              <c16:uniqueId val="{00000003-E245-6749-BFDC-1C6298BD0001}"/>
            </c:ext>
          </c:extLst>
        </c:ser>
        <c:ser>
          <c:idx val="4"/>
          <c:order val="4"/>
          <c:tx>
            <c:strRef>
              <c:f>Sheet1!$F$1</c:f>
              <c:strCache>
                <c:ptCount val="1"/>
                <c:pt idx="0">
                  <c:v>Suniva, 20</c:v>
                </c:pt>
              </c:strCache>
            </c:strRef>
          </c:tx>
          <c:spPr>
            <a:solidFill>
              <a:schemeClr val="accent6"/>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Sheet1!$F$2:$F$13</c:f>
              <c:numCache>
                <c:formatCode>General</c:formatCode>
                <c:ptCount val="12"/>
                <c:pt idx="0">
                  <c:v>311</c:v>
                </c:pt>
                <c:pt idx="1">
                  <c:v>463</c:v>
                </c:pt>
                <c:pt idx="2">
                  <c:v>480</c:v>
                </c:pt>
                <c:pt idx="3">
                  <c:v>628</c:v>
                </c:pt>
                <c:pt idx="4">
                  <c:v>697</c:v>
                </c:pt>
                <c:pt idx="5">
                  <c:v>892</c:v>
                </c:pt>
                <c:pt idx="6">
                  <c:v>888</c:v>
                </c:pt>
                <c:pt idx="7">
                  <c:v>871</c:v>
                </c:pt>
                <c:pt idx="8">
                  <c:v>665</c:v>
                </c:pt>
                <c:pt idx="9">
                  <c:v>542</c:v>
                </c:pt>
                <c:pt idx="10">
                  <c:v>554</c:v>
                </c:pt>
                <c:pt idx="11">
                  <c:v>490</c:v>
                </c:pt>
              </c:numCache>
            </c:numRef>
          </c:val>
          <c:extLst>
            <c:ext xmlns:c16="http://schemas.microsoft.com/office/drawing/2014/chart" uri="{C3380CC4-5D6E-409C-BE32-E72D297353CC}">
              <c16:uniqueId val="{00000004-E245-6749-BFDC-1C6298BD0001}"/>
            </c:ext>
          </c:extLst>
        </c:ser>
        <c:ser>
          <c:idx val="5"/>
          <c:order val="5"/>
          <c:tx>
            <c:strRef>
              <c:f>Sheet1!$G$1</c:f>
              <c:strCache>
                <c:ptCount val="1"/>
                <c:pt idx="0">
                  <c:v>Suniva, 21</c:v>
                </c:pt>
              </c:strCache>
            </c:strRef>
          </c:tx>
          <c:spPr>
            <a:solidFill>
              <a:schemeClr val="accent2"/>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Sheet1!$G$2:$G$13</c:f>
              <c:numCache>
                <c:formatCode>General</c:formatCode>
                <c:ptCount val="12"/>
                <c:pt idx="0">
                  <c:v>339</c:v>
                </c:pt>
                <c:pt idx="1">
                  <c:v>597</c:v>
                </c:pt>
                <c:pt idx="2">
                  <c:v>565</c:v>
                </c:pt>
                <c:pt idx="3">
                  <c:v>779</c:v>
                </c:pt>
                <c:pt idx="4">
                  <c:v>737</c:v>
                </c:pt>
              </c:numCache>
            </c:numRef>
          </c:val>
          <c:extLst>
            <c:ext xmlns:c16="http://schemas.microsoft.com/office/drawing/2014/chart" uri="{C3380CC4-5D6E-409C-BE32-E72D297353CC}">
              <c16:uniqueId val="{00000005-E245-6749-BFDC-1C6298BD0001}"/>
            </c:ext>
          </c:extLst>
        </c:ser>
        <c:dLbls>
          <c:showLegendKey val="0"/>
          <c:showVal val="0"/>
          <c:showCatName val="0"/>
          <c:showSerName val="0"/>
          <c:showPercent val="0"/>
          <c:showBubbleSize val="0"/>
        </c:dLbls>
        <c:gapWidth val="75"/>
        <c:overlap val="-25"/>
        <c:axId val="-2079676568"/>
        <c:axId val="-2079831672"/>
      </c:barChart>
      <c:catAx>
        <c:axId val="-2079676568"/>
        <c:scaling>
          <c:orientation val="minMax"/>
        </c:scaling>
        <c:delete val="0"/>
        <c:axPos val="b"/>
        <c:numFmt formatCode="General" sourceLinked="0"/>
        <c:majorTickMark val="none"/>
        <c:minorTickMark val="none"/>
        <c:tickLblPos val="nextTo"/>
        <c:crossAx val="-2079831672"/>
        <c:crosses val="autoZero"/>
        <c:auto val="1"/>
        <c:lblAlgn val="ctr"/>
        <c:lblOffset val="100"/>
        <c:noMultiLvlLbl val="0"/>
      </c:catAx>
      <c:valAx>
        <c:axId val="-2079831672"/>
        <c:scaling>
          <c:orientation val="minMax"/>
        </c:scaling>
        <c:delete val="0"/>
        <c:axPos val="l"/>
        <c:majorGridlines/>
        <c:numFmt formatCode="General" sourceLinked="1"/>
        <c:majorTickMark val="none"/>
        <c:minorTickMark val="none"/>
        <c:tickLblPos val="nextTo"/>
        <c:spPr>
          <a:ln w="9525">
            <a:noFill/>
          </a:ln>
        </c:spPr>
        <c:crossAx val="-2079676568"/>
        <c:crosses val="autoZero"/>
        <c:crossBetween val="between"/>
      </c:valAx>
    </c:plotArea>
    <c:legend>
      <c:legendPos val="b"/>
      <c:layout>
        <c:manualLayout>
          <c:xMode val="edge"/>
          <c:yMode val="edge"/>
          <c:x val="9.1704943132108561E-3"/>
          <c:y val="8.5368207723178824E-2"/>
          <c:w val="0.97390117332225112"/>
          <c:h val="7.0175739451653493E-2"/>
        </c:manualLayout>
      </c:layout>
      <c:overlay val="0"/>
      <c:txPr>
        <a:bodyPr/>
        <a:lstStyle/>
        <a:p>
          <a:pPr>
            <a:defRPr sz="1200">
              <a:latin typeface="New York" panose="02020502060305060204" pitchFamily="18" charset="77"/>
            </a:defRPr>
          </a:pPr>
          <a:endParaRPr lang="en-US"/>
        </a:p>
      </c:txPr>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0.07701</cdr:x>
      <cdr:y>0.93824</cdr:y>
    </cdr:from>
    <cdr:to>
      <cdr:x>0.98567</cdr:x>
      <cdr:y>1</cdr:y>
    </cdr:to>
    <cdr:sp macro="" textlink="">
      <cdr:nvSpPr>
        <cdr:cNvPr id="2" name="Text Box 1"/>
        <cdr:cNvSpPr txBox="1"/>
      </cdr:nvSpPr>
      <cdr:spPr>
        <a:xfrm xmlns:a="http://schemas.openxmlformats.org/drawingml/2006/main">
          <a:off x="537882" y="4289612"/>
          <a:ext cx="6347012" cy="2823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EC69C2-8C8E-2F4C-910E-0540E6BF633B}" type="datetimeFigureOut">
              <a:rPr lang="en-US" smtClean="0"/>
              <a:t>6/18/21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5D804-36DD-1D4B-B359-D42A29C31257}" type="slidenum">
              <a:rPr lang="en-US" smtClean="0"/>
              <a:t>‹#›</a:t>
            </a:fld>
            <a:endParaRPr lang="en-US"/>
          </a:p>
        </p:txBody>
      </p:sp>
    </p:spTree>
    <p:extLst>
      <p:ext uri="{BB962C8B-B14F-4D97-AF65-F5344CB8AC3E}">
        <p14:creationId xmlns:p14="http://schemas.microsoft.com/office/powerpoint/2010/main" val="172473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C69C2-8C8E-2F4C-910E-0540E6BF633B}" type="datetimeFigureOut">
              <a:rPr lang="en-US" smtClean="0"/>
              <a:t>6/18/21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5D804-36DD-1D4B-B359-D42A29C31257}" type="slidenum">
              <a:rPr lang="en-US" smtClean="0"/>
              <a:t>‹#›</a:t>
            </a:fld>
            <a:endParaRPr lang="en-US"/>
          </a:p>
        </p:txBody>
      </p:sp>
    </p:spTree>
    <p:extLst>
      <p:ext uri="{BB962C8B-B14F-4D97-AF65-F5344CB8AC3E}">
        <p14:creationId xmlns:p14="http://schemas.microsoft.com/office/powerpoint/2010/main" val="379071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C69C2-8C8E-2F4C-910E-0540E6BF633B}" type="datetimeFigureOut">
              <a:rPr lang="en-US" smtClean="0"/>
              <a:t>6/18/21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5D804-36DD-1D4B-B359-D42A29C31257}" type="slidenum">
              <a:rPr lang="en-US" smtClean="0"/>
              <a:t>‹#›</a:t>
            </a:fld>
            <a:endParaRPr lang="en-US"/>
          </a:p>
        </p:txBody>
      </p:sp>
    </p:spTree>
    <p:extLst>
      <p:ext uri="{BB962C8B-B14F-4D97-AF65-F5344CB8AC3E}">
        <p14:creationId xmlns:p14="http://schemas.microsoft.com/office/powerpoint/2010/main" val="252428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C69C2-8C8E-2F4C-910E-0540E6BF633B}" type="datetimeFigureOut">
              <a:rPr lang="en-US" smtClean="0"/>
              <a:t>6/18/21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5D804-36DD-1D4B-B359-D42A29C31257}" type="slidenum">
              <a:rPr lang="en-US" smtClean="0"/>
              <a:t>‹#›</a:t>
            </a:fld>
            <a:endParaRPr lang="en-US"/>
          </a:p>
        </p:txBody>
      </p:sp>
    </p:spTree>
    <p:extLst>
      <p:ext uri="{BB962C8B-B14F-4D97-AF65-F5344CB8AC3E}">
        <p14:creationId xmlns:p14="http://schemas.microsoft.com/office/powerpoint/2010/main" val="275740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C69C2-8C8E-2F4C-910E-0540E6BF633B}" type="datetimeFigureOut">
              <a:rPr lang="en-US" smtClean="0"/>
              <a:t>6/18/21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5D804-36DD-1D4B-B359-D42A29C31257}" type="slidenum">
              <a:rPr lang="en-US" smtClean="0"/>
              <a:t>‹#›</a:t>
            </a:fld>
            <a:endParaRPr lang="en-US"/>
          </a:p>
        </p:txBody>
      </p:sp>
    </p:spTree>
    <p:extLst>
      <p:ext uri="{BB962C8B-B14F-4D97-AF65-F5344CB8AC3E}">
        <p14:creationId xmlns:p14="http://schemas.microsoft.com/office/powerpoint/2010/main" val="195750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EC69C2-8C8E-2F4C-910E-0540E6BF633B}" type="datetimeFigureOut">
              <a:rPr lang="en-US" smtClean="0"/>
              <a:t>6/18/21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5D804-36DD-1D4B-B359-D42A29C31257}" type="slidenum">
              <a:rPr lang="en-US" smtClean="0"/>
              <a:t>‹#›</a:t>
            </a:fld>
            <a:endParaRPr lang="en-US"/>
          </a:p>
        </p:txBody>
      </p:sp>
    </p:spTree>
    <p:extLst>
      <p:ext uri="{BB962C8B-B14F-4D97-AF65-F5344CB8AC3E}">
        <p14:creationId xmlns:p14="http://schemas.microsoft.com/office/powerpoint/2010/main" val="131218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EC69C2-8C8E-2F4C-910E-0540E6BF633B}" type="datetimeFigureOut">
              <a:rPr lang="en-US" smtClean="0"/>
              <a:t>6/18/21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5D804-36DD-1D4B-B359-D42A29C31257}" type="slidenum">
              <a:rPr lang="en-US" smtClean="0"/>
              <a:t>‹#›</a:t>
            </a:fld>
            <a:endParaRPr lang="en-US"/>
          </a:p>
        </p:txBody>
      </p:sp>
    </p:spTree>
    <p:extLst>
      <p:ext uri="{BB962C8B-B14F-4D97-AF65-F5344CB8AC3E}">
        <p14:creationId xmlns:p14="http://schemas.microsoft.com/office/powerpoint/2010/main" val="394620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EC69C2-8C8E-2F4C-910E-0540E6BF633B}" type="datetimeFigureOut">
              <a:rPr lang="en-US" smtClean="0"/>
              <a:t>6/18/21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5D804-36DD-1D4B-B359-D42A29C31257}" type="slidenum">
              <a:rPr lang="en-US" smtClean="0"/>
              <a:t>‹#›</a:t>
            </a:fld>
            <a:endParaRPr lang="en-US"/>
          </a:p>
        </p:txBody>
      </p:sp>
    </p:spTree>
    <p:extLst>
      <p:ext uri="{BB962C8B-B14F-4D97-AF65-F5344CB8AC3E}">
        <p14:creationId xmlns:p14="http://schemas.microsoft.com/office/powerpoint/2010/main" val="387330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C69C2-8C8E-2F4C-910E-0540E6BF633B}" type="datetimeFigureOut">
              <a:rPr lang="en-US" smtClean="0"/>
              <a:t>6/18/21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5D804-36DD-1D4B-B359-D42A29C31257}" type="slidenum">
              <a:rPr lang="en-US" smtClean="0"/>
              <a:t>‹#›</a:t>
            </a:fld>
            <a:endParaRPr lang="en-US"/>
          </a:p>
        </p:txBody>
      </p:sp>
    </p:spTree>
    <p:extLst>
      <p:ext uri="{BB962C8B-B14F-4D97-AF65-F5344CB8AC3E}">
        <p14:creationId xmlns:p14="http://schemas.microsoft.com/office/powerpoint/2010/main" val="294859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C69C2-8C8E-2F4C-910E-0540E6BF633B}" type="datetimeFigureOut">
              <a:rPr lang="en-US" smtClean="0"/>
              <a:t>6/18/21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5D804-36DD-1D4B-B359-D42A29C31257}" type="slidenum">
              <a:rPr lang="en-US" smtClean="0"/>
              <a:t>‹#›</a:t>
            </a:fld>
            <a:endParaRPr lang="en-US"/>
          </a:p>
        </p:txBody>
      </p:sp>
    </p:spTree>
    <p:extLst>
      <p:ext uri="{BB962C8B-B14F-4D97-AF65-F5344CB8AC3E}">
        <p14:creationId xmlns:p14="http://schemas.microsoft.com/office/powerpoint/2010/main" val="149311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C69C2-8C8E-2F4C-910E-0540E6BF633B}" type="datetimeFigureOut">
              <a:rPr lang="en-US" smtClean="0"/>
              <a:t>6/18/21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5D804-36DD-1D4B-B359-D42A29C31257}" type="slidenum">
              <a:rPr lang="en-US" smtClean="0"/>
              <a:t>‹#›</a:t>
            </a:fld>
            <a:endParaRPr lang="en-US"/>
          </a:p>
        </p:txBody>
      </p:sp>
    </p:spTree>
    <p:extLst>
      <p:ext uri="{BB962C8B-B14F-4D97-AF65-F5344CB8AC3E}">
        <p14:creationId xmlns:p14="http://schemas.microsoft.com/office/powerpoint/2010/main" val="119702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C69C2-8C8E-2F4C-910E-0540E6BF633B}" type="datetimeFigureOut">
              <a:rPr lang="en-US" smtClean="0"/>
              <a:t>6/18/21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5D804-36DD-1D4B-B359-D42A29C31257}" type="slidenum">
              <a:rPr lang="en-US" smtClean="0"/>
              <a:t>‹#›</a:t>
            </a:fld>
            <a:endParaRPr lang="en-US"/>
          </a:p>
        </p:txBody>
      </p:sp>
    </p:spTree>
    <p:extLst>
      <p:ext uri="{BB962C8B-B14F-4D97-AF65-F5344CB8AC3E}">
        <p14:creationId xmlns:p14="http://schemas.microsoft.com/office/powerpoint/2010/main" val="2856631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38" y="728261"/>
            <a:ext cx="8074918" cy="5693867"/>
          </a:xfrm>
          <a:prstGeom prst="rect">
            <a:avLst/>
          </a:prstGeom>
          <a:noFill/>
        </p:spPr>
        <p:txBody>
          <a:bodyPr wrap="square" rtlCol="0">
            <a:spAutoFit/>
          </a:bodyPr>
          <a:lstStyle/>
          <a:p>
            <a:pPr algn="ctr"/>
            <a:r>
              <a:rPr lang="en-US" sz="2800" b="1" dirty="0"/>
              <a:t>36 Years of DIY Passive Solar, 12 of Wind and PV: Construction and Experience</a:t>
            </a:r>
            <a:br>
              <a:rPr lang="en-US" sz="2800" b="1" dirty="0"/>
            </a:br>
            <a:r>
              <a:rPr lang="en-US" sz="2800" b="1" dirty="0"/>
              <a:t>Phil Geil</a:t>
            </a:r>
          </a:p>
          <a:p>
            <a:pPr algn="ctr"/>
            <a:endParaRPr lang="en-US" sz="2800" b="1" dirty="0"/>
          </a:p>
          <a:p>
            <a:pPr marL="514350" indent="-514350">
              <a:buAutoNum type="arabicPeriod"/>
            </a:pPr>
            <a:r>
              <a:rPr lang="en-US" sz="2800" b="1" dirty="0"/>
              <a:t>Passive solar, timber frame, earth sheltered, SIP house</a:t>
            </a:r>
          </a:p>
          <a:p>
            <a:pPr marL="514350" indent="-514350">
              <a:buAutoNum type="arabicPeriod"/>
            </a:pPr>
            <a:r>
              <a:rPr lang="en-US" sz="2800" b="1" dirty="0"/>
              <a:t>Low voltage switching</a:t>
            </a:r>
          </a:p>
          <a:p>
            <a:pPr marL="514350" indent="-514350">
              <a:buAutoNum type="arabicPeriod"/>
            </a:pPr>
            <a:r>
              <a:rPr lang="en-US" sz="2800" b="1" dirty="0"/>
              <a:t>Solar thermal pool heating for greenhouse</a:t>
            </a:r>
          </a:p>
          <a:p>
            <a:pPr marL="514350" indent="-514350">
              <a:buAutoNum type="arabicPeriod"/>
            </a:pPr>
            <a:r>
              <a:rPr lang="en-US" sz="2800" b="1" dirty="0"/>
              <a:t>Wind turbine erection</a:t>
            </a:r>
          </a:p>
          <a:p>
            <a:pPr marL="514350" indent="-514350">
              <a:buAutoNum type="arabicPeriod"/>
            </a:pPr>
            <a:r>
              <a:rPr lang="en-US" sz="2800" b="1" dirty="0"/>
              <a:t>Solar photo-voltaic panels and wiring</a:t>
            </a:r>
          </a:p>
          <a:p>
            <a:pPr marL="514350" indent="-514350">
              <a:buAutoNum type="arabicPeriod"/>
            </a:pPr>
            <a:r>
              <a:rPr lang="en-US" sz="2800" b="1" dirty="0"/>
              <a:t>Output</a:t>
            </a:r>
          </a:p>
          <a:p>
            <a:br>
              <a:rPr lang="en-US" sz="2800" b="1" dirty="0"/>
            </a:br>
            <a:endParaRPr lang="en-US" sz="2800" dirty="0"/>
          </a:p>
        </p:txBody>
      </p:sp>
    </p:spTree>
    <p:extLst>
      <p:ext uri="{BB962C8B-B14F-4D97-AF65-F5344CB8AC3E}">
        <p14:creationId xmlns:p14="http://schemas.microsoft.com/office/powerpoint/2010/main" val="171802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aming complete, north vie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1" y="0"/>
            <a:ext cx="9149711" cy="5915896"/>
          </a:xfrm>
          <a:prstGeom prst="rect">
            <a:avLst/>
          </a:prstGeom>
        </p:spPr>
      </p:pic>
      <p:sp>
        <p:nvSpPr>
          <p:cNvPr id="3" name="TextBox 2"/>
          <p:cNvSpPr txBox="1"/>
          <p:nvPr/>
        </p:nvSpPr>
        <p:spPr>
          <a:xfrm>
            <a:off x="258123" y="6153358"/>
            <a:ext cx="8815973" cy="646331"/>
          </a:xfrm>
          <a:prstGeom prst="rect">
            <a:avLst/>
          </a:prstGeom>
          <a:noFill/>
        </p:spPr>
        <p:txBody>
          <a:bodyPr wrap="none" rtlCol="0">
            <a:spAutoFit/>
          </a:bodyPr>
          <a:lstStyle/>
          <a:p>
            <a:r>
              <a:rPr lang="en-US" dirty="0"/>
              <a:t>Framing complete, view from the north. Garage connected to house through extension with</a:t>
            </a:r>
          </a:p>
          <a:p>
            <a:r>
              <a:rPr lang="en-US" dirty="0"/>
              <a:t>first floor storage area under it. Front entry and spiral staircase framing.</a:t>
            </a:r>
          </a:p>
        </p:txBody>
      </p:sp>
    </p:spTree>
    <p:extLst>
      <p:ext uri="{BB962C8B-B14F-4D97-AF65-F5344CB8AC3E}">
        <p14:creationId xmlns:p14="http://schemas.microsoft.com/office/powerpoint/2010/main" val="2796980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ow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4" y="-495571"/>
            <a:ext cx="9139865" cy="6308224"/>
          </a:xfrm>
          <a:prstGeom prst="rect">
            <a:avLst/>
          </a:prstGeom>
        </p:spPr>
      </p:pic>
      <p:sp>
        <p:nvSpPr>
          <p:cNvPr id="3" name="TextBox 2"/>
          <p:cNvSpPr txBox="1"/>
          <p:nvPr/>
        </p:nvSpPr>
        <p:spPr>
          <a:xfrm>
            <a:off x="2064983" y="6019140"/>
            <a:ext cx="4711546" cy="369332"/>
          </a:xfrm>
          <a:prstGeom prst="rect">
            <a:avLst/>
          </a:prstGeom>
          <a:noFill/>
        </p:spPr>
        <p:txBody>
          <a:bodyPr wrap="none" rtlCol="0">
            <a:spAutoFit/>
          </a:bodyPr>
          <a:lstStyle/>
          <a:p>
            <a:r>
              <a:rPr lang="en-US" dirty="0"/>
              <a:t>Start of window installation and side wall panels</a:t>
            </a:r>
          </a:p>
        </p:txBody>
      </p:sp>
    </p:spTree>
    <p:extLst>
      <p:ext uri="{BB962C8B-B14F-4D97-AF65-F5344CB8AC3E}">
        <p14:creationId xmlns:p14="http://schemas.microsoft.com/office/powerpoint/2010/main" val="3447023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house panel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5" y="-402653"/>
            <a:ext cx="9150315" cy="6287575"/>
          </a:xfrm>
          <a:prstGeom prst="rect">
            <a:avLst/>
          </a:prstGeom>
        </p:spPr>
      </p:pic>
      <p:sp>
        <p:nvSpPr>
          <p:cNvPr id="3" name="TextBox 2"/>
          <p:cNvSpPr txBox="1"/>
          <p:nvPr/>
        </p:nvSpPr>
        <p:spPr>
          <a:xfrm>
            <a:off x="92925" y="6019140"/>
            <a:ext cx="9090504" cy="646331"/>
          </a:xfrm>
          <a:prstGeom prst="rect">
            <a:avLst/>
          </a:prstGeom>
          <a:noFill/>
        </p:spPr>
        <p:txBody>
          <a:bodyPr wrap="square" rtlCol="0">
            <a:spAutoFit/>
          </a:bodyPr>
          <a:lstStyle/>
          <a:p>
            <a:r>
              <a:rPr lang="en-US" dirty="0"/>
              <a:t>Installation of greenhouse windows. All side wall SIP panels sealed with Al foil on interior and</a:t>
            </a:r>
          </a:p>
          <a:p>
            <a:r>
              <a:rPr lang="en-US" dirty="0"/>
              <a:t>S. W and E exterior.</a:t>
            </a:r>
          </a:p>
        </p:txBody>
      </p:sp>
    </p:spTree>
    <p:extLst>
      <p:ext uri="{BB962C8B-B14F-4D97-AF65-F5344CB8AC3E}">
        <p14:creationId xmlns:p14="http://schemas.microsoft.com/office/powerpoint/2010/main" val="412312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d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99" y="0"/>
            <a:ext cx="9151599" cy="5833302"/>
          </a:xfrm>
          <a:prstGeom prst="rect">
            <a:avLst/>
          </a:prstGeom>
        </p:spPr>
      </p:pic>
      <p:sp>
        <p:nvSpPr>
          <p:cNvPr id="3" name="TextBox 2"/>
          <p:cNvSpPr txBox="1"/>
          <p:nvPr/>
        </p:nvSpPr>
        <p:spPr>
          <a:xfrm>
            <a:off x="887943" y="6050114"/>
            <a:ext cx="7400659" cy="369332"/>
          </a:xfrm>
          <a:prstGeom prst="rect">
            <a:avLst/>
          </a:prstGeom>
          <a:noFill/>
        </p:spPr>
        <p:txBody>
          <a:bodyPr wrap="none" rtlCol="0">
            <a:spAutoFit/>
          </a:bodyPr>
          <a:lstStyle/>
          <a:p>
            <a:r>
              <a:rPr lang="en-US" dirty="0"/>
              <a:t>Installation of cedar siding. ¾ in air space between SIP and siding and drywall.</a:t>
            </a:r>
          </a:p>
        </p:txBody>
      </p:sp>
    </p:spTree>
    <p:extLst>
      <p:ext uri="{BB962C8B-B14F-4D97-AF65-F5344CB8AC3E}">
        <p14:creationId xmlns:p14="http://schemas.microsoft.com/office/powerpoint/2010/main" val="351907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P panel mode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3608"/>
            <a:ext cx="6122673" cy="5604287"/>
          </a:xfrm>
          <a:prstGeom prst="rect">
            <a:avLst/>
          </a:prstGeom>
        </p:spPr>
      </p:pic>
      <p:sp>
        <p:nvSpPr>
          <p:cNvPr id="3" name="TextBox 2"/>
          <p:cNvSpPr txBox="1"/>
          <p:nvPr/>
        </p:nvSpPr>
        <p:spPr>
          <a:xfrm>
            <a:off x="6432420" y="1135687"/>
            <a:ext cx="2758650" cy="4524316"/>
          </a:xfrm>
          <a:prstGeom prst="rect">
            <a:avLst/>
          </a:prstGeom>
          <a:noFill/>
        </p:spPr>
        <p:txBody>
          <a:bodyPr wrap="none" rtlCol="0">
            <a:spAutoFit/>
          </a:bodyPr>
          <a:lstStyle/>
          <a:p>
            <a:r>
              <a:rPr lang="en-US" dirty="0"/>
              <a:t>SIP panels construction</a:t>
            </a:r>
          </a:p>
          <a:p>
            <a:r>
              <a:rPr lang="en-US" dirty="0"/>
              <a:t>Side walls have 5.5 inch </a:t>
            </a:r>
          </a:p>
          <a:p>
            <a:r>
              <a:rPr lang="en-US" dirty="0"/>
              <a:t>high density expanded PS</a:t>
            </a:r>
          </a:p>
          <a:p>
            <a:r>
              <a:rPr lang="en-US" dirty="0"/>
              <a:t>foam, plus ½ in OSB panels,</a:t>
            </a:r>
          </a:p>
          <a:p>
            <a:r>
              <a:rPr lang="en-US" dirty="0"/>
              <a:t>air spaces (2) and drywall.</a:t>
            </a:r>
          </a:p>
          <a:p>
            <a:r>
              <a:rPr lang="en-US" dirty="0"/>
              <a:t>Roof (steel)has 7.5 in PS + </a:t>
            </a:r>
          </a:p>
          <a:p>
            <a:r>
              <a:rPr lang="en-US" dirty="0"/>
              <a:t>OSB + 2x6 ceiling. With </a:t>
            </a:r>
          </a:p>
          <a:p>
            <a:r>
              <a:rPr lang="en-US" dirty="0"/>
              <a:t>added ¾ in air spaces on </a:t>
            </a:r>
          </a:p>
          <a:p>
            <a:r>
              <a:rPr lang="en-US" dirty="0"/>
              <a:t>both sides plus dry wall </a:t>
            </a:r>
          </a:p>
          <a:p>
            <a:r>
              <a:rPr lang="en-US" dirty="0"/>
              <a:t>and cedar siding or 2x6, </a:t>
            </a:r>
          </a:p>
          <a:p>
            <a:r>
              <a:rPr lang="en-US" dirty="0"/>
              <a:t>side walls are R50; roof is</a:t>
            </a:r>
          </a:p>
          <a:p>
            <a:r>
              <a:rPr lang="en-US" dirty="0"/>
              <a:t> R70. House has</a:t>
            </a:r>
          </a:p>
          <a:p>
            <a:r>
              <a:rPr lang="en-US" dirty="0"/>
              <a:t>geothermal (well water)</a:t>
            </a:r>
          </a:p>
          <a:p>
            <a:r>
              <a:rPr lang="en-US" dirty="0"/>
              <a:t>for cooling, and solar and</a:t>
            </a:r>
          </a:p>
          <a:p>
            <a:r>
              <a:rPr lang="en-US" dirty="0"/>
              <a:t>kerosene heater for </a:t>
            </a:r>
          </a:p>
          <a:p>
            <a:r>
              <a:rPr lang="en-US" dirty="0"/>
              <a:t>heating. </a:t>
            </a:r>
          </a:p>
        </p:txBody>
      </p:sp>
    </p:spTree>
    <p:extLst>
      <p:ext uri="{BB962C8B-B14F-4D97-AF65-F5344CB8AC3E}">
        <p14:creationId xmlns:p14="http://schemas.microsoft.com/office/powerpoint/2010/main" val="44685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w V switch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157" y="589320"/>
            <a:ext cx="3428933" cy="2033084"/>
          </a:xfrm>
          <a:prstGeom prst="rect">
            <a:avLst/>
          </a:prstGeom>
        </p:spPr>
      </p:pic>
      <p:pic>
        <p:nvPicPr>
          <p:cNvPr id="3" name="Picture 2" descr="Low voltage relay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9087" y="468987"/>
            <a:ext cx="4638461" cy="4321547"/>
          </a:xfrm>
          <a:prstGeom prst="rect">
            <a:avLst/>
          </a:prstGeom>
        </p:spPr>
      </p:pic>
      <p:sp>
        <p:nvSpPr>
          <p:cNvPr id="4" name="TextBox 3"/>
          <p:cNvSpPr txBox="1"/>
          <p:nvPr/>
        </p:nvSpPr>
        <p:spPr>
          <a:xfrm>
            <a:off x="361372" y="5003317"/>
            <a:ext cx="4020113" cy="1754327"/>
          </a:xfrm>
          <a:prstGeom prst="rect">
            <a:avLst/>
          </a:prstGeom>
          <a:noFill/>
        </p:spPr>
        <p:txBody>
          <a:bodyPr wrap="none" rtlCol="0">
            <a:spAutoFit/>
          </a:bodyPr>
          <a:lstStyle/>
          <a:p>
            <a:r>
              <a:rPr lang="en-US" dirty="0"/>
              <a:t>Low voltage switching. Permits as</a:t>
            </a:r>
          </a:p>
          <a:p>
            <a:r>
              <a:rPr lang="en-US" dirty="0"/>
              <a:t>many switches as desired for single</a:t>
            </a:r>
          </a:p>
          <a:p>
            <a:r>
              <a:rPr lang="en-US" dirty="0"/>
              <a:t>light, including switches in garage for</a:t>
            </a:r>
          </a:p>
          <a:p>
            <a:r>
              <a:rPr lang="en-US" dirty="0"/>
              <a:t>barn and greenhouse. Pilot lights (3w)</a:t>
            </a:r>
          </a:p>
          <a:p>
            <a:r>
              <a:rPr lang="en-US" dirty="0"/>
              <a:t>indicate on/off. Master switch by bed</a:t>
            </a:r>
          </a:p>
          <a:p>
            <a:r>
              <a:rPr lang="en-US" dirty="0"/>
              <a:t>controls 12 outside &amp; major inside lights.</a:t>
            </a:r>
          </a:p>
        </p:txBody>
      </p:sp>
      <p:sp>
        <p:nvSpPr>
          <p:cNvPr id="5" name="TextBox 4"/>
          <p:cNvSpPr txBox="1"/>
          <p:nvPr/>
        </p:nvSpPr>
        <p:spPr>
          <a:xfrm>
            <a:off x="4532636" y="5296431"/>
            <a:ext cx="4443456" cy="923330"/>
          </a:xfrm>
          <a:prstGeom prst="rect">
            <a:avLst/>
          </a:prstGeom>
          <a:noFill/>
        </p:spPr>
        <p:txBody>
          <a:bodyPr wrap="none" rtlCol="0">
            <a:spAutoFit/>
          </a:bodyPr>
          <a:lstStyle/>
          <a:p>
            <a:r>
              <a:rPr lang="en-US" dirty="0"/>
              <a:t>Relay box in house; switch wiring is 18 gauge,</a:t>
            </a:r>
          </a:p>
          <a:p>
            <a:r>
              <a:rPr lang="en-US" dirty="0"/>
              <a:t>24V</a:t>
            </a:r>
          </a:p>
          <a:p>
            <a:endParaRPr lang="en-US" dirty="0"/>
          </a:p>
        </p:txBody>
      </p:sp>
      <p:pic>
        <p:nvPicPr>
          <p:cNvPr id="6" name="Picture 5" descr="master switch.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762" y="2768545"/>
            <a:ext cx="2106997" cy="2021989"/>
          </a:xfrm>
          <a:prstGeom prst="rect">
            <a:avLst/>
          </a:prstGeom>
        </p:spPr>
      </p:pic>
    </p:spTree>
    <p:extLst>
      <p:ext uri="{BB962C8B-B14F-4D97-AF65-F5344CB8AC3E}">
        <p14:creationId xmlns:p14="http://schemas.microsoft.com/office/powerpoint/2010/main" val="403613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house, exterior,sq.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14447"/>
            <a:ext cx="9144000" cy="7144504"/>
          </a:xfrm>
          <a:prstGeom prst="rect">
            <a:avLst/>
          </a:prstGeom>
        </p:spPr>
      </p:pic>
      <p:sp>
        <p:nvSpPr>
          <p:cNvPr id="3" name="TextBox 2"/>
          <p:cNvSpPr txBox="1"/>
          <p:nvPr/>
        </p:nvSpPr>
        <p:spPr>
          <a:xfrm>
            <a:off x="392346" y="5747684"/>
            <a:ext cx="8714533" cy="923330"/>
          </a:xfrm>
          <a:prstGeom prst="rect">
            <a:avLst/>
          </a:prstGeom>
          <a:noFill/>
        </p:spPr>
        <p:txBody>
          <a:bodyPr wrap="none" rtlCol="0">
            <a:spAutoFit/>
          </a:bodyPr>
          <a:lstStyle/>
          <a:p>
            <a:r>
              <a:rPr lang="en-US" dirty="0"/>
              <a:t>Solar thermal panels for swimming pool in greenhouse (double layer PC panels). Purchased </a:t>
            </a:r>
          </a:p>
          <a:p>
            <a:r>
              <a:rPr lang="en-US" dirty="0"/>
              <a:t>used from owner who “heated” his house by storing the hot water underground in an </a:t>
            </a:r>
          </a:p>
          <a:p>
            <a:r>
              <a:rPr lang="en-US" dirty="0" err="1"/>
              <a:t>uninsulated</a:t>
            </a:r>
            <a:r>
              <a:rPr lang="en-US" dirty="0"/>
              <a:t> tank.</a:t>
            </a:r>
          </a:p>
        </p:txBody>
      </p:sp>
    </p:spTree>
    <p:extLst>
      <p:ext uri="{BB962C8B-B14F-4D97-AF65-F5344CB8AC3E}">
        <p14:creationId xmlns:p14="http://schemas.microsoft.com/office/powerpoint/2010/main" val="4259591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house,4-26-1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25955"/>
            <a:ext cx="9144000" cy="6858000"/>
          </a:xfrm>
          <a:prstGeom prst="rect">
            <a:avLst/>
          </a:prstGeom>
        </p:spPr>
      </p:pic>
      <p:sp>
        <p:nvSpPr>
          <p:cNvPr id="4" name="TextBox 3"/>
          <p:cNvSpPr txBox="1"/>
          <p:nvPr/>
        </p:nvSpPr>
        <p:spPr>
          <a:xfrm>
            <a:off x="641459" y="6225629"/>
            <a:ext cx="8133701" cy="646331"/>
          </a:xfrm>
          <a:prstGeom prst="rect">
            <a:avLst/>
          </a:prstGeom>
          <a:noFill/>
        </p:spPr>
        <p:txBody>
          <a:bodyPr wrap="square" rtlCol="0">
            <a:spAutoFit/>
          </a:bodyPr>
          <a:lstStyle/>
          <a:p>
            <a:r>
              <a:rPr lang="en-US" dirty="0"/>
              <a:t>The solar thermal panels heat the swimming pool with greenhouse originally being a </a:t>
            </a:r>
          </a:p>
          <a:p>
            <a:r>
              <a:rPr lang="en-US" dirty="0"/>
              <a:t>“removable” double layer PE film cover. Now replaced by double wall polycarbonate.</a:t>
            </a:r>
          </a:p>
        </p:txBody>
      </p:sp>
    </p:spTree>
    <p:extLst>
      <p:ext uri="{BB962C8B-B14F-4D97-AF65-F5344CB8AC3E}">
        <p14:creationId xmlns:p14="http://schemas.microsoft.com/office/powerpoint/2010/main" val="2171585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ting u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35533" cy="6039789"/>
          </a:xfrm>
          <a:prstGeom prst="rect">
            <a:avLst/>
          </a:prstGeom>
        </p:spPr>
      </p:pic>
      <p:sp>
        <p:nvSpPr>
          <p:cNvPr id="3" name="TextBox 2"/>
          <p:cNvSpPr txBox="1"/>
          <p:nvPr/>
        </p:nvSpPr>
        <p:spPr>
          <a:xfrm>
            <a:off x="290280" y="6046005"/>
            <a:ext cx="8381133" cy="646331"/>
          </a:xfrm>
          <a:prstGeom prst="rect">
            <a:avLst/>
          </a:prstGeom>
          <a:noFill/>
        </p:spPr>
        <p:txBody>
          <a:bodyPr wrap="none" rtlCol="0">
            <a:spAutoFit/>
          </a:bodyPr>
          <a:lstStyle/>
          <a:p>
            <a:r>
              <a:rPr lang="en-US" dirty="0"/>
              <a:t>Erection of wind turbine (</a:t>
            </a:r>
            <a:r>
              <a:rPr lang="en-US" dirty="0" err="1"/>
              <a:t>Bergey</a:t>
            </a:r>
            <a:r>
              <a:rPr lang="en-US" dirty="0"/>
              <a:t> 10 kW with </a:t>
            </a:r>
            <a:r>
              <a:rPr lang="en-US" dirty="0" err="1"/>
              <a:t>Xantrex</a:t>
            </a:r>
            <a:r>
              <a:rPr lang="en-US" dirty="0"/>
              <a:t> </a:t>
            </a:r>
            <a:r>
              <a:rPr lang="en-US" dirty="0" err="1"/>
              <a:t>Gridtek</a:t>
            </a:r>
            <a:r>
              <a:rPr lang="en-US" dirty="0"/>
              <a:t> inverter, Feb., 07) Cost ca. </a:t>
            </a:r>
          </a:p>
          <a:p>
            <a:r>
              <a:rPr lang="en-US" dirty="0"/>
              <a:t>$45,000, no rebate at the time. </a:t>
            </a:r>
          </a:p>
        </p:txBody>
      </p:sp>
    </p:spTree>
    <p:extLst>
      <p:ext uri="{BB962C8B-B14F-4D97-AF65-F5344CB8AC3E}">
        <p14:creationId xmlns:p14="http://schemas.microsoft.com/office/powerpoint/2010/main" val="1179265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solar,Feb08,sq.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835092" cy="6835092"/>
          </a:xfrm>
          <a:prstGeom prst="rect">
            <a:avLst/>
          </a:prstGeom>
        </p:spPr>
      </p:pic>
      <p:sp>
        <p:nvSpPr>
          <p:cNvPr id="3" name="TextBox 2"/>
          <p:cNvSpPr txBox="1"/>
          <p:nvPr/>
        </p:nvSpPr>
        <p:spPr>
          <a:xfrm>
            <a:off x="6969315" y="1104714"/>
            <a:ext cx="2071112" cy="2031325"/>
          </a:xfrm>
          <a:prstGeom prst="rect">
            <a:avLst/>
          </a:prstGeom>
          <a:noFill/>
        </p:spPr>
        <p:txBody>
          <a:bodyPr wrap="none" rtlCol="0">
            <a:spAutoFit/>
          </a:bodyPr>
          <a:lstStyle/>
          <a:p>
            <a:r>
              <a:rPr lang="en-US" dirty="0"/>
              <a:t>Wind turbine and</a:t>
            </a:r>
          </a:p>
          <a:p>
            <a:r>
              <a:rPr lang="en-US" dirty="0"/>
              <a:t>initial solar; Feb. 08.</a:t>
            </a:r>
          </a:p>
          <a:p>
            <a:r>
              <a:rPr lang="en-US" dirty="0"/>
              <a:t>Turbine is located</a:t>
            </a:r>
          </a:p>
          <a:p>
            <a:r>
              <a:rPr lang="en-US" dirty="0"/>
              <a:t>In horse pasture. </a:t>
            </a:r>
          </a:p>
          <a:p>
            <a:r>
              <a:rPr lang="en-US" dirty="0"/>
              <a:t>6.8 kW solar self-</a:t>
            </a:r>
          </a:p>
          <a:p>
            <a:r>
              <a:rPr lang="en-US" dirty="0"/>
              <a:t>installed in summer </a:t>
            </a:r>
          </a:p>
          <a:p>
            <a:r>
              <a:rPr lang="en-US" dirty="0"/>
              <a:t>07.</a:t>
            </a:r>
          </a:p>
        </p:txBody>
      </p:sp>
    </p:spTree>
    <p:extLst>
      <p:ext uri="{BB962C8B-B14F-4D97-AF65-F5344CB8AC3E}">
        <p14:creationId xmlns:p14="http://schemas.microsoft.com/office/powerpoint/2010/main" val="374401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hous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8711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wer heigh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5812925" cy="6845537"/>
          </a:xfrm>
          <a:prstGeom prst="rect">
            <a:avLst/>
          </a:prstGeom>
        </p:spPr>
      </p:pic>
      <p:sp>
        <p:nvSpPr>
          <p:cNvPr id="3" name="TextBox 2"/>
          <p:cNvSpPr txBox="1"/>
          <p:nvPr/>
        </p:nvSpPr>
        <p:spPr>
          <a:xfrm>
            <a:off x="6029748" y="856927"/>
            <a:ext cx="3014843" cy="2585323"/>
          </a:xfrm>
          <a:prstGeom prst="rect">
            <a:avLst/>
          </a:prstGeom>
          <a:noFill/>
        </p:spPr>
        <p:txBody>
          <a:bodyPr wrap="none" rtlCol="0">
            <a:spAutoFit/>
          </a:bodyPr>
          <a:lstStyle/>
          <a:p>
            <a:r>
              <a:rPr lang="en-US" dirty="0"/>
              <a:t>Our tower is 100’ + blades. </a:t>
            </a:r>
          </a:p>
          <a:p>
            <a:r>
              <a:rPr lang="en-US" dirty="0"/>
              <a:t>County zoning limited to </a:t>
            </a:r>
          </a:p>
          <a:p>
            <a:r>
              <a:rPr lang="en-US" dirty="0"/>
              <a:t>total of 100’ unless Special</a:t>
            </a:r>
          </a:p>
          <a:p>
            <a:r>
              <a:rPr lang="en-US" dirty="0"/>
              <a:t>Use permit, until county </a:t>
            </a:r>
          </a:p>
          <a:p>
            <a:r>
              <a:rPr lang="en-US" dirty="0"/>
              <a:t>decided we were agricultural</a:t>
            </a:r>
          </a:p>
          <a:p>
            <a:r>
              <a:rPr lang="en-US" dirty="0"/>
              <a:t>for which no limit applies.</a:t>
            </a:r>
          </a:p>
          <a:p>
            <a:r>
              <a:rPr lang="en-US" dirty="0"/>
              <a:t>We did not think then of</a:t>
            </a:r>
          </a:p>
          <a:p>
            <a:r>
              <a:rPr lang="en-US" dirty="0"/>
              <a:t>going higher and now would</a:t>
            </a:r>
          </a:p>
          <a:p>
            <a:r>
              <a:rPr lang="en-US" dirty="0"/>
              <a:t>be cheaper to add more solar.</a:t>
            </a:r>
          </a:p>
        </p:txBody>
      </p:sp>
    </p:spTree>
    <p:extLst>
      <p:ext uri="{BB962C8B-B14F-4D97-AF65-F5344CB8AC3E}">
        <p14:creationId xmlns:p14="http://schemas.microsoft.com/office/powerpoint/2010/main" val="2441873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ar,3-09,30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94389"/>
            <a:ext cx="9144000" cy="6858000"/>
          </a:xfrm>
          <a:prstGeom prst="rect">
            <a:avLst/>
          </a:prstGeom>
        </p:spPr>
      </p:pic>
      <p:sp>
        <p:nvSpPr>
          <p:cNvPr id="3" name="TextBox 2"/>
          <p:cNvSpPr txBox="1"/>
          <p:nvPr/>
        </p:nvSpPr>
        <p:spPr>
          <a:xfrm>
            <a:off x="382022" y="5791549"/>
            <a:ext cx="8374708" cy="923330"/>
          </a:xfrm>
          <a:prstGeom prst="rect">
            <a:avLst/>
          </a:prstGeom>
          <a:noFill/>
        </p:spPr>
        <p:txBody>
          <a:bodyPr wrap="none" rtlCol="0">
            <a:spAutoFit/>
          </a:bodyPr>
          <a:lstStyle/>
          <a:p>
            <a:r>
              <a:rPr lang="en-US" dirty="0"/>
              <a:t>Initial solar panels, self installed Aug. 07 (6.8 kW) and July 08 (1.2 kW). Are “blemished” </a:t>
            </a:r>
          </a:p>
          <a:p>
            <a:r>
              <a:rPr lang="en-US" dirty="0"/>
              <a:t>Evergreen 180 and 190 W panels with 3 </a:t>
            </a:r>
            <a:r>
              <a:rPr lang="en-US" dirty="0" err="1"/>
              <a:t>Xantrex</a:t>
            </a:r>
            <a:r>
              <a:rPr lang="en-US" dirty="0"/>
              <a:t> 3 kW refurbished inverters. Total cost </a:t>
            </a:r>
          </a:p>
          <a:p>
            <a:r>
              <a:rPr lang="en-US" dirty="0"/>
              <a:t>$39,500 - $11,600 state grant - $3600 federal rebate (= $24,300).</a:t>
            </a:r>
          </a:p>
        </p:txBody>
      </p:sp>
    </p:spTree>
    <p:extLst>
      <p:ext uri="{BB962C8B-B14F-4D97-AF65-F5344CB8AC3E}">
        <p14:creationId xmlns:p14="http://schemas.microsoft.com/office/powerpoint/2010/main" val="370444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lios panels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99583"/>
            <a:ext cx="9144000" cy="6625166"/>
          </a:xfrm>
          <a:prstGeom prst="rect">
            <a:avLst/>
          </a:prstGeom>
        </p:spPr>
      </p:pic>
      <p:sp>
        <p:nvSpPr>
          <p:cNvPr id="3" name="TextBox 2"/>
          <p:cNvSpPr txBox="1"/>
          <p:nvPr/>
        </p:nvSpPr>
        <p:spPr>
          <a:xfrm>
            <a:off x="264583" y="5969000"/>
            <a:ext cx="8684777" cy="646331"/>
          </a:xfrm>
          <a:prstGeom prst="rect">
            <a:avLst/>
          </a:prstGeom>
          <a:noFill/>
        </p:spPr>
        <p:txBody>
          <a:bodyPr wrap="none" rtlCol="0">
            <a:spAutoFit/>
          </a:bodyPr>
          <a:lstStyle/>
          <a:p>
            <a:r>
              <a:rPr lang="en-US" dirty="0"/>
              <a:t>Helios panels self installed Nov.  2012; 8kW of 250 W panels, with </a:t>
            </a:r>
            <a:r>
              <a:rPr lang="en-US" dirty="0" err="1"/>
              <a:t>Enphase</a:t>
            </a:r>
            <a:r>
              <a:rPr lang="en-US" dirty="0"/>
              <a:t> M215 inverters. </a:t>
            </a:r>
          </a:p>
          <a:p>
            <a:r>
              <a:rPr lang="en-US" dirty="0"/>
              <a:t>Cost $22,000 - $5400 state grant - $6600 federal rebate (= $</a:t>
            </a:r>
            <a:r>
              <a:rPr lang="en-US"/>
              <a:t>10,000).</a:t>
            </a:r>
            <a:endParaRPr lang="en-US" dirty="0"/>
          </a:p>
        </p:txBody>
      </p:sp>
    </p:spTree>
    <p:extLst>
      <p:ext uri="{BB962C8B-B14F-4D97-AF65-F5344CB8AC3E}">
        <p14:creationId xmlns:p14="http://schemas.microsoft.com/office/powerpoint/2010/main" val="1816469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73" y="0"/>
            <a:ext cx="9190658" cy="5208039"/>
          </a:xfrm>
          <a:prstGeom prst="rect">
            <a:avLst/>
          </a:prstGeom>
        </p:spPr>
      </p:pic>
      <p:sp>
        <p:nvSpPr>
          <p:cNvPr id="5" name="TextBox 4"/>
          <p:cNvSpPr txBox="1"/>
          <p:nvPr/>
        </p:nvSpPr>
        <p:spPr>
          <a:xfrm>
            <a:off x="295071" y="5554387"/>
            <a:ext cx="8646681" cy="1200329"/>
          </a:xfrm>
          <a:prstGeom prst="rect">
            <a:avLst/>
          </a:prstGeom>
          <a:noFill/>
        </p:spPr>
        <p:txBody>
          <a:bodyPr wrap="none" rtlCol="0">
            <a:spAutoFit/>
          </a:bodyPr>
          <a:lstStyle/>
          <a:p>
            <a:r>
              <a:rPr lang="en-US" dirty="0" err="1"/>
              <a:t>Suniva</a:t>
            </a:r>
            <a:r>
              <a:rPr lang="en-US" dirty="0"/>
              <a:t> panels (350 W each, 5.7 kW total) installed in first row in Spring 2016. All panels are</a:t>
            </a:r>
          </a:p>
          <a:p>
            <a:r>
              <a:rPr lang="en-US" dirty="0"/>
              <a:t> </a:t>
            </a:r>
            <a:r>
              <a:rPr lang="en-US" dirty="0" err="1"/>
              <a:t>retilted</a:t>
            </a:r>
            <a:r>
              <a:rPr lang="en-US" dirty="0"/>
              <a:t> 4 times/year, at 12°, 38°, 65° and 38° (summer, fall, winter and spring) resulting</a:t>
            </a:r>
          </a:p>
          <a:p>
            <a:r>
              <a:rPr lang="en-US" dirty="0"/>
              <a:t>In 13% greater production than installer estimate for a constant 30° tilt ground mount and</a:t>
            </a:r>
          </a:p>
          <a:p>
            <a:r>
              <a:rPr lang="en-US" dirty="0"/>
              <a:t>33%  greater than for a 14° tilt roof mount.  </a:t>
            </a:r>
          </a:p>
        </p:txBody>
      </p:sp>
    </p:spTree>
    <p:extLst>
      <p:ext uri="{BB962C8B-B14F-4D97-AF65-F5344CB8AC3E}">
        <p14:creationId xmlns:p14="http://schemas.microsoft.com/office/powerpoint/2010/main" val="3872822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irack strut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804" y="0"/>
            <a:ext cx="7718886" cy="5789165"/>
          </a:xfrm>
          <a:prstGeom prst="rect">
            <a:avLst/>
          </a:prstGeom>
        </p:spPr>
      </p:pic>
      <p:sp>
        <p:nvSpPr>
          <p:cNvPr id="3" name="TextBox 2"/>
          <p:cNvSpPr txBox="1"/>
          <p:nvPr/>
        </p:nvSpPr>
        <p:spPr>
          <a:xfrm>
            <a:off x="646359" y="5924491"/>
            <a:ext cx="8174195" cy="646331"/>
          </a:xfrm>
          <a:prstGeom prst="rect">
            <a:avLst/>
          </a:prstGeom>
          <a:noFill/>
        </p:spPr>
        <p:txBody>
          <a:bodyPr wrap="none" rtlCol="0">
            <a:spAutoFit/>
          </a:bodyPr>
          <a:lstStyle/>
          <a:p>
            <a:r>
              <a:rPr lang="en-US" dirty="0" err="1"/>
              <a:t>Unirac</a:t>
            </a:r>
            <a:r>
              <a:rPr lang="en-US" dirty="0"/>
              <a:t> struts; original claim was they would cover 20 – 65° angles (summer – winter);</a:t>
            </a:r>
          </a:p>
          <a:p>
            <a:r>
              <a:rPr lang="en-US" dirty="0"/>
              <a:t>Good for 37-65° angles (fall, spring – winter) and separate legs for summer (12.5°)</a:t>
            </a:r>
          </a:p>
        </p:txBody>
      </p:sp>
    </p:spTree>
    <p:extLst>
      <p:ext uri="{BB962C8B-B14F-4D97-AF65-F5344CB8AC3E}">
        <p14:creationId xmlns:p14="http://schemas.microsoft.com/office/powerpoint/2010/main" val="266723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ar tilt,from 11, one set at 12°, other at 65°.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0" cy="6116934"/>
          </a:xfrm>
          <a:prstGeom prst="rect">
            <a:avLst/>
          </a:prstGeom>
        </p:spPr>
      </p:pic>
      <p:sp>
        <p:nvSpPr>
          <p:cNvPr id="3" name="TextBox 2"/>
          <p:cNvSpPr txBox="1"/>
          <p:nvPr/>
        </p:nvSpPr>
        <p:spPr>
          <a:xfrm>
            <a:off x="680378" y="6128212"/>
            <a:ext cx="8319480" cy="646331"/>
          </a:xfrm>
          <a:prstGeom prst="rect">
            <a:avLst/>
          </a:prstGeom>
          <a:noFill/>
        </p:spPr>
        <p:txBody>
          <a:bodyPr wrap="none" rtlCol="0">
            <a:spAutoFit/>
          </a:bodyPr>
          <a:lstStyle/>
          <a:p>
            <a:r>
              <a:rPr lang="en-US" dirty="0" err="1"/>
              <a:t>Enphase</a:t>
            </a:r>
            <a:r>
              <a:rPr lang="en-US" dirty="0"/>
              <a:t> Envoy output for Helios panels set at 12 and 65° in late spring; upper panels at</a:t>
            </a:r>
          </a:p>
          <a:p>
            <a:r>
              <a:rPr lang="en-US" dirty="0"/>
              <a:t>correct tilt. Can observe, over internet, instant panel output and graphs.</a:t>
            </a:r>
          </a:p>
        </p:txBody>
      </p:sp>
    </p:spTree>
    <p:extLst>
      <p:ext uri="{BB962C8B-B14F-4D97-AF65-F5344CB8AC3E}">
        <p14:creationId xmlns:p14="http://schemas.microsoft.com/office/powerpoint/2010/main" val="2948820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antrex inverter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837" y="-1"/>
            <a:ext cx="7979656" cy="5928351"/>
          </a:xfrm>
          <a:prstGeom prst="rect">
            <a:avLst/>
          </a:prstGeom>
        </p:spPr>
      </p:pic>
      <p:sp>
        <p:nvSpPr>
          <p:cNvPr id="3" name="TextBox 2"/>
          <p:cNvSpPr txBox="1"/>
          <p:nvPr/>
        </p:nvSpPr>
        <p:spPr>
          <a:xfrm>
            <a:off x="641894" y="6021657"/>
            <a:ext cx="7954859" cy="646331"/>
          </a:xfrm>
          <a:prstGeom prst="rect">
            <a:avLst/>
          </a:prstGeom>
          <a:noFill/>
        </p:spPr>
        <p:txBody>
          <a:bodyPr wrap="none" rtlCol="0">
            <a:spAutoFit/>
          </a:bodyPr>
          <a:lstStyle/>
          <a:p>
            <a:r>
              <a:rPr lang="en-US" dirty="0"/>
              <a:t>Original </a:t>
            </a:r>
            <a:r>
              <a:rPr lang="en-US" dirty="0" err="1"/>
              <a:t>Xantrex</a:t>
            </a:r>
            <a:r>
              <a:rPr lang="en-US" dirty="0"/>
              <a:t> (refurbished) 3.0 and 3.3 kW solar inverters; all now replaced with</a:t>
            </a:r>
          </a:p>
          <a:p>
            <a:r>
              <a:rPr lang="en-US" dirty="0" err="1"/>
              <a:t>Enphase</a:t>
            </a:r>
            <a:r>
              <a:rPr lang="en-US" dirty="0"/>
              <a:t> M215 micro inverters.</a:t>
            </a:r>
          </a:p>
        </p:txBody>
      </p:sp>
    </p:spTree>
    <p:extLst>
      <p:ext uri="{BB962C8B-B14F-4D97-AF65-F5344CB8AC3E}">
        <p14:creationId xmlns:p14="http://schemas.microsoft.com/office/powerpoint/2010/main" val="4247303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ral meter base, op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322" y="0"/>
            <a:ext cx="7979730" cy="5759630"/>
          </a:xfrm>
          <a:prstGeom prst="rect">
            <a:avLst/>
          </a:prstGeom>
        </p:spPr>
      </p:pic>
      <p:sp>
        <p:nvSpPr>
          <p:cNvPr id="3" name="TextBox 2"/>
          <p:cNvSpPr txBox="1"/>
          <p:nvPr/>
        </p:nvSpPr>
        <p:spPr>
          <a:xfrm>
            <a:off x="665351" y="5759989"/>
            <a:ext cx="8000395" cy="923330"/>
          </a:xfrm>
          <a:prstGeom prst="rect">
            <a:avLst/>
          </a:prstGeom>
          <a:noFill/>
        </p:spPr>
        <p:txBody>
          <a:bodyPr wrap="none" rtlCol="0">
            <a:spAutoFit/>
          </a:bodyPr>
          <a:lstStyle/>
          <a:p>
            <a:r>
              <a:rPr lang="en-US" dirty="0"/>
              <a:t>The 3 power lines from 2 sets of panels and wind feed the circuit breakers in a rural </a:t>
            </a:r>
          </a:p>
          <a:p>
            <a:r>
              <a:rPr lang="en-US" dirty="0"/>
              <a:t>meter base. Net meter reads power direction, total power received (at on and off</a:t>
            </a:r>
          </a:p>
          <a:p>
            <a:r>
              <a:rPr lang="en-US" dirty="0"/>
              <a:t> peak demand rate) and sent.</a:t>
            </a:r>
          </a:p>
        </p:txBody>
      </p:sp>
    </p:spTree>
    <p:extLst>
      <p:ext uri="{BB962C8B-B14F-4D97-AF65-F5344CB8AC3E}">
        <p14:creationId xmlns:p14="http://schemas.microsoft.com/office/powerpoint/2010/main" val="3732399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 invert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532" y="496197"/>
            <a:ext cx="6762534" cy="5204333"/>
          </a:xfrm>
          <a:prstGeom prst="rect">
            <a:avLst/>
          </a:prstGeom>
        </p:spPr>
      </p:pic>
      <p:sp>
        <p:nvSpPr>
          <p:cNvPr id="3" name="TextBox 2"/>
          <p:cNvSpPr txBox="1"/>
          <p:nvPr/>
        </p:nvSpPr>
        <p:spPr>
          <a:xfrm>
            <a:off x="667876" y="5902681"/>
            <a:ext cx="8031112" cy="923330"/>
          </a:xfrm>
          <a:prstGeom prst="rect">
            <a:avLst/>
          </a:prstGeom>
          <a:noFill/>
        </p:spPr>
        <p:txBody>
          <a:bodyPr wrap="square" rtlCol="0">
            <a:spAutoFit/>
          </a:bodyPr>
          <a:lstStyle/>
          <a:p>
            <a:r>
              <a:rPr lang="en-US" dirty="0" err="1"/>
              <a:t>Xantrex</a:t>
            </a:r>
            <a:r>
              <a:rPr lang="en-US" dirty="0"/>
              <a:t> </a:t>
            </a:r>
            <a:r>
              <a:rPr lang="en-US" dirty="0" err="1"/>
              <a:t>Gridtek</a:t>
            </a:r>
            <a:r>
              <a:rPr lang="en-US" dirty="0"/>
              <a:t> wind inverter; converts variable AC to DC to 60 Hz AC; reads turbine rpm and kW output. Meters at left read solar and wind output; instant and total. 2</a:t>
            </a:r>
            <a:r>
              <a:rPr lang="en-US" baseline="30000" dirty="0"/>
              <a:t>nd</a:t>
            </a:r>
            <a:r>
              <a:rPr lang="en-US" dirty="0"/>
              <a:t> solar meter added for Helios with </a:t>
            </a:r>
            <a:r>
              <a:rPr lang="en-US" dirty="0" err="1"/>
              <a:t>Suniva</a:t>
            </a:r>
            <a:r>
              <a:rPr lang="en-US" dirty="0"/>
              <a:t> meter in barn.</a:t>
            </a:r>
          </a:p>
        </p:txBody>
      </p:sp>
      <p:pic>
        <p:nvPicPr>
          <p:cNvPr id="4" name="Picture 3" descr="Wind inver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072" y="0"/>
            <a:ext cx="8031112" cy="5902681"/>
          </a:xfrm>
          <a:prstGeom prst="rect">
            <a:avLst/>
          </a:prstGeom>
        </p:spPr>
      </p:pic>
    </p:spTree>
    <p:extLst>
      <p:ext uri="{BB962C8B-B14F-4D97-AF65-F5344CB8AC3E}">
        <p14:creationId xmlns:p14="http://schemas.microsoft.com/office/powerpoint/2010/main" val="2159465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6401633-C1AE-8B48-9F9F-67676288ED7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Chart 2">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1590048375"/>
              </p:ext>
            </p:extLst>
          </p:nvPr>
        </p:nvGraphicFramePr>
        <p:xfrm>
          <a:off x="457200" y="228600"/>
          <a:ext cx="8229600" cy="526732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CEB30549-C97A-9748-A5FC-7064C44510C7}"/>
              </a:ext>
            </a:extLst>
          </p:cNvPr>
          <p:cNvSpPr>
            <a:spLocks noChangeArrowheads="1"/>
          </p:cNvSpPr>
          <p:nvPr/>
        </p:nvSpPr>
        <p:spPr bwMode="auto">
          <a:xfrm>
            <a:off x="0" y="5645835"/>
            <a:ext cx="80666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New York" panose="02020502060305060204" pitchFamily="18" charset="77"/>
                <a:ea typeface="Calibri" panose="020F0502020204030204" pitchFamily="34" charset="0"/>
                <a:cs typeface="Times New Roman (Body CS)"/>
              </a:rPr>
              <a:t>Wind annual production; 07, from 3/30, 4870; 08, 8262; 09, 5434; 10, 5686; 11, 6210; 12, 5998;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New York" panose="02020502060305060204" pitchFamily="18" charset="77"/>
                <a:ea typeface="Calibri" panose="020F0502020204030204" pitchFamily="34" charset="0"/>
                <a:cs typeface="Times New Roman (Body CS)"/>
              </a:rPr>
              <a:t>13, 6105; 14, 5830; 15, 5197; 16, 5909; 17, 6601; 18, 5382 (inverter out 2 months); 19, 6186;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New York" panose="02020502060305060204" pitchFamily="18" charset="77"/>
                <a:ea typeface="Calibri" panose="020F0502020204030204" pitchFamily="34" charset="0"/>
                <a:cs typeface="Times New Roman (Body CS)"/>
              </a:rPr>
              <a:t> 20, 6331; 21 (to 6/1), 4555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169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8307" y="6044049"/>
            <a:ext cx="7350164" cy="646331"/>
          </a:xfrm>
          <a:prstGeom prst="rect">
            <a:avLst/>
          </a:prstGeom>
          <a:noFill/>
        </p:spPr>
        <p:txBody>
          <a:bodyPr wrap="none" rtlCol="0">
            <a:spAutoFit/>
          </a:bodyPr>
          <a:lstStyle/>
          <a:p>
            <a:r>
              <a:rPr lang="en-US" dirty="0"/>
              <a:t>Satellite photo of lot and house, wind and solar locations; are on ca. 30’ high </a:t>
            </a:r>
          </a:p>
          <a:p>
            <a:r>
              <a:rPr lang="en-US" dirty="0"/>
              <a:t>bank of Sangamon river permitting earth sheltering.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307" y="135661"/>
            <a:ext cx="7153941" cy="5908388"/>
          </a:xfrm>
          <a:prstGeom prst="rect">
            <a:avLst/>
          </a:prstGeom>
        </p:spPr>
      </p:pic>
    </p:spTree>
    <p:extLst>
      <p:ext uri="{BB962C8B-B14F-4D97-AF65-F5344CB8AC3E}">
        <p14:creationId xmlns:p14="http://schemas.microsoft.com/office/powerpoint/2010/main" val="1700322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B56C1EE-C96D-4945-A50A-CDF1537466FF}"/>
              </a:ext>
            </a:extLst>
          </p:cNvPr>
          <p:cNvGraphicFramePr>
            <a:graphicFrameLocks noChangeAspect="1"/>
          </p:cNvGraphicFramePr>
          <p:nvPr>
            <p:extLst>
              <p:ext uri="{D42A27DB-BD31-4B8C-83A1-F6EECF244321}">
                <p14:modId xmlns:p14="http://schemas.microsoft.com/office/powerpoint/2010/main" val="3767496600"/>
              </p:ext>
            </p:extLst>
          </p:nvPr>
        </p:nvGraphicFramePr>
        <p:xfrm>
          <a:off x="444500" y="533400"/>
          <a:ext cx="8255000" cy="5219700"/>
        </p:xfrm>
        <a:graphic>
          <a:graphicData uri="http://schemas.openxmlformats.org/presentationml/2006/ole">
            <mc:AlternateContent xmlns:mc="http://schemas.openxmlformats.org/markup-compatibility/2006">
              <mc:Choice xmlns:v="urn:schemas-microsoft-com:vml" Requires="v">
                <p:oleObj spid="_x0000_s2066" name="Document" r:id="rId3" imgW="8255000" imgH="5651500" progId="Word.Document.12">
                  <p:embed/>
                </p:oleObj>
              </mc:Choice>
              <mc:Fallback>
                <p:oleObj name="Document" r:id="rId3" imgW="8255000" imgH="5651500" progId="Word.Document.12">
                  <p:embed/>
                  <p:pic>
                    <p:nvPicPr>
                      <p:cNvPr id="0" name=""/>
                      <p:cNvPicPr/>
                      <p:nvPr/>
                    </p:nvPicPr>
                    <p:blipFill>
                      <a:blip r:embed="rId4"/>
                      <a:stretch>
                        <a:fillRect/>
                      </a:stretch>
                    </p:blipFill>
                    <p:spPr>
                      <a:xfrm>
                        <a:off x="444500" y="533400"/>
                        <a:ext cx="8255000" cy="52197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16FBF41-1DF6-4B4D-912F-B6A082F399CD}"/>
              </a:ext>
            </a:extLst>
          </p:cNvPr>
          <p:cNvSpPr txBox="1"/>
          <p:nvPr/>
        </p:nvSpPr>
        <p:spPr>
          <a:xfrm>
            <a:off x="336331" y="6074979"/>
            <a:ext cx="8555421" cy="646331"/>
          </a:xfrm>
          <a:prstGeom prst="rect">
            <a:avLst/>
          </a:prstGeom>
          <a:noFill/>
        </p:spPr>
        <p:txBody>
          <a:bodyPr wrap="square" rtlCol="0">
            <a:spAutoFit/>
          </a:bodyPr>
          <a:lstStyle/>
          <a:p>
            <a:pPr>
              <a:tabLst>
                <a:tab pos="2971800" algn="ctr"/>
                <a:tab pos="5943600" algn="r"/>
              </a:tabLst>
            </a:pPr>
            <a:r>
              <a:rPr lang="en-US" sz="1200" dirty="0">
                <a:latin typeface="New York" panose="02020502060305060204" pitchFamily="18" charset="77"/>
                <a:ea typeface="Calibri" panose="020F0502020204030204" pitchFamily="34" charset="0"/>
                <a:cs typeface="Times New Roman (Body CS)"/>
              </a:rPr>
              <a:t>Solar total annual production (kWh): Evergreen: 2008, 9,739; 2009, 10,732; 2010, 11,380; 2011, 9991; </a:t>
            </a:r>
          </a:p>
          <a:p>
            <a:r>
              <a:rPr lang="en-US" sz="1200" dirty="0">
                <a:latin typeface="New York" panose="02020502060305060204" pitchFamily="18" charset="77"/>
                <a:ea typeface="Calibri" panose="020F0502020204030204" pitchFamily="34" charset="0"/>
                <a:cs typeface="Times New Roman (Body CS)"/>
              </a:rPr>
              <a:t>2012, 10,367; 2013, 9229; 2014, 9202; 2015, 9948; 2016, 9548; 2017, 8096 kWh; 2018, 9435; 2019, 9883; 2020, 9501 </a:t>
            </a:r>
            <a:endParaRPr lang="en-US" sz="1200" dirty="0"/>
          </a:p>
        </p:txBody>
      </p:sp>
    </p:spTree>
    <p:extLst>
      <p:ext uri="{BB962C8B-B14F-4D97-AF65-F5344CB8AC3E}">
        <p14:creationId xmlns:p14="http://schemas.microsoft.com/office/powerpoint/2010/main" val="3520880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000-000007000000}"/>
              </a:ext>
            </a:extLst>
          </p:cNvPr>
          <p:cNvGraphicFramePr/>
          <p:nvPr>
            <p:extLst>
              <p:ext uri="{D42A27DB-BD31-4B8C-83A1-F6EECF244321}">
                <p14:modId xmlns:p14="http://schemas.microsoft.com/office/powerpoint/2010/main" val="525212157"/>
              </p:ext>
            </p:extLst>
          </p:nvPr>
        </p:nvGraphicFramePr>
        <p:xfrm>
          <a:off x="1" y="-1"/>
          <a:ext cx="8397766" cy="513954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3">
            <a:extLst>
              <a:ext uri="{FF2B5EF4-FFF2-40B4-BE49-F238E27FC236}">
                <a16:creationId xmlns:a16="http://schemas.microsoft.com/office/drawing/2014/main" id="{ED4A0EB9-0478-B14A-A98C-F45504334F3A}"/>
              </a:ext>
            </a:extLst>
          </p:cNvPr>
          <p:cNvSpPr txBox="1">
            <a:spLocks noChangeArrowheads="1"/>
          </p:cNvSpPr>
          <p:nvPr/>
        </p:nvSpPr>
        <p:spPr bwMode="auto">
          <a:xfrm>
            <a:off x="642007" y="246994"/>
            <a:ext cx="3060700" cy="2921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New York" panose="02020502060305060204" pitchFamily="18" charset="77"/>
                <a:ea typeface="Calibri" panose="020F0502020204030204" pitchFamily="34" charset="0"/>
                <a:cs typeface="Times New Roman (Body CS)"/>
              </a:rPr>
              <a:t>Helios panels, 8 kW</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AAD9191D-0145-834E-84E7-793F8E14F2D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1">
            <a:extLst>
              <a:ext uri="{FF2B5EF4-FFF2-40B4-BE49-F238E27FC236}">
                <a16:creationId xmlns:a16="http://schemas.microsoft.com/office/drawing/2014/main" id="{4E14767B-B689-364C-9112-A067724D68F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2">
            <a:extLst>
              <a:ext uri="{FF2B5EF4-FFF2-40B4-BE49-F238E27FC236}">
                <a16:creationId xmlns:a16="http://schemas.microsoft.com/office/drawing/2014/main" id="{A0D0F368-E4BF-D64E-B19D-363D55D47325}"/>
              </a:ext>
            </a:extLst>
          </p:cNvPr>
          <p:cNvSpPr>
            <a:spLocks noChangeArrowheads="1"/>
          </p:cNvSpPr>
          <p:nvPr/>
        </p:nvSpPr>
        <p:spPr bwMode="auto">
          <a:xfrm>
            <a:off x="357352" y="5480735"/>
            <a:ext cx="81997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sng" strike="noStrike" cap="none" normalizeH="0" baseline="0" dirty="0">
              <a:ln>
                <a:noFill/>
              </a:ln>
              <a:solidFill>
                <a:schemeClr val="tx1"/>
              </a:solidFill>
              <a:effectLst/>
              <a:latin typeface="New York" panose="02020502060305060204" pitchFamily="18" charset="77"/>
              <a:ea typeface="Calibri" panose="020F0502020204030204" pitchFamily="34" charset="0"/>
              <a:cs typeface="Times New Roman (Body 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New York" panose="02020502060305060204" pitchFamily="18" charset="77"/>
                <a:ea typeface="Calibri" panose="020F0502020204030204" pitchFamily="34" charset="0"/>
                <a:cs typeface="Times New Roman (Body CS)"/>
              </a:rPr>
              <a:t>Helios annual production (kWh): 2013, 11,473; 2014, 11.414; 2015, 12,095; 2016, 11,853; 2017, 9818; 2018, 11,403; 2019, 10,350; 2020, 10,270; 2021 (to 6/1),4413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3787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034614260"/>
              </p:ext>
            </p:extLst>
          </p:nvPr>
        </p:nvGraphicFramePr>
        <p:xfrm>
          <a:off x="779698" y="676342"/>
          <a:ext cx="7733681" cy="45484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2">
            <a:extLst>
              <a:ext uri="{FF2B5EF4-FFF2-40B4-BE49-F238E27FC236}">
                <a16:creationId xmlns:a16="http://schemas.microsoft.com/office/drawing/2014/main" id="{E302E7B1-EF1A-6943-AF57-FC8CF2B34D01}"/>
              </a:ext>
            </a:extLst>
          </p:cNvPr>
          <p:cNvSpPr txBox="1">
            <a:spLocks noChangeArrowheads="1"/>
          </p:cNvSpPr>
          <p:nvPr/>
        </p:nvSpPr>
        <p:spPr bwMode="auto">
          <a:xfrm>
            <a:off x="1217283" y="5398204"/>
            <a:ext cx="6854662" cy="55065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New York" panose="02020502060305060204" pitchFamily="18" charset="77"/>
                <a:ea typeface="Calibri" panose="020F0502020204030204" pitchFamily="34" charset="0"/>
                <a:cs typeface="Times New Roman (Body CS)" charset="0"/>
              </a:rPr>
              <a:t>Solar total annual production, 5.7 kW </a:t>
            </a:r>
            <a:r>
              <a:rPr kumimoji="0" lang="en-US" altLang="en-US" sz="1200" b="0" i="0" u="none" strike="noStrike" cap="none" normalizeH="0" baseline="0" dirty="0" err="1">
                <a:ln>
                  <a:noFill/>
                </a:ln>
                <a:solidFill>
                  <a:schemeClr val="tx1"/>
                </a:solidFill>
                <a:effectLst/>
                <a:latin typeface="New York" panose="02020502060305060204" pitchFamily="18" charset="77"/>
                <a:ea typeface="Calibri" panose="020F0502020204030204" pitchFamily="34" charset="0"/>
                <a:cs typeface="Times New Roman (Body CS)" charset="0"/>
              </a:rPr>
              <a:t>Suniva</a:t>
            </a:r>
            <a:r>
              <a:rPr kumimoji="0" lang="en-US" altLang="en-US" sz="1200" b="0" i="0" u="none" strike="noStrike" cap="none" normalizeH="0" baseline="0" dirty="0">
                <a:ln>
                  <a:noFill/>
                </a:ln>
                <a:solidFill>
                  <a:schemeClr val="tx1"/>
                </a:solidFill>
                <a:effectLst/>
                <a:latin typeface="New York" panose="02020502060305060204" pitchFamily="18" charset="77"/>
                <a:ea typeface="Calibri" panose="020F0502020204030204" pitchFamily="34" charset="0"/>
                <a:cs typeface="Times New Roman (Body CS)" charset="0"/>
              </a:rPr>
              <a:t>; 2016 (from 4/13) 5068; 2017, 7047; 2018, 8035; 2019, 7764; 2020, 7481; 2021 to 6/1, 3017kWh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BB2ABB10-7239-3242-8395-A88D00E32948}"/>
              </a:ext>
            </a:extLst>
          </p:cNvPr>
          <p:cNvSpPr txBox="1">
            <a:spLocks noChangeArrowheads="1"/>
          </p:cNvSpPr>
          <p:nvPr/>
        </p:nvSpPr>
        <p:spPr bwMode="auto">
          <a:xfrm>
            <a:off x="958374" y="665834"/>
            <a:ext cx="2598502" cy="31421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chemeClr val="tx1"/>
                </a:solidFill>
                <a:effectLst/>
                <a:latin typeface="New York" panose="02020502060305060204" pitchFamily="18" charset="77"/>
                <a:ea typeface="Calibri" panose="020F0502020204030204" pitchFamily="34" charset="0"/>
                <a:cs typeface="Times New Roman (Body CS)" charset="0"/>
              </a:rPr>
              <a:t>Suniva</a:t>
            </a:r>
            <a:r>
              <a:rPr kumimoji="0" lang="en-US" altLang="en-US" sz="1200" b="1" i="0" u="none" strike="noStrike" cap="none" normalizeH="0" baseline="0" dirty="0">
                <a:ln>
                  <a:noFill/>
                </a:ln>
                <a:solidFill>
                  <a:schemeClr val="tx1"/>
                </a:solidFill>
                <a:effectLst/>
                <a:latin typeface="New York" panose="02020502060305060204" pitchFamily="18" charset="77"/>
                <a:ea typeface="Calibri" panose="020F0502020204030204" pitchFamily="34" charset="0"/>
                <a:cs typeface="Times New Roman (Body CS)" charset="0"/>
              </a:rPr>
              <a:t> panels, 5.7 kW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66F22D44-AB2D-FC4D-9B6D-A76BB46BB31F}"/>
              </a:ext>
            </a:extLst>
          </p:cNvPr>
          <p:cNvSpPr>
            <a:spLocks noChangeArrowheads="1"/>
          </p:cNvSpPr>
          <p:nvPr/>
        </p:nvSpPr>
        <p:spPr bwMode="auto">
          <a:xfrm>
            <a:off x="600980" y="67138"/>
            <a:ext cx="8543019" cy="39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7">
            <a:extLst>
              <a:ext uri="{FF2B5EF4-FFF2-40B4-BE49-F238E27FC236}">
                <a16:creationId xmlns:a16="http://schemas.microsoft.com/office/drawing/2014/main" id="{5EF03407-55D3-384C-96D6-F79819ED4933}"/>
              </a:ext>
            </a:extLst>
          </p:cNvPr>
          <p:cNvSpPr>
            <a:spLocks noChangeArrowheads="1"/>
          </p:cNvSpPr>
          <p:nvPr/>
        </p:nvSpPr>
        <p:spPr bwMode="auto">
          <a:xfrm flipV="1">
            <a:off x="600980" y="457199"/>
            <a:ext cx="85430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51457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285" y="1192975"/>
            <a:ext cx="184666" cy="369332"/>
          </a:xfrm>
          <a:prstGeom prst="rect">
            <a:avLst/>
          </a:prstGeom>
          <a:noFill/>
        </p:spPr>
        <p:txBody>
          <a:bodyPr wrap="none" rtlCol="0">
            <a:spAutoFit/>
          </a:bodyPr>
          <a:lstStyle/>
          <a:p>
            <a:endParaRPr lang="en-US" dirty="0"/>
          </a:p>
        </p:txBody>
      </p:sp>
      <p:sp>
        <p:nvSpPr>
          <p:cNvPr id="3" name="Rectangle 2"/>
          <p:cNvSpPr/>
          <p:nvPr/>
        </p:nvSpPr>
        <p:spPr>
          <a:xfrm>
            <a:off x="767432" y="470180"/>
            <a:ext cx="7830029" cy="6278642"/>
          </a:xfrm>
          <a:prstGeom prst="rect">
            <a:avLst/>
          </a:prstGeom>
        </p:spPr>
        <p:txBody>
          <a:bodyPr wrap="square">
            <a:spAutoFit/>
          </a:bodyPr>
          <a:lstStyle/>
          <a:p>
            <a:pPr algn="ctr"/>
            <a:r>
              <a:rPr lang="en-US" sz="2400" dirty="0"/>
              <a:t>Summary</a:t>
            </a:r>
          </a:p>
          <a:p>
            <a:endParaRPr lang="en-US" dirty="0"/>
          </a:p>
          <a:p>
            <a:r>
              <a:rPr lang="en-US" dirty="0"/>
              <a:t>Total production to date (1/1/21): Wind (10 kW) from 2/9/07 – 84672 kWh; Evergreen solar (6.8 kW +1.2 kW on 7/16/08) from 8/16/07 – 129467 kWh. Helios solar (8 kW) from 11/23/12 – 89406 kWh. </a:t>
            </a:r>
            <a:r>
              <a:rPr lang="en-US" dirty="0" err="1"/>
              <a:t>Suniva</a:t>
            </a:r>
            <a:r>
              <a:rPr lang="en-US" dirty="0"/>
              <a:t> solar (5.7 kW) from 4/13/16- 35395 kWh. (Wind inverter repair 3/29/09-5/8/09 and 6/10/18 -7/25/18) </a:t>
            </a:r>
          </a:p>
          <a:p>
            <a:r>
              <a:rPr lang="en-US" dirty="0"/>
              <a:t>	Annual production in kWh: 2008 Wind 8,262, E. Solar 9,739; 2009 Wind 5,434, E. Solar 10,732; 2010 Wind 5686, E. Solar 11,380; 2011 Wind 6210, E. Solar 9991; 2012 Wind 5,998, E. Solar 10,367; 2013 Wind 6105, E. Solar 9,229; H. Solar 11,473; 2014 Wind 5830, E. Solar 9202, H. Solar 11,412. 2015 Wind 5197; E. Solar 9948; H. Solar 12095. 2016 Wind 5909; E. Solar 9548; H. Solar 11583; S. Solar (from 4/13/16) 5068. 2017 Wind 6601, E. Solar 8106, H. Solar 9818, S. Solar 7047. 2018 Wind 5382, E. Solar 9435, H. Solar 11203, S. Solar 8035. 2019 Wind 6186, E. Solar 9883, H. Solar 10350, S. Solar 7764. 2020 Wind, 6331, E. Solar 9501, H. Solar 10270, S. Solar 7481 (E = Evergreen, H = Helios, S = </a:t>
            </a:r>
            <a:r>
              <a:rPr lang="en-US" dirty="0" err="1"/>
              <a:t>Suniva</a:t>
            </a:r>
            <a:r>
              <a:rPr lang="en-US" dirty="0"/>
              <a:t>)</a:t>
            </a:r>
          </a:p>
          <a:p>
            <a:r>
              <a:rPr lang="en-US" dirty="0"/>
              <a:t>	For more information on house construction (earth sheltered, solar heated, geothermal with ERV and 260’ ground loop, low voltage switching, on-demand gas hot water, fluorescent and LED lighting, timber frame with R50 wall, R70 roof self built SIP panels) see http://</a:t>
            </a:r>
            <a:r>
              <a:rPr lang="en-US" dirty="0" err="1"/>
              <a:t>www.flickr.com</a:t>
            </a:r>
            <a:r>
              <a:rPr lang="en-US" dirty="0"/>
              <a:t>/photos/</a:t>
            </a:r>
            <a:r>
              <a:rPr lang="en-US" dirty="0" err="1"/>
              <a:t>geil</a:t>
            </a:r>
            <a:r>
              <a:rPr lang="en-US" dirty="0"/>
              <a:t>-homestead</a:t>
            </a:r>
          </a:p>
          <a:p>
            <a:r>
              <a:rPr lang="en-US" dirty="0"/>
              <a:t>	For more information on the above: </a:t>
            </a:r>
            <a:r>
              <a:rPr lang="en-US" dirty="0" err="1"/>
              <a:t>phgeil@gmail.com</a:t>
            </a:r>
            <a:endParaRPr lang="en-US" dirty="0"/>
          </a:p>
          <a:p>
            <a:endParaRPr lang="en-US" dirty="0"/>
          </a:p>
          <a:p>
            <a:endParaRPr lang="en-US" dirty="0"/>
          </a:p>
        </p:txBody>
      </p:sp>
    </p:spTree>
    <p:extLst>
      <p:ext uri="{BB962C8B-B14F-4D97-AF65-F5344CB8AC3E}">
        <p14:creationId xmlns:p14="http://schemas.microsoft.com/office/powerpoint/2010/main" val="1111299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A8AB41-CF8E-0744-8976-C83197F6C77D}"/>
              </a:ext>
            </a:extLst>
          </p:cNvPr>
          <p:cNvSpPr txBox="1"/>
          <p:nvPr/>
        </p:nvSpPr>
        <p:spPr>
          <a:xfrm>
            <a:off x="693684" y="335845"/>
            <a:ext cx="7504386" cy="6186309"/>
          </a:xfrm>
          <a:prstGeom prst="rect">
            <a:avLst/>
          </a:prstGeom>
          <a:noFill/>
        </p:spPr>
        <p:txBody>
          <a:bodyPr wrap="square" rtlCol="0">
            <a:spAutoFit/>
          </a:bodyPr>
          <a:lstStyle/>
          <a:p>
            <a:r>
              <a:rPr lang="en-US" dirty="0"/>
              <a:t> Total installed costs: Wind ~ $45,000; Evergreen solar  ~$35,000 – $10,000 State grant and $2,000 Federal rebate + ~$4,500 - $1,600 State grant and $1600 Federal rebate = Total Evergreen solar ~ $39,500 – $15,200 = $25,300. Helios solar ~ $22,000 - $5,400 State grant and $6,600 Federal rebate ≈ $10,000. </a:t>
            </a:r>
            <a:r>
              <a:rPr lang="en-US" dirty="0" err="1"/>
              <a:t>Suniva</a:t>
            </a:r>
            <a:r>
              <a:rPr lang="en-US" dirty="0"/>
              <a:t> solar $9940 – $2980 Federal = ca. $6960. Maintenance: Wind ca. $300/</a:t>
            </a:r>
            <a:r>
              <a:rPr lang="en-US" dirty="0" err="1"/>
              <a:t>yr</a:t>
            </a:r>
            <a:r>
              <a:rPr lang="en-US" dirty="0"/>
              <a:t>, Solar negligible. Wind inverter replacement, 2018 $7200. SRECs payments received; 2008, for Evergreen (8kW) from Naperville $584.88. Current $94.80/MWh for Evergreen and Helios from Sept. 2016 to June 2020 ($4410.92 for Evergreen and $5453.72 for Helios), $5/MWh (non-self-bonded) for wind ($424.80, bond repayment, 10/30/18), $190/MWh for </a:t>
            </a:r>
            <a:r>
              <a:rPr lang="en-US" dirty="0" err="1"/>
              <a:t>Suniva</a:t>
            </a:r>
            <a:r>
              <a:rPr lang="en-US" dirty="0"/>
              <a:t> since 5/30/17. ($6650 to 6/1/21; note is only $310 less than installed price, ignoring </a:t>
            </a:r>
            <a:r>
              <a:rPr lang="en-US"/>
              <a:t>power produced </a:t>
            </a:r>
            <a:r>
              <a:rPr lang="en-US" dirty="0"/>
              <a:t>)  </a:t>
            </a:r>
          </a:p>
          <a:p>
            <a:r>
              <a:rPr lang="en-US" dirty="0"/>
              <a:t>	Wind system – </a:t>
            </a:r>
            <a:r>
              <a:rPr lang="en-US" dirty="0" err="1"/>
              <a:t>Bergey</a:t>
            </a:r>
            <a:r>
              <a:rPr lang="en-US" dirty="0"/>
              <a:t> 10 kW turbine on 100’ tower; </a:t>
            </a:r>
            <a:r>
              <a:rPr lang="en-US" dirty="0" err="1"/>
              <a:t>Xantrex</a:t>
            </a:r>
            <a:r>
              <a:rPr lang="en-US" dirty="0"/>
              <a:t> inverter replaced by </a:t>
            </a:r>
            <a:r>
              <a:rPr lang="en-US" dirty="0" err="1"/>
              <a:t>Bergey</a:t>
            </a:r>
            <a:r>
              <a:rPr lang="en-US" dirty="0"/>
              <a:t>, 2018. Solar system – 40 180 W + 4 190 W blemished Evergreen thin film panels, 3 refurbished 3.3 kW </a:t>
            </a:r>
            <a:r>
              <a:rPr lang="en-US" dirty="0" err="1"/>
              <a:t>Xantrex</a:t>
            </a:r>
            <a:r>
              <a:rPr lang="en-US" dirty="0"/>
              <a:t> inverters; 32 250 W Helios monocrystalline panels with M215 Enphase inverters; 20 285W </a:t>
            </a:r>
            <a:r>
              <a:rPr lang="en-US" dirty="0" err="1"/>
              <a:t>Suniva</a:t>
            </a:r>
            <a:r>
              <a:rPr lang="en-US" dirty="0"/>
              <a:t> panels with M250 Siemens (Enphase) inverters, </a:t>
            </a:r>
            <a:r>
              <a:rPr lang="en-US" dirty="0" err="1"/>
              <a:t>UniRac</a:t>
            </a:r>
            <a:r>
              <a:rPr lang="en-US" dirty="0"/>
              <a:t> and home built struts. One central inverter replaced with Enphase M190 inverters in Feb, 2014 due to panel short. Others replaced in 2016 and 2017. Panels are </a:t>
            </a:r>
            <a:r>
              <a:rPr lang="en-US" dirty="0" err="1"/>
              <a:t>retilted</a:t>
            </a:r>
            <a:r>
              <a:rPr lang="en-US" dirty="0"/>
              <a:t> 4 times/year, at 12, 38, 65° and 38° (summer, fall, winter and spring), resulting in 13% greater production than installer estimated values for a 30° tilt ground mount and 33% greater than for a 14° tilt roof mount.</a:t>
            </a:r>
          </a:p>
        </p:txBody>
      </p:sp>
    </p:spTree>
    <p:extLst>
      <p:ext uri="{BB962C8B-B14F-4D97-AF65-F5344CB8AC3E}">
        <p14:creationId xmlns:p14="http://schemas.microsoft.com/office/powerpoint/2010/main" val="271235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2444" y="0"/>
            <a:ext cx="5937623" cy="6395886"/>
          </a:xfrm>
          <a:prstGeom prst="rect">
            <a:avLst/>
          </a:prstGeom>
        </p:spPr>
      </p:pic>
      <p:sp>
        <p:nvSpPr>
          <p:cNvPr id="3" name="TextBox 2"/>
          <p:cNvSpPr txBox="1"/>
          <p:nvPr/>
        </p:nvSpPr>
        <p:spPr>
          <a:xfrm>
            <a:off x="1462526" y="60342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553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75ECC-20A0-D949-9A09-AA51400631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4932" y="155028"/>
            <a:ext cx="6069247" cy="6329855"/>
          </a:xfrm>
          <a:prstGeom prst="rect">
            <a:avLst/>
          </a:prstGeom>
        </p:spPr>
      </p:pic>
    </p:spTree>
    <p:extLst>
      <p:ext uri="{BB962C8B-B14F-4D97-AF65-F5344CB8AC3E}">
        <p14:creationId xmlns:p14="http://schemas.microsoft.com/office/powerpoint/2010/main" val="411034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7988" y="433107"/>
            <a:ext cx="6029717" cy="5551953"/>
          </a:xfrm>
          <a:prstGeom prst="rect">
            <a:avLst/>
          </a:prstGeom>
        </p:spPr>
      </p:pic>
      <p:sp>
        <p:nvSpPr>
          <p:cNvPr id="4" name="TextBox 3"/>
          <p:cNvSpPr txBox="1"/>
          <p:nvPr/>
        </p:nvSpPr>
        <p:spPr>
          <a:xfrm>
            <a:off x="1180285" y="6075243"/>
            <a:ext cx="1172116" cy="369332"/>
          </a:xfrm>
          <a:prstGeom prst="rect">
            <a:avLst/>
          </a:prstGeom>
          <a:noFill/>
        </p:spPr>
        <p:txBody>
          <a:bodyPr wrap="none" rtlCol="0">
            <a:spAutoFit/>
          </a:bodyPr>
          <a:lstStyle/>
          <a:p>
            <a:r>
              <a:rPr lang="en-US" dirty="0"/>
              <a:t>Third floor</a:t>
            </a:r>
          </a:p>
        </p:txBody>
      </p:sp>
    </p:spTree>
    <p:extLst>
      <p:ext uri="{BB962C8B-B14F-4D97-AF65-F5344CB8AC3E}">
        <p14:creationId xmlns:p14="http://schemas.microsoft.com/office/powerpoint/2010/main" val="258048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ing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69880" cy="5926221"/>
          </a:xfrm>
          <a:prstGeom prst="rect">
            <a:avLst/>
          </a:prstGeom>
        </p:spPr>
      </p:pic>
      <p:sp>
        <p:nvSpPr>
          <p:cNvPr id="3" name="TextBox 2"/>
          <p:cNvSpPr txBox="1"/>
          <p:nvPr/>
        </p:nvSpPr>
        <p:spPr>
          <a:xfrm>
            <a:off x="309747" y="6098627"/>
            <a:ext cx="8585366" cy="646331"/>
          </a:xfrm>
          <a:prstGeom prst="rect">
            <a:avLst/>
          </a:prstGeom>
          <a:noFill/>
        </p:spPr>
        <p:txBody>
          <a:bodyPr wrap="none" rtlCol="0">
            <a:spAutoFit/>
          </a:bodyPr>
          <a:lstStyle/>
          <a:p>
            <a:r>
              <a:rPr lang="en-US" dirty="0"/>
              <a:t>Installation of footing; 30 x 60 “pole barn” garage installed first for storage of timbers and </a:t>
            </a:r>
          </a:p>
          <a:p>
            <a:r>
              <a:rPr lang="en-US" dirty="0"/>
              <a:t>construction of SIP panels, etc.</a:t>
            </a:r>
          </a:p>
        </p:txBody>
      </p:sp>
    </p:spTree>
    <p:extLst>
      <p:ext uri="{BB962C8B-B14F-4D97-AF65-F5344CB8AC3E}">
        <p14:creationId xmlns:p14="http://schemas.microsoft.com/office/powerpoint/2010/main" val="85272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wer floor fram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926222"/>
          </a:xfrm>
          <a:prstGeom prst="rect">
            <a:avLst/>
          </a:prstGeom>
        </p:spPr>
      </p:pic>
      <p:sp>
        <p:nvSpPr>
          <p:cNvPr id="3" name="TextBox 2"/>
          <p:cNvSpPr txBox="1"/>
          <p:nvPr/>
        </p:nvSpPr>
        <p:spPr>
          <a:xfrm>
            <a:off x="505921" y="6029465"/>
            <a:ext cx="8173181" cy="646331"/>
          </a:xfrm>
          <a:prstGeom prst="rect">
            <a:avLst/>
          </a:prstGeom>
          <a:noFill/>
        </p:spPr>
        <p:txBody>
          <a:bodyPr wrap="none" rtlCol="0">
            <a:spAutoFit/>
          </a:bodyPr>
          <a:lstStyle/>
          <a:p>
            <a:r>
              <a:rPr lang="en-US" dirty="0"/>
              <a:t>First floor framed, start on second. Note is earth sheltered on N and part of east side.</a:t>
            </a:r>
          </a:p>
          <a:p>
            <a:r>
              <a:rPr lang="en-US" dirty="0"/>
              <a:t>3” expanded PS foam insulates foundation and under basement floor.</a:t>
            </a:r>
          </a:p>
        </p:txBody>
      </p:sp>
    </p:spTree>
    <p:extLst>
      <p:ext uri="{BB962C8B-B14F-4D97-AF65-F5344CB8AC3E}">
        <p14:creationId xmlns:p14="http://schemas.microsoft.com/office/powerpoint/2010/main" val="271487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aming complet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36" y="-495571"/>
            <a:ext cx="9166536" cy="6421792"/>
          </a:xfrm>
          <a:prstGeom prst="rect">
            <a:avLst/>
          </a:prstGeom>
        </p:spPr>
      </p:pic>
      <p:sp>
        <p:nvSpPr>
          <p:cNvPr id="3" name="TextBox 2"/>
          <p:cNvSpPr txBox="1"/>
          <p:nvPr/>
        </p:nvSpPr>
        <p:spPr>
          <a:xfrm>
            <a:off x="512245" y="6050993"/>
            <a:ext cx="7945730" cy="646331"/>
          </a:xfrm>
          <a:prstGeom prst="rect">
            <a:avLst/>
          </a:prstGeom>
          <a:noFill/>
        </p:spPr>
        <p:txBody>
          <a:bodyPr wrap="none" rtlCol="0">
            <a:spAutoFit/>
          </a:bodyPr>
          <a:lstStyle/>
          <a:p>
            <a:r>
              <a:rPr lang="en-US" dirty="0"/>
              <a:t>Framing completed; view from the south. 2x6 ceiling (under 8” SIP panels) partially</a:t>
            </a:r>
          </a:p>
          <a:p>
            <a:r>
              <a:rPr lang="en-US" dirty="0"/>
              <a:t> installed</a:t>
            </a:r>
          </a:p>
        </p:txBody>
      </p:sp>
    </p:spTree>
    <p:extLst>
      <p:ext uri="{BB962C8B-B14F-4D97-AF65-F5344CB8AC3E}">
        <p14:creationId xmlns:p14="http://schemas.microsoft.com/office/powerpoint/2010/main" val="1518183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564</TotalTime>
  <Words>1824</Words>
  <Application>Microsoft Macintosh PowerPoint</Application>
  <PresentationFormat>On-screen Show (4:3)</PresentationFormat>
  <Paragraphs>108</Paragraphs>
  <Slides>34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Arial</vt:lpstr>
      <vt:lpstr>Calibri</vt:lpstr>
      <vt:lpstr>New York</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Geil</dc:creator>
  <cp:lastModifiedBy>Geil, Phillip H</cp:lastModifiedBy>
  <cp:revision>80</cp:revision>
  <dcterms:created xsi:type="dcterms:W3CDTF">2014-01-25T02:01:20Z</dcterms:created>
  <dcterms:modified xsi:type="dcterms:W3CDTF">2021-06-19T01:41:05Z</dcterms:modified>
</cp:coreProperties>
</file>