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6" r:id="rId3"/>
    <p:sldId id="290" r:id="rId4"/>
    <p:sldId id="272" r:id="rId5"/>
    <p:sldId id="285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7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6" r:id="rId23"/>
    <p:sldId id="279" r:id="rId24"/>
    <p:sldId id="280" r:id="rId25"/>
    <p:sldId id="283" r:id="rId26"/>
    <p:sldId id="276" r:id="rId27"/>
    <p:sldId id="282" r:id="rId28"/>
    <p:sldId id="274" r:id="rId29"/>
    <p:sldId id="273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46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il:solar:Wind%20chart%204-1-20,%20tot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il:solar:Evergreen%20chart,4-1-20,%20tot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il:solar:Helios,Suniva%20chart,4-1-20,%20tot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Wind 07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410.0</c:v>
                </c:pt>
                <c:pt idx="3">
                  <c:v>1204.0</c:v>
                </c:pt>
                <c:pt idx="4">
                  <c:v>442.0</c:v>
                </c:pt>
                <c:pt idx="5">
                  <c:v>260.0</c:v>
                </c:pt>
                <c:pt idx="6">
                  <c:v>119.0</c:v>
                </c:pt>
                <c:pt idx="7">
                  <c:v>124.0</c:v>
                </c:pt>
                <c:pt idx="8">
                  <c:v>159.0</c:v>
                </c:pt>
                <c:pt idx="9">
                  <c:v>534.0</c:v>
                </c:pt>
                <c:pt idx="10">
                  <c:v>773.0</c:v>
                </c:pt>
                <c:pt idx="11">
                  <c:v>845.0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 08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1265.0</c:v>
                </c:pt>
                <c:pt idx="1">
                  <c:v>1108.0</c:v>
                </c:pt>
                <c:pt idx="2">
                  <c:v>815.0</c:v>
                </c:pt>
                <c:pt idx="3">
                  <c:v>1021.0</c:v>
                </c:pt>
                <c:pt idx="4">
                  <c:v>625.0</c:v>
                </c:pt>
                <c:pt idx="5">
                  <c:v>492.0</c:v>
                </c:pt>
                <c:pt idx="6">
                  <c:v>171.0</c:v>
                </c:pt>
                <c:pt idx="7">
                  <c:v>81.0</c:v>
                </c:pt>
                <c:pt idx="8">
                  <c:v>142.0</c:v>
                </c:pt>
                <c:pt idx="9">
                  <c:v>429.0</c:v>
                </c:pt>
                <c:pt idx="10">
                  <c:v>694.0</c:v>
                </c:pt>
                <c:pt idx="11">
                  <c:v>1419.0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Wind 09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803.0</c:v>
                </c:pt>
                <c:pt idx="1">
                  <c:v>1065.0</c:v>
                </c:pt>
                <c:pt idx="2">
                  <c:v>784.0</c:v>
                </c:pt>
                <c:pt idx="3">
                  <c:v>0.0</c:v>
                </c:pt>
                <c:pt idx="4">
                  <c:v>338.0</c:v>
                </c:pt>
                <c:pt idx="5">
                  <c:v>282.0</c:v>
                </c:pt>
                <c:pt idx="6">
                  <c:v>152.0</c:v>
                </c:pt>
                <c:pt idx="7">
                  <c:v>132.0</c:v>
                </c:pt>
                <c:pt idx="8">
                  <c:v>155.0</c:v>
                </c:pt>
                <c:pt idx="9">
                  <c:v>392.0</c:v>
                </c:pt>
                <c:pt idx="10">
                  <c:v>471.0</c:v>
                </c:pt>
                <c:pt idx="11">
                  <c:v>860.0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Wind 10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649.0</c:v>
                </c:pt>
                <c:pt idx="1">
                  <c:v>613.0</c:v>
                </c:pt>
                <c:pt idx="2">
                  <c:v>475.0</c:v>
                </c:pt>
                <c:pt idx="3">
                  <c:v>626.0</c:v>
                </c:pt>
                <c:pt idx="4">
                  <c:v>547.0</c:v>
                </c:pt>
                <c:pt idx="5">
                  <c:v>213.0</c:v>
                </c:pt>
                <c:pt idx="6">
                  <c:v>94.0</c:v>
                </c:pt>
                <c:pt idx="7">
                  <c:v>100.0</c:v>
                </c:pt>
                <c:pt idx="8">
                  <c:v>347.0</c:v>
                </c:pt>
                <c:pt idx="9">
                  <c:v>525.0</c:v>
                </c:pt>
                <c:pt idx="10">
                  <c:v>647.0</c:v>
                </c:pt>
                <c:pt idx="11">
                  <c:v>850.0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Wind 11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628.0</c:v>
                </c:pt>
                <c:pt idx="1">
                  <c:v>613.0</c:v>
                </c:pt>
                <c:pt idx="2">
                  <c:v>746.0</c:v>
                </c:pt>
                <c:pt idx="3">
                  <c:v>888.0</c:v>
                </c:pt>
                <c:pt idx="4">
                  <c:v>500.0</c:v>
                </c:pt>
                <c:pt idx="5">
                  <c:v>345.0</c:v>
                </c:pt>
                <c:pt idx="6">
                  <c:v>432.0</c:v>
                </c:pt>
                <c:pt idx="7">
                  <c:v>107.0</c:v>
                </c:pt>
                <c:pt idx="8">
                  <c:v>283.0</c:v>
                </c:pt>
                <c:pt idx="9">
                  <c:v>602.0</c:v>
                </c:pt>
                <c:pt idx="10">
                  <c:v>916.0</c:v>
                </c:pt>
                <c:pt idx="11">
                  <c:v>510.0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Wind 12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1135.0</c:v>
                </c:pt>
                <c:pt idx="1">
                  <c:v>691.0</c:v>
                </c:pt>
                <c:pt idx="2">
                  <c:v>827.0</c:v>
                </c:pt>
                <c:pt idx="3">
                  <c:v>541.0</c:v>
                </c:pt>
                <c:pt idx="4">
                  <c:v>303.0</c:v>
                </c:pt>
                <c:pt idx="5">
                  <c:v>235.0</c:v>
                </c:pt>
                <c:pt idx="6">
                  <c:v>108.0</c:v>
                </c:pt>
                <c:pt idx="7">
                  <c:v>113.0</c:v>
                </c:pt>
                <c:pt idx="8">
                  <c:v>205.0</c:v>
                </c:pt>
                <c:pt idx="9">
                  <c:v>662.0</c:v>
                </c:pt>
                <c:pt idx="10">
                  <c:v>413.0</c:v>
                </c:pt>
                <c:pt idx="11">
                  <c:v>765.0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Wind 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845.0</c:v>
                </c:pt>
                <c:pt idx="1">
                  <c:v>1089.0</c:v>
                </c:pt>
                <c:pt idx="2">
                  <c:v>966.0</c:v>
                </c:pt>
                <c:pt idx="3">
                  <c:v>831.0</c:v>
                </c:pt>
                <c:pt idx="4">
                  <c:v>413.0</c:v>
                </c:pt>
                <c:pt idx="5">
                  <c:v>240.0</c:v>
                </c:pt>
                <c:pt idx="6">
                  <c:v>113.0</c:v>
                </c:pt>
                <c:pt idx="7">
                  <c:v>48.0</c:v>
                </c:pt>
                <c:pt idx="8">
                  <c:v>89.0</c:v>
                </c:pt>
                <c:pt idx="9">
                  <c:v>248.0</c:v>
                </c:pt>
                <c:pt idx="10">
                  <c:v>689.0</c:v>
                </c:pt>
                <c:pt idx="11">
                  <c:v>534.0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Wind 14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1282.0</c:v>
                </c:pt>
                <c:pt idx="1">
                  <c:v>575.0</c:v>
                </c:pt>
                <c:pt idx="2">
                  <c:v>725.0</c:v>
                </c:pt>
                <c:pt idx="3">
                  <c:v>671.0</c:v>
                </c:pt>
                <c:pt idx="4">
                  <c:v>532.0</c:v>
                </c:pt>
                <c:pt idx="5">
                  <c:v>109.0</c:v>
                </c:pt>
                <c:pt idx="6">
                  <c:v>179.0</c:v>
                </c:pt>
                <c:pt idx="7">
                  <c:v>44.0</c:v>
                </c:pt>
                <c:pt idx="8">
                  <c:v>117.0</c:v>
                </c:pt>
                <c:pt idx="9">
                  <c:v>434.0</c:v>
                </c:pt>
                <c:pt idx="10">
                  <c:v>747.0</c:v>
                </c:pt>
                <c:pt idx="11">
                  <c:v>415.0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Wind 15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609.0</c:v>
                </c:pt>
                <c:pt idx="1">
                  <c:v>659.0</c:v>
                </c:pt>
                <c:pt idx="2">
                  <c:v>390.0</c:v>
                </c:pt>
                <c:pt idx="3">
                  <c:v>734.0</c:v>
                </c:pt>
                <c:pt idx="4">
                  <c:v>415.0</c:v>
                </c:pt>
                <c:pt idx="5">
                  <c:v>169.0</c:v>
                </c:pt>
                <c:pt idx="6">
                  <c:v>89.0</c:v>
                </c:pt>
                <c:pt idx="7">
                  <c:v>115.0</c:v>
                </c:pt>
                <c:pt idx="8">
                  <c:v>107.0</c:v>
                </c:pt>
                <c:pt idx="9">
                  <c:v>264.0</c:v>
                </c:pt>
                <c:pt idx="10">
                  <c:v>829.0</c:v>
                </c:pt>
                <c:pt idx="11">
                  <c:v>780.0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Wind 16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926.0</c:v>
                </c:pt>
                <c:pt idx="1">
                  <c:v>1009.0</c:v>
                </c:pt>
                <c:pt idx="2">
                  <c:v>724.0</c:v>
                </c:pt>
                <c:pt idx="3">
                  <c:v>711.0</c:v>
                </c:pt>
                <c:pt idx="4">
                  <c:v>415.0</c:v>
                </c:pt>
                <c:pt idx="5">
                  <c:v>247.0</c:v>
                </c:pt>
                <c:pt idx="6">
                  <c:v>98.0</c:v>
                </c:pt>
                <c:pt idx="7">
                  <c:v>78.0</c:v>
                </c:pt>
                <c:pt idx="8">
                  <c:v>184.0</c:v>
                </c:pt>
                <c:pt idx="9">
                  <c:v>325.0</c:v>
                </c:pt>
                <c:pt idx="10">
                  <c:v>474.0</c:v>
                </c:pt>
                <c:pt idx="11">
                  <c:v>718.0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Wind 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927.0</c:v>
                </c:pt>
                <c:pt idx="1">
                  <c:v>730.0</c:v>
                </c:pt>
                <c:pt idx="2">
                  <c:v>853.0</c:v>
                </c:pt>
                <c:pt idx="3">
                  <c:v>739.0</c:v>
                </c:pt>
                <c:pt idx="4">
                  <c:v>674.0</c:v>
                </c:pt>
                <c:pt idx="5">
                  <c:v>358.0</c:v>
                </c:pt>
                <c:pt idx="6">
                  <c:v>139.0</c:v>
                </c:pt>
                <c:pt idx="7">
                  <c:v>111.0</c:v>
                </c:pt>
                <c:pt idx="8">
                  <c:v>131.0</c:v>
                </c:pt>
                <c:pt idx="9">
                  <c:v>541.0</c:v>
                </c:pt>
                <c:pt idx="10">
                  <c:v>525.0</c:v>
                </c:pt>
                <c:pt idx="11">
                  <c:v>873.0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Wind 18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Sheet1!$M$2:$M$13</c:f>
              <c:numCache>
                <c:formatCode>General</c:formatCode>
                <c:ptCount val="12"/>
                <c:pt idx="0">
                  <c:v>818.0</c:v>
                </c:pt>
                <c:pt idx="1">
                  <c:v>534.0</c:v>
                </c:pt>
                <c:pt idx="2">
                  <c:v>698.0</c:v>
                </c:pt>
                <c:pt idx="3">
                  <c:v>822.0</c:v>
                </c:pt>
                <c:pt idx="4">
                  <c:v>261.0</c:v>
                </c:pt>
                <c:pt idx="5">
                  <c:v>0.0</c:v>
                </c:pt>
                <c:pt idx="6">
                  <c:v>0.0</c:v>
                </c:pt>
                <c:pt idx="7">
                  <c:v>169.0</c:v>
                </c:pt>
                <c:pt idx="8">
                  <c:v>147.0</c:v>
                </c:pt>
                <c:pt idx="9">
                  <c:v>547.0</c:v>
                </c:pt>
                <c:pt idx="10">
                  <c:v>706.0</c:v>
                </c:pt>
                <c:pt idx="11">
                  <c:v>648.0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Wind 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Sheet1!$N$2:$N$13</c:f>
              <c:numCache>
                <c:formatCode>General</c:formatCode>
                <c:ptCount val="12"/>
                <c:pt idx="0">
                  <c:v>1175.0</c:v>
                </c:pt>
                <c:pt idx="1">
                  <c:v>892.0</c:v>
                </c:pt>
                <c:pt idx="2">
                  <c:v>775.0</c:v>
                </c:pt>
                <c:pt idx="3">
                  <c:v>847.0</c:v>
                </c:pt>
                <c:pt idx="4">
                  <c:v>376.0</c:v>
                </c:pt>
                <c:pt idx="5">
                  <c:v>415.0</c:v>
                </c:pt>
                <c:pt idx="6">
                  <c:v>139.0</c:v>
                </c:pt>
                <c:pt idx="7">
                  <c:v>142.0</c:v>
                </c:pt>
                <c:pt idx="8">
                  <c:v>161.0</c:v>
                </c:pt>
                <c:pt idx="9">
                  <c:v>507.0</c:v>
                </c:pt>
                <c:pt idx="10">
                  <c:v>602.0</c:v>
                </c:pt>
                <c:pt idx="11">
                  <c:v>785.0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1202408"/>
        <c:axId val="-2118115400"/>
      </c:barChart>
      <c:catAx>
        <c:axId val="-20212024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8115400"/>
        <c:crosses val="autoZero"/>
        <c:auto val="1"/>
        <c:lblAlgn val="ctr"/>
        <c:lblOffset val="100"/>
        <c:noMultiLvlLbl val="0"/>
      </c:catAx>
      <c:valAx>
        <c:axId val="-2118115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12024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18272895988887"/>
          <c:y val="0.0236066092816238"/>
          <c:w val="0.908172675090645"/>
          <c:h val="0.85058412958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Solar 07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864.0</c:v>
                </c:pt>
                <c:pt idx="9">
                  <c:v>784.0</c:v>
                </c:pt>
                <c:pt idx="10">
                  <c:v>665.0</c:v>
                </c:pt>
                <c:pt idx="11">
                  <c:v>352.0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Solar 08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556.0</c:v>
                </c:pt>
                <c:pt idx="1">
                  <c:v>618.0</c:v>
                </c:pt>
                <c:pt idx="2">
                  <c:v>698.0</c:v>
                </c:pt>
                <c:pt idx="3">
                  <c:v>828.0</c:v>
                </c:pt>
                <c:pt idx="4">
                  <c:v>734.0</c:v>
                </c:pt>
                <c:pt idx="5">
                  <c:v>732.0</c:v>
                </c:pt>
                <c:pt idx="6">
                  <c:v>1132.0</c:v>
                </c:pt>
                <c:pt idx="7">
                  <c:v>1232.0</c:v>
                </c:pt>
                <c:pt idx="8">
                  <c:v>910.0</c:v>
                </c:pt>
                <c:pt idx="9">
                  <c:v>1001.0</c:v>
                </c:pt>
                <c:pt idx="10">
                  <c:v>715.0</c:v>
                </c:pt>
                <c:pt idx="11">
                  <c:v>592.0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Solar 09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933.0</c:v>
                </c:pt>
                <c:pt idx="1">
                  <c:v>901.0</c:v>
                </c:pt>
                <c:pt idx="2">
                  <c:v>979.0</c:v>
                </c:pt>
                <c:pt idx="3">
                  <c:v>923.0</c:v>
                </c:pt>
                <c:pt idx="4">
                  <c:v>972.0</c:v>
                </c:pt>
                <c:pt idx="5">
                  <c:v>1186.0</c:v>
                </c:pt>
                <c:pt idx="6">
                  <c:v>1166.0</c:v>
                </c:pt>
                <c:pt idx="7">
                  <c:v>1075.0</c:v>
                </c:pt>
                <c:pt idx="8">
                  <c:v>985.0</c:v>
                </c:pt>
                <c:pt idx="9">
                  <c:v>559.0</c:v>
                </c:pt>
                <c:pt idx="10">
                  <c:v>709.0</c:v>
                </c:pt>
                <c:pt idx="11">
                  <c:v>443.0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Solar 10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715.0</c:v>
                </c:pt>
                <c:pt idx="1">
                  <c:v>844.0</c:v>
                </c:pt>
                <c:pt idx="2">
                  <c:v>870.0</c:v>
                </c:pt>
                <c:pt idx="3">
                  <c:v>1110.0</c:v>
                </c:pt>
                <c:pt idx="4">
                  <c:v>984.0</c:v>
                </c:pt>
                <c:pt idx="5">
                  <c:v>1184.0</c:v>
                </c:pt>
                <c:pt idx="6">
                  <c:v>1211.0</c:v>
                </c:pt>
                <c:pt idx="7">
                  <c:v>1207.0</c:v>
                </c:pt>
                <c:pt idx="8">
                  <c:v>1019.0</c:v>
                </c:pt>
                <c:pt idx="9">
                  <c:v>1034.0</c:v>
                </c:pt>
                <c:pt idx="10">
                  <c:v>792.0</c:v>
                </c:pt>
                <c:pt idx="11">
                  <c:v>454.0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Solar 11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594.0</c:v>
                </c:pt>
                <c:pt idx="1">
                  <c:v>705.0</c:v>
                </c:pt>
                <c:pt idx="2">
                  <c:v>761.0</c:v>
                </c:pt>
                <c:pt idx="3">
                  <c:v>817.0</c:v>
                </c:pt>
                <c:pt idx="4">
                  <c:v>950.0</c:v>
                </c:pt>
                <c:pt idx="5">
                  <c:v>1025.0</c:v>
                </c:pt>
                <c:pt idx="6">
                  <c:v>1184.0</c:v>
                </c:pt>
                <c:pt idx="7">
                  <c:v>1167.0</c:v>
                </c:pt>
                <c:pt idx="8">
                  <c:v>805.0</c:v>
                </c:pt>
                <c:pt idx="9">
                  <c:v>897.0</c:v>
                </c:pt>
                <c:pt idx="10">
                  <c:v>555.0</c:v>
                </c:pt>
                <c:pt idx="11">
                  <c:v>550.0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Solar 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631.0</c:v>
                </c:pt>
                <c:pt idx="1">
                  <c:v>695.0</c:v>
                </c:pt>
                <c:pt idx="2">
                  <c:v>986.0</c:v>
                </c:pt>
                <c:pt idx="3">
                  <c:v>887.0</c:v>
                </c:pt>
                <c:pt idx="4">
                  <c:v>1075.0</c:v>
                </c:pt>
                <c:pt idx="5">
                  <c:v>1063.0</c:v>
                </c:pt>
                <c:pt idx="6">
                  <c:v>1188.0</c:v>
                </c:pt>
                <c:pt idx="7">
                  <c:v>1075.0</c:v>
                </c:pt>
                <c:pt idx="8">
                  <c:v>925.0</c:v>
                </c:pt>
                <c:pt idx="9">
                  <c:v>802.0</c:v>
                </c:pt>
                <c:pt idx="10">
                  <c:v>536.0</c:v>
                </c:pt>
                <c:pt idx="11">
                  <c:v>474.0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Solar 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688.0</c:v>
                </c:pt>
                <c:pt idx="1">
                  <c:v>619.0</c:v>
                </c:pt>
                <c:pt idx="2">
                  <c:v>755.0</c:v>
                </c:pt>
                <c:pt idx="3">
                  <c:v>780.0</c:v>
                </c:pt>
                <c:pt idx="4">
                  <c:v>796.0</c:v>
                </c:pt>
                <c:pt idx="5">
                  <c:v>942.0</c:v>
                </c:pt>
                <c:pt idx="6">
                  <c:v>989.0</c:v>
                </c:pt>
                <c:pt idx="7">
                  <c:v>969.0</c:v>
                </c:pt>
                <c:pt idx="8">
                  <c:v>903.0</c:v>
                </c:pt>
                <c:pt idx="9">
                  <c:v>667.0</c:v>
                </c:pt>
                <c:pt idx="10">
                  <c:v>621.0</c:v>
                </c:pt>
                <c:pt idx="11">
                  <c:v>480.0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Solar 14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431.0</c:v>
                </c:pt>
                <c:pt idx="1">
                  <c:v>590.0</c:v>
                </c:pt>
                <c:pt idx="2">
                  <c:v>725.0</c:v>
                </c:pt>
                <c:pt idx="3">
                  <c:v>876.0</c:v>
                </c:pt>
                <c:pt idx="4">
                  <c:v>1044.0</c:v>
                </c:pt>
                <c:pt idx="5">
                  <c:v>1017.0</c:v>
                </c:pt>
                <c:pt idx="6">
                  <c:v>1145.0</c:v>
                </c:pt>
                <c:pt idx="7">
                  <c:v>876.0</c:v>
                </c:pt>
                <c:pt idx="8">
                  <c:v>830.0</c:v>
                </c:pt>
                <c:pt idx="9">
                  <c:v>724.0</c:v>
                </c:pt>
                <c:pt idx="10">
                  <c:v>440.0</c:v>
                </c:pt>
                <c:pt idx="11">
                  <c:v>313.0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Solar 15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613.0</c:v>
                </c:pt>
                <c:pt idx="1">
                  <c:v>800.0</c:v>
                </c:pt>
                <c:pt idx="2">
                  <c:v>888.0</c:v>
                </c:pt>
                <c:pt idx="3">
                  <c:v>926.0</c:v>
                </c:pt>
                <c:pt idx="4">
                  <c:v>1046.0</c:v>
                </c:pt>
                <c:pt idx="5">
                  <c:v>925.0</c:v>
                </c:pt>
                <c:pt idx="6">
                  <c:v>978.0</c:v>
                </c:pt>
                <c:pt idx="7">
                  <c:v>1059.0</c:v>
                </c:pt>
                <c:pt idx="8">
                  <c:v>866.0</c:v>
                </c:pt>
                <c:pt idx="9">
                  <c:v>864.0</c:v>
                </c:pt>
                <c:pt idx="10">
                  <c:v>650.0</c:v>
                </c:pt>
                <c:pt idx="11">
                  <c:v>333.0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Solar 16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679.0</c:v>
                </c:pt>
                <c:pt idx="1">
                  <c:v>684.0</c:v>
                </c:pt>
                <c:pt idx="2">
                  <c:v>736.0</c:v>
                </c:pt>
                <c:pt idx="3">
                  <c:v>843.0</c:v>
                </c:pt>
                <c:pt idx="4">
                  <c:v>904.0</c:v>
                </c:pt>
                <c:pt idx="5">
                  <c:v>1148.0</c:v>
                </c:pt>
                <c:pt idx="6">
                  <c:v>969.0</c:v>
                </c:pt>
                <c:pt idx="7">
                  <c:v>924.0</c:v>
                </c:pt>
                <c:pt idx="8">
                  <c:v>841.0</c:v>
                </c:pt>
                <c:pt idx="9">
                  <c:v>705.0</c:v>
                </c:pt>
                <c:pt idx="10">
                  <c:v>660.0</c:v>
                </c:pt>
                <c:pt idx="11">
                  <c:v>455.0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Solar 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340.0</c:v>
                </c:pt>
                <c:pt idx="1">
                  <c:v>703.0</c:v>
                </c:pt>
                <c:pt idx="2">
                  <c:v>716.0</c:v>
                </c:pt>
                <c:pt idx="3">
                  <c:v>766.0</c:v>
                </c:pt>
                <c:pt idx="4">
                  <c:v>822.0</c:v>
                </c:pt>
                <c:pt idx="5">
                  <c:v>1001.0</c:v>
                </c:pt>
                <c:pt idx="6">
                  <c:v>706.0</c:v>
                </c:pt>
                <c:pt idx="7">
                  <c:v>427.0</c:v>
                </c:pt>
                <c:pt idx="8">
                  <c:v>717.0</c:v>
                </c:pt>
                <c:pt idx="9">
                  <c:v>622.0</c:v>
                </c:pt>
                <c:pt idx="10">
                  <c:v>624.0</c:v>
                </c:pt>
                <c:pt idx="11">
                  <c:v>662.0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Solar 18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Sheet1!$M$2:$M$13</c:f>
              <c:numCache>
                <c:formatCode>General</c:formatCode>
                <c:ptCount val="12"/>
                <c:pt idx="0">
                  <c:v>685.0</c:v>
                </c:pt>
                <c:pt idx="1">
                  <c:v>489.0</c:v>
                </c:pt>
                <c:pt idx="2">
                  <c:v>543.0</c:v>
                </c:pt>
                <c:pt idx="3">
                  <c:v>908.0</c:v>
                </c:pt>
                <c:pt idx="4">
                  <c:v>1058.0</c:v>
                </c:pt>
                <c:pt idx="5">
                  <c:v>983.0</c:v>
                </c:pt>
                <c:pt idx="6">
                  <c:v>1034.0</c:v>
                </c:pt>
                <c:pt idx="7">
                  <c:v>936.0</c:v>
                </c:pt>
                <c:pt idx="8">
                  <c:v>892.0</c:v>
                </c:pt>
                <c:pt idx="9">
                  <c:v>818.0</c:v>
                </c:pt>
                <c:pt idx="10">
                  <c:v>505.0</c:v>
                </c:pt>
                <c:pt idx="11">
                  <c:v>584.0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Solar 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Sheet1!$N$2:$N$13</c:f>
              <c:numCache>
                <c:formatCode>General</c:formatCode>
                <c:ptCount val="12"/>
                <c:pt idx="0">
                  <c:v>583.0</c:v>
                </c:pt>
                <c:pt idx="1">
                  <c:v>555.0</c:v>
                </c:pt>
                <c:pt idx="2">
                  <c:v>848.0</c:v>
                </c:pt>
                <c:pt idx="3">
                  <c:v>819.0</c:v>
                </c:pt>
                <c:pt idx="4">
                  <c:v>953.0</c:v>
                </c:pt>
                <c:pt idx="5">
                  <c:v>1031.0</c:v>
                </c:pt>
                <c:pt idx="6">
                  <c:v>1177.0</c:v>
                </c:pt>
                <c:pt idx="7">
                  <c:v>1140.0</c:v>
                </c:pt>
                <c:pt idx="8">
                  <c:v>881.0</c:v>
                </c:pt>
                <c:pt idx="9">
                  <c:v>701.0</c:v>
                </c:pt>
                <c:pt idx="10">
                  <c:v>602.0</c:v>
                </c:pt>
                <c:pt idx="11">
                  <c:v>593.0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1588648"/>
        <c:axId val="-2021585528"/>
      </c:barChart>
      <c:catAx>
        <c:axId val="-2021588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21585528"/>
        <c:crosses val="autoZero"/>
        <c:auto val="1"/>
        <c:lblAlgn val="ctr"/>
        <c:lblOffset val="100"/>
        <c:noMultiLvlLbl val="0"/>
      </c:catAx>
      <c:valAx>
        <c:axId val="-2021585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021588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6367875596479"/>
          <c:y val="0.0102476515798463"/>
          <c:w val="0.686048963139331"/>
          <c:h val="0.089939415130751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05551105535992"/>
          <c:y val="0.15028901734104"/>
          <c:w val="0.904895945108589"/>
          <c:h val="0.755744390332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Solar 12,He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1">
                  <c:v>562.0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Solar 13,He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793.0</c:v>
                </c:pt>
                <c:pt idx="1">
                  <c:v>714.0</c:v>
                </c:pt>
                <c:pt idx="2">
                  <c:v>917.0</c:v>
                </c:pt>
                <c:pt idx="3">
                  <c:v>919.0</c:v>
                </c:pt>
                <c:pt idx="4">
                  <c:v>992.0</c:v>
                </c:pt>
                <c:pt idx="5">
                  <c:v>1169.0</c:v>
                </c:pt>
                <c:pt idx="6">
                  <c:v>1245.0</c:v>
                </c:pt>
                <c:pt idx="7">
                  <c:v>1219.0</c:v>
                </c:pt>
                <c:pt idx="8">
                  <c:v>1197.0</c:v>
                </c:pt>
                <c:pt idx="9">
                  <c:v>898.0</c:v>
                </c:pt>
                <c:pt idx="10">
                  <c:v>771.0</c:v>
                </c:pt>
                <c:pt idx="11">
                  <c:v>639.0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Solar, 14, He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722.0</c:v>
                </c:pt>
                <c:pt idx="1">
                  <c:v>940.0</c:v>
                </c:pt>
                <c:pt idx="2">
                  <c:v>1115.0</c:v>
                </c:pt>
                <c:pt idx="3">
                  <c:v>1091.0</c:v>
                </c:pt>
                <c:pt idx="4">
                  <c:v>1267.0</c:v>
                </c:pt>
                <c:pt idx="5">
                  <c:v>1219.0</c:v>
                </c:pt>
                <c:pt idx="6">
                  <c:v>1368.0</c:v>
                </c:pt>
                <c:pt idx="7">
                  <c:v>1025.0</c:v>
                </c:pt>
                <c:pt idx="8">
                  <c:v>981.0</c:v>
                </c:pt>
                <c:pt idx="9">
                  <c:v>817.0</c:v>
                </c:pt>
                <c:pt idx="10">
                  <c:v>476.0</c:v>
                </c:pt>
                <c:pt idx="11">
                  <c:v>393.0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Solar 15,He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788.0</c:v>
                </c:pt>
                <c:pt idx="1">
                  <c:v>924.0</c:v>
                </c:pt>
                <c:pt idx="2">
                  <c:v>1058.0</c:v>
                </c:pt>
                <c:pt idx="3">
                  <c:v>1146.0</c:v>
                </c:pt>
                <c:pt idx="4">
                  <c:v>1237.0</c:v>
                </c:pt>
                <c:pt idx="5">
                  <c:v>1119.0</c:v>
                </c:pt>
                <c:pt idx="6">
                  <c:v>1176.0</c:v>
                </c:pt>
                <c:pt idx="7">
                  <c:v>1296.0</c:v>
                </c:pt>
                <c:pt idx="8">
                  <c:v>1050.0</c:v>
                </c:pt>
                <c:pt idx="9">
                  <c:v>1073.0</c:v>
                </c:pt>
                <c:pt idx="10">
                  <c:v>805.0</c:v>
                </c:pt>
                <c:pt idx="11">
                  <c:v>423.0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Solar 16, He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813.0</c:v>
                </c:pt>
                <c:pt idx="1">
                  <c:v>822.0</c:v>
                </c:pt>
                <c:pt idx="2">
                  <c:v>895.0</c:v>
                </c:pt>
                <c:pt idx="3">
                  <c:v>1093.0</c:v>
                </c:pt>
                <c:pt idx="4">
                  <c:v>1146.0</c:v>
                </c:pt>
                <c:pt idx="5">
                  <c:v>1415.0</c:v>
                </c:pt>
                <c:pt idx="6">
                  <c:v>1199.0</c:v>
                </c:pt>
                <c:pt idx="7">
                  <c:v>1173.0</c:v>
                </c:pt>
                <c:pt idx="8">
                  <c:v>1048.0</c:v>
                </c:pt>
                <c:pt idx="9">
                  <c:v>883.0</c:v>
                </c:pt>
                <c:pt idx="10">
                  <c:v>802.0</c:v>
                </c:pt>
                <c:pt idx="11">
                  <c:v>564.0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Solar 16, Su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3">
                  <c:v>377.0</c:v>
                </c:pt>
                <c:pt idx="4">
                  <c:v>739.0</c:v>
                </c:pt>
                <c:pt idx="5">
                  <c:v>980.0</c:v>
                </c:pt>
                <c:pt idx="6">
                  <c:v>862.0</c:v>
                </c:pt>
                <c:pt idx="7">
                  <c:v>816.0</c:v>
                </c:pt>
                <c:pt idx="8">
                  <c:v>781.0</c:v>
                </c:pt>
                <c:pt idx="9">
                  <c:v>614.0</c:v>
                </c:pt>
                <c:pt idx="10">
                  <c:v>585.0</c:v>
                </c:pt>
                <c:pt idx="11">
                  <c:v>399.0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Solar 17, He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427.0</c:v>
                </c:pt>
                <c:pt idx="1">
                  <c:v>859.0</c:v>
                </c:pt>
                <c:pt idx="2">
                  <c:v>907.0</c:v>
                </c:pt>
                <c:pt idx="3">
                  <c:v>963.0</c:v>
                </c:pt>
                <c:pt idx="4">
                  <c:v>1055.0</c:v>
                </c:pt>
                <c:pt idx="5">
                  <c:v>1348.0</c:v>
                </c:pt>
                <c:pt idx="6">
                  <c:v>805.0</c:v>
                </c:pt>
                <c:pt idx="7">
                  <c:v>341.0</c:v>
                </c:pt>
                <c:pt idx="8">
                  <c:v>839.0</c:v>
                </c:pt>
                <c:pt idx="9">
                  <c:v>758.0</c:v>
                </c:pt>
                <c:pt idx="10">
                  <c:v>741.0</c:v>
                </c:pt>
                <c:pt idx="11">
                  <c:v>775.0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Solar17,  Su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307.0</c:v>
                </c:pt>
                <c:pt idx="1">
                  <c:v>613.0</c:v>
                </c:pt>
                <c:pt idx="2">
                  <c:v>645.0</c:v>
                </c:pt>
                <c:pt idx="3">
                  <c:v>664.0</c:v>
                </c:pt>
                <c:pt idx="4">
                  <c:v>755.0</c:v>
                </c:pt>
                <c:pt idx="5">
                  <c:v>986.0</c:v>
                </c:pt>
                <c:pt idx="6">
                  <c:v>573.0</c:v>
                </c:pt>
                <c:pt idx="7">
                  <c:v>242.0</c:v>
                </c:pt>
                <c:pt idx="8">
                  <c:v>615.0</c:v>
                </c:pt>
                <c:pt idx="9">
                  <c:v>546.0</c:v>
                </c:pt>
                <c:pt idx="10">
                  <c:v>536.0</c:v>
                </c:pt>
                <c:pt idx="11">
                  <c:v>564.0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Helios, 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797.0</c:v>
                </c:pt>
                <c:pt idx="1">
                  <c:v>572.0</c:v>
                </c:pt>
                <c:pt idx="2">
                  <c:v>937.0</c:v>
                </c:pt>
                <c:pt idx="3">
                  <c:v>1028.0</c:v>
                </c:pt>
                <c:pt idx="4">
                  <c:v>1232.0</c:v>
                </c:pt>
                <c:pt idx="5">
                  <c:v>1202.0</c:v>
                </c:pt>
                <c:pt idx="6">
                  <c:v>1266.0</c:v>
                </c:pt>
                <c:pt idx="7">
                  <c:v>1129.0</c:v>
                </c:pt>
                <c:pt idx="8">
                  <c:v>989.0</c:v>
                </c:pt>
                <c:pt idx="9">
                  <c:v>879.0</c:v>
                </c:pt>
                <c:pt idx="10">
                  <c:v>586.0</c:v>
                </c:pt>
                <c:pt idx="11">
                  <c:v>586.0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Suniva, 18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577.0</c:v>
                </c:pt>
                <c:pt idx="1">
                  <c:v>406.0</c:v>
                </c:pt>
                <c:pt idx="2">
                  <c:v>623.0</c:v>
                </c:pt>
                <c:pt idx="3">
                  <c:v>743.0</c:v>
                </c:pt>
                <c:pt idx="4">
                  <c:v>892.0</c:v>
                </c:pt>
                <c:pt idx="5">
                  <c:v>866.0</c:v>
                </c:pt>
                <c:pt idx="6">
                  <c:v>910.0</c:v>
                </c:pt>
                <c:pt idx="7">
                  <c:v>812.0</c:v>
                </c:pt>
                <c:pt idx="8">
                  <c:v>716.0</c:v>
                </c:pt>
                <c:pt idx="9">
                  <c:v>614.0</c:v>
                </c:pt>
                <c:pt idx="10">
                  <c:v>439.0</c:v>
                </c:pt>
                <c:pt idx="11">
                  <c:v>437.0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Helios, 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614.0</c:v>
                </c:pt>
                <c:pt idx="1">
                  <c:v>585.0</c:v>
                </c:pt>
                <c:pt idx="2">
                  <c:v>904.0</c:v>
                </c:pt>
                <c:pt idx="3">
                  <c:v>862.0</c:v>
                </c:pt>
                <c:pt idx="4">
                  <c:v>1012.0</c:v>
                </c:pt>
                <c:pt idx="5">
                  <c:v>1090.0</c:v>
                </c:pt>
                <c:pt idx="6">
                  <c:v>1173.0</c:v>
                </c:pt>
                <c:pt idx="7">
                  <c:v>1038.0</c:v>
                </c:pt>
                <c:pt idx="8">
                  <c:v>960.0</c:v>
                </c:pt>
                <c:pt idx="9">
                  <c:v>772.0</c:v>
                </c:pt>
                <c:pt idx="10">
                  <c:v>682.0</c:v>
                </c:pt>
                <c:pt idx="11">
                  <c:v>658.0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Suniva, 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Sheet1!$M$2:$M$13</c:f>
              <c:numCache>
                <c:formatCode>General</c:formatCode>
                <c:ptCount val="12"/>
                <c:pt idx="0">
                  <c:v>460.0</c:v>
                </c:pt>
                <c:pt idx="1">
                  <c:v>436.0</c:v>
                </c:pt>
                <c:pt idx="2">
                  <c:v>659.0</c:v>
                </c:pt>
                <c:pt idx="3">
                  <c:v>657.0</c:v>
                </c:pt>
                <c:pt idx="4">
                  <c:v>775.0</c:v>
                </c:pt>
                <c:pt idx="5">
                  <c:v>833.0</c:v>
                </c:pt>
                <c:pt idx="6">
                  <c:v>955.0</c:v>
                </c:pt>
                <c:pt idx="7">
                  <c:v>750.0</c:v>
                </c:pt>
                <c:pt idx="8">
                  <c:v>720.0</c:v>
                </c:pt>
                <c:pt idx="9">
                  <c:v>552.0</c:v>
                </c:pt>
                <c:pt idx="10">
                  <c:v>491.0</c:v>
                </c:pt>
                <c:pt idx="11">
                  <c:v>476.0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1523304"/>
        <c:axId val="-2021520088"/>
      </c:barChart>
      <c:catAx>
        <c:axId val="-20215233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1520088"/>
        <c:crosses val="autoZero"/>
        <c:auto val="1"/>
        <c:lblAlgn val="ctr"/>
        <c:lblOffset val="100"/>
        <c:noMultiLvlLbl val="0"/>
      </c:catAx>
      <c:valAx>
        <c:axId val="-20215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15233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1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69C2-8C8E-2F4C-910E-0540E6BF633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D804-36DD-1D4B-B359-D42A29C3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phgeil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38" y="728261"/>
            <a:ext cx="807491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36 </a:t>
            </a:r>
            <a:r>
              <a:rPr lang="en-US" sz="2800" b="1" dirty="0"/>
              <a:t>Years of DIY Passive Solar, </a:t>
            </a:r>
            <a:r>
              <a:rPr lang="en-US" sz="2800" b="1" dirty="0" smtClean="0"/>
              <a:t>12 </a:t>
            </a:r>
            <a:r>
              <a:rPr lang="en-US" sz="2800" b="1" dirty="0"/>
              <a:t>of Wind and PV: Construction and Experience</a:t>
            </a:r>
            <a:br>
              <a:rPr lang="en-US" sz="2800" b="1" dirty="0"/>
            </a:br>
            <a:r>
              <a:rPr lang="en-US" sz="2800" b="1" dirty="0"/>
              <a:t>Phil </a:t>
            </a:r>
            <a:r>
              <a:rPr lang="en-US" sz="2800" b="1" dirty="0" smtClean="0"/>
              <a:t>Geil</a:t>
            </a:r>
          </a:p>
          <a:p>
            <a:pPr algn="ctr"/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 smtClean="0"/>
              <a:t>Passive solar, timber frame, earth sheltered, SIP house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Low voltage switching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Solar thermal pool heating for greenhouse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Wind turbine erection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Solar photo-voltaic panels and wiring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Output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02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" y="-495571"/>
            <a:ext cx="9139865" cy="6308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4983" y="6019140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</a:t>
            </a:r>
            <a:r>
              <a:rPr lang="en-US" dirty="0"/>
              <a:t>w</a:t>
            </a:r>
            <a:r>
              <a:rPr lang="en-US" dirty="0" smtClean="0"/>
              <a:t>indow installation and side wall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2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house pane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15" y="-402653"/>
            <a:ext cx="9150315" cy="6287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25" y="6019140"/>
            <a:ext cx="909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of greenhouse windows. All side wall SIP panels sealed with Al foil on interior and</a:t>
            </a:r>
          </a:p>
          <a:p>
            <a:r>
              <a:rPr lang="en-US" dirty="0" smtClean="0"/>
              <a:t>S. W and E exterior.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2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d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0"/>
            <a:ext cx="9151599" cy="5833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943" y="6050114"/>
            <a:ext cx="740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cedar siding. ¾ in air space between SIP and siding and drywall.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7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P panel mod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608"/>
            <a:ext cx="6122673" cy="5604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2420" y="1135687"/>
            <a:ext cx="275865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panels construction</a:t>
            </a:r>
          </a:p>
          <a:p>
            <a:r>
              <a:rPr lang="en-US" dirty="0" smtClean="0"/>
              <a:t>Side walls have 5.5 inch </a:t>
            </a:r>
          </a:p>
          <a:p>
            <a:r>
              <a:rPr lang="en-US" dirty="0"/>
              <a:t>h</a:t>
            </a:r>
            <a:r>
              <a:rPr lang="en-US" dirty="0" smtClean="0"/>
              <a:t>igh density expanded PS</a:t>
            </a:r>
          </a:p>
          <a:p>
            <a:r>
              <a:rPr lang="en-US" dirty="0"/>
              <a:t>f</a:t>
            </a:r>
            <a:r>
              <a:rPr lang="en-US" dirty="0" smtClean="0"/>
              <a:t>oam, plus ½ in OSB panels,</a:t>
            </a:r>
          </a:p>
          <a:p>
            <a:r>
              <a:rPr lang="en-US" dirty="0"/>
              <a:t>a</a:t>
            </a:r>
            <a:r>
              <a:rPr lang="en-US" dirty="0" smtClean="0"/>
              <a:t>ir spaces (2) and drywall.</a:t>
            </a:r>
          </a:p>
          <a:p>
            <a:r>
              <a:rPr lang="en-US" dirty="0" smtClean="0"/>
              <a:t>Roof (steel)has 7.5 in PS + </a:t>
            </a:r>
          </a:p>
          <a:p>
            <a:r>
              <a:rPr lang="en-US" dirty="0" smtClean="0"/>
              <a:t>OSB + 2x6 ceiling. With </a:t>
            </a:r>
          </a:p>
          <a:p>
            <a:r>
              <a:rPr lang="en-US" dirty="0" smtClean="0"/>
              <a:t>added ¾ in air spaces on </a:t>
            </a:r>
          </a:p>
          <a:p>
            <a:r>
              <a:rPr lang="en-US" dirty="0" smtClean="0"/>
              <a:t>both sides plus dry wall </a:t>
            </a:r>
          </a:p>
          <a:p>
            <a:r>
              <a:rPr lang="en-US" dirty="0" smtClean="0"/>
              <a:t>and cedar siding or 2x6, </a:t>
            </a:r>
          </a:p>
          <a:p>
            <a:r>
              <a:rPr lang="en-US" dirty="0" smtClean="0"/>
              <a:t>side walls are R50; roof is</a:t>
            </a:r>
          </a:p>
          <a:p>
            <a:r>
              <a:rPr lang="en-US" dirty="0" smtClean="0"/>
              <a:t> R70. House has</a:t>
            </a:r>
          </a:p>
          <a:p>
            <a:r>
              <a:rPr lang="en-US" dirty="0" smtClean="0"/>
              <a:t>geothermal (well water)</a:t>
            </a:r>
          </a:p>
          <a:p>
            <a:r>
              <a:rPr lang="en-US" dirty="0" smtClean="0"/>
              <a:t>for cooling, and solar and</a:t>
            </a:r>
          </a:p>
          <a:p>
            <a:r>
              <a:rPr lang="en-US" dirty="0"/>
              <a:t>k</a:t>
            </a:r>
            <a:r>
              <a:rPr lang="en-US" dirty="0" smtClean="0"/>
              <a:t>erosene heater for </a:t>
            </a:r>
          </a:p>
          <a:p>
            <a:r>
              <a:rPr lang="en-US" dirty="0"/>
              <a:t>h</a:t>
            </a:r>
            <a:r>
              <a:rPr lang="en-US" dirty="0" smtClean="0"/>
              <a:t>eating.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5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 V switc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57" y="589320"/>
            <a:ext cx="3428933" cy="2033084"/>
          </a:xfrm>
          <a:prstGeom prst="rect">
            <a:avLst/>
          </a:prstGeom>
        </p:spPr>
      </p:pic>
      <p:pic>
        <p:nvPicPr>
          <p:cNvPr id="3" name="Picture 2" descr="Low voltage relay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087" y="468987"/>
            <a:ext cx="4638461" cy="4321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372" y="5003317"/>
            <a:ext cx="40201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voltage switching. Permits as</a:t>
            </a:r>
          </a:p>
          <a:p>
            <a:r>
              <a:rPr lang="en-US" dirty="0" smtClean="0"/>
              <a:t>many switches as desired for single</a:t>
            </a:r>
          </a:p>
          <a:p>
            <a:r>
              <a:rPr lang="en-US" dirty="0" smtClean="0"/>
              <a:t>light, including switches in garage for</a:t>
            </a:r>
          </a:p>
          <a:p>
            <a:r>
              <a:rPr lang="en-US" dirty="0" smtClean="0"/>
              <a:t>barn and greenhouse. Pilot lights (3w)</a:t>
            </a:r>
          </a:p>
          <a:p>
            <a:r>
              <a:rPr lang="en-US" dirty="0" smtClean="0"/>
              <a:t>indicate on/off. Master switch by bed</a:t>
            </a:r>
          </a:p>
          <a:p>
            <a:r>
              <a:rPr lang="en-US" dirty="0" smtClean="0"/>
              <a:t>controls 12 outside &amp; major inside lights.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2636" y="5296431"/>
            <a:ext cx="444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box in house; switch wiring is 18 gauge,</a:t>
            </a:r>
          </a:p>
          <a:p>
            <a:r>
              <a:rPr lang="en-US" dirty="0" smtClean="0"/>
              <a:t>24V</a:t>
            </a:r>
          </a:p>
          <a:p>
            <a:endParaRPr lang="en-US" dirty="0"/>
          </a:p>
        </p:txBody>
      </p:sp>
      <p:pic>
        <p:nvPicPr>
          <p:cNvPr id="6" name="Picture 5" descr="master switc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62" y="2768545"/>
            <a:ext cx="2106997" cy="20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house, exterior,s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4447"/>
            <a:ext cx="9144000" cy="7144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46" y="5747684"/>
            <a:ext cx="8714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thermal panels for swimming pool in greenhouse (double layer PC panels). Purchased </a:t>
            </a:r>
          </a:p>
          <a:p>
            <a:r>
              <a:rPr lang="en-US" dirty="0" smtClean="0"/>
              <a:t>used from owner who “heated” his house by storing the hot water underground in an </a:t>
            </a:r>
          </a:p>
          <a:p>
            <a:r>
              <a:rPr lang="en-US" dirty="0" err="1" smtClean="0"/>
              <a:t>uninsulated</a:t>
            </a:r>
            <a:r>
              <a:rPr lang="en-US" dirty="0" smtClean="0"/>
              <a:t> tank.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9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house,4-26-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5955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59" y="6225629"/>
            <a:ext cx="813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solar thermal panels heat the swimming pool with greenhouse originally being a </a:t>
            </a:r>
          </a:p>
          <a:p>
            <a:r>
              <a:rPr lang="en-US" dirty="0" smtClean="0"/>
              <a:t>“removable” double layer PE film cover. Now replaced by double wall polycarbonate.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8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ing u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533" cy="603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80" y="6046005"/>
            <a:ext cx="838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Erection of wind turbine (</a:t>
            </a:r>
            <a:r>
              <a:rPr lang="en-US" dirty="0" err="1" smtClean="0"/>
              <a:t>Bergey</a:t>
            </a:r>
            <a:r>
              <a:rPr lang="en-US" dirty="0" smtClean="0"/>
              <a:t> 10 kW with </a:t>
            </a:r>
            <a:r>
              <a:rPr lang="en-US" dirty="0" err="1" smtClean="0"/>
              <a:t>Xantrex</a:t>
            </a:r>
            <a:r>
              <a:rPr lang="en-US" dirty="0" smtClean="0"/>
              <a:t> </a:t>
            </a:r>
            <a:r>
              <a:rPr lang="en-US" dirty="0" err="1" smtClean="0"/>
              <a:t>Gridtek</a:t>
            </a:r>
            <a:r>
              <a:rPr lang="en-US" dirty="0" smtClean="0"/>
              <a:t> inverter, Feb., 07) Cost ca. </a:t>
            </a:r>
          </a:p>
          <a:p>
            <a:r>
              <a:rPr lang="en-US" dirty="0" smtClean="0"/>
              <a:t>$45,000, no rebate at the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6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,solar,Feb08,s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35092" cy="6835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9315" y="1104714"/>
            <a:ext cx="20711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turbine and</a:t>
            </a:r>
          </a:p>
          <a:p>
            <a:r>
              <a:rPr lang="en-US" dirty="0"/>
              <a:t>i</a:t>
            </a:r>
            <a:r>
              <a:rPr lang="en-US" dirty="0" smtClean="0"/>
              <a:t>nitial solar; Feb. 08.</a:t>
            </a:r>
          </a:p>
          <a:p>
            <a:r>
              <a:rPr lang="en-US" dirty="0" smtClean="0"/>
              <a:t>Turbine is located</a:t>
            </a:r>
          </a:p>
          <a:p>
            <a:r>
              <a:rPr lang="en-US" dirty="0" smtClean="0"/>
              <a:t>In horse pasture. </a:t>
            </a:r>
          </a:p>
          <a:p>
            <a:r>
              <a:rPr lang="en-US" dirty="0" smtClean="0"/>
              <a:t>6.8 kW </a:t>
            </a:r>
            <a:r>
              <a:rPr lang="en-US" dirty="0"/>
              <a:t>s</a:t>
            </a:r>
            <a:r>
              <a:rPr lang="en-US" dirty="0" smtClean="0"/>
              <a:t>olar self-</a:t>
            </a:r>
          </a:p>
          <a:p>
            <a:r>
              <a:rPr lang="en-US" dirty="0"/>
              <a:t>i</a:t>
            </a:r>
            <a:r>
              <a:rPr lang="en-US" dirty="0" smtClean="0"/>
              <a:t>nstalled in summer </a:t>
            </a:r>
          </a:p>
          <a:p>
            <a:r>
              <a:rPr lang="en-US" dirty="0" smtClean="0"/>
              <a:t>07.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1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 heigh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5812925" cy="6845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9748" y="856927"/>
            <a:ext cx="30148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tower is 100’ + blades. </a:t>
            </a:r>
          </a:p>
          <a:p>
            <a:r>
              <a:rPr lang="en-US" dirty="0" smtClean="0"/>
              <a:t>County zoning limited to </a:t>
            </a:r>
          </a:p>
          <a:p>
            <a:r>
              <a:rPr lang="en-US" dirty="0"/>
              <a:t>t</a:t>
            </a:r>
            <a:r>
              <a:rPr lang="en-US" dirty="0" smtClean="0"/>
              <a:t>otal of 100’ unless Special</a:t>
            </a:r>
          </a:p>
          <a:p>
            <a:r>
              <a:rPr lang="en-US" dirty="0" smtClean="0"/>
              <a:t>Use permit, until county </a:t>
            </a:r>
          </a:p>
          <a:p>
            <a:r>
              <a:rPr lang="en-US" dirty="0"/>
              <a:t>d</a:t>
            </a:r>
            <a:r>
              <a:rPr lang="en-US" dirty="0" smtClean="0"/>
              <a:t>ecided we were agricultural</a:t>
            </a:r>
          </a:p>
          <a:p>
            <a:r>
              <a:rPr lang="en-US" dirty="0"/>
              <a:t>f</a:t>
            </a:r>
            <a:r>
              <a:rPr lang="en-US" dirty="0" smtClean="0"/>
              <a:t>or which no limit applies.</a:t>
            </a:r>
          </a:p>
          <a:p>
            <a:r>
              <a:rPr lang="en-US" dirty="0" smtClean="0"/>
              <a:t>We did not think then of</a:t>
            </a:r>
          </a:p>
          <a:p>
            <a:r>
              <a:rPr lang="en-US" dirty="0"/>
              <a:t>g</a:t>
            </a:r>
            <a:r>
              <a:rPr lang="en-US" dirty="0" smtClean="0"/>
              <a:t>oing higher and now would</a:t>
            </a:r>
          </a:p>
          <a:p>
            <a:r>
              <a:rPr lang="en-US" dirty="0"/>
              <a:t>b</a:t>
            </a:r>
            <a:r>
              <a:rPr lang="en-US" dirty="0" smtClean="0"/>
              <a:t>e cheaper to add more solar.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7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u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1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,3-09,3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438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022" y="5791549"/>
            <a:ext cx="83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solar panels, self installed Aug. 07 (6.8 kW) and July 08 (1.2 kW). Are “blemished” </a:t>
            </a:r>
          </a:p>
          <a:p>
            <a:r>
              <a:rPr lang="en-US" dirty="0" smtClean="0"/>
              <a:t>Evergreen 180 and 190 W panels with 3 </a:t>
            </a:r>
            <a:r>
              <a:rPr lang="en-US" dirty="0" err="1" smtClean="0"/>
              <a:t>Xantrex</a:t>
            </a:r>
            <a:r>
              <a:rPr lang="en-US" dirty="0" smtClean="0"/>
              <a:t> 3 kW refurbished inverters. Total cost </a:t>
            </a:r>
          </a:p>
          <a:p>
            <a:r>
              <a:rPr lang="en-US" dirty="0" smtClean="0"/>
              <a:t>$39,500 - $11,600 state grant - $3600 federal rebate (= $24,300).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4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ios panels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9583"/>
            <a:ext cx="9144000" cy="6625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83" y="5969000"/>
            <a:ext cx="8684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Helios panels self installed Nov.  2012; 8kW of 250 W panels, with </a:t>
            </a:r>
            <a:r>
              <a:rPr lang="en-US" dirty="0" err="1" smtClean="0"/>
              <a:t>Enphase</a:t>
            </a:r>
            <a:r>
              <a:rPr lang="en-US" dirty="0" smtClean="0"/>
              <a:t> M215 inverters. </a:t>
            </a:r>
          </a:p>
          <a:p>
            <a:r>
              <a:rPr lang="en-US" dirty="0" smtClean="0"/>
              <a:t>Cost $22,000 - $5400 state grant - $6600 federal rebate (= $</a:t>
            </a:r>
            <a:r>
              <a:rPr lang="en-US" smtClean="0"/>
              <a:t>10,000).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3" y="0"/>
            <a:ext cx="9190658" cy="5208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071" y="5554387"/>
            <a:ext cx="8646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Suniva</a:t>
            </a:r>
            <a:r>
              <a:rPr lang="en-US" dirty="0" smtClean="0"/>
              <a:t> panels (350 W each, 5.7 kW total) installed in first row in Spring 2016. All panels are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retilted</a:t>
            </a:r>
            <a:r>
              <a:rPr lang="en-US" dirty="0" smtClean="0"/>
              <a:t> 4 times/year, at 12°, 38°, 65° and 38° (summer, fall, winter and spring) resulting</a:t>
            </a:r>
          </a:p>
          <a:p>
            <a:r>
              <a:rPr lang="en-US" dirty="0" smtClean="0"/>
              <a:t>In 13% greater production than installer estimate for a constant 30° tilt ground mount and</a:t>
            </a:r>
          </a:p>
          <a:p>
            <a:r>
              <a:rPr lang="en-US" dirty="0" smtClean="0"/>
              <a:t>33%  greater than for a 14° tilt roof mount.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2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rack stru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04" y="0"/>
            <a:ext cx="7718886" cy="5789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359" y="5924491"/>
            <a:ext cx="817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Unirac</a:t>
            </a:r>
            <a:r>
              <a:rPr lang="en-US" dirty="0" smtClean="0"/>
              <a:t> struts; original claim was they would cover 20 – 65° angles (summer – winter);</a:t>
            </a:r>
          </a:p>
          <a:p>
            <a:r>
              <a:rPr lang="en-US" dirty="0" smtClean="0"/>
              <a:t>Good for 37-65° angles (fall, spring – winter) and separate legs for summer (12.5°)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3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 tilt,from 11, one set at 12°, other at 65°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116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378" y="6128212"/>
            <a:ext cx="831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Enphase</a:t>
            </a:r>
            <a:r>
              <a:rPr lang="en-US" dirty="0" smtClean="0"/>
              <a:t> Envoy output for Helios panels set at 12 and 65° in late spring; upper panels at</a:t>
            </a:r>
          </a:p>
          <a:p>
            <a:r>
              <a:rPr lang="en-US" dirty="0" smtClean="0"/>
              <a:t>correct tilt. Can observe, over internet, instant panel output and 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2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antrex invert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37" y="-1"/>
            <a:ext cx="7979656" cy="5928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894" y="6021657"/>
            <a:ext cx="795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Xantrex</a:t>
            </a:r>
            <a:r>
              <a:rPr lang="en-US" dirty="0" smtClean="0"/>
              <a:t> (refurbished) 3.0 and 3.3 kW solar inverters; all now replaced with</a:t>
            </a:r>
          </a:p>
          <a:p>
            <a:r>
              <a:rPr lang="en-US" dirty="0" err="1" smtClean="0"/>
              <a:t>Enphase</a:t>
            </a:r>
            <a:r>
              <a:rPr lang="en-US" dirty="0" smtClean="0"/>
              <a:t> M215 micro inverters.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0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ral meter base, op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22" y="0"/>
            <a:ext cx="7979730" cy="5759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351" y="5759989"/>
            <a:ext cx="8000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3 power lines from 2 sets of panels and wind feed the circuit breakers in a rural </a:t>
            </a:r>
          </a:p>
          <a:p>
            <a:r>
              <a:rPr lang="en-US" dirty="0" smtClean="0"/>
              <a:t>meter base. Net meter reads power direction, total power received (at on and off</a:t>
            </a:r>
          </a:p>
          <a:p>
            <a:r>
              <a:rPr lang="en-US" dirty="0" smtClean="0"/>
              <a:t> peak demand rate) and 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 inverter,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32" y="496197"/>
            <a:ext cx="6762534" cy="5204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876" y="5902681"/>
            <a:ext cx="803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Xantrex</a:t>
            </a:r>
            <a:r>
              <a:rPr lang="en-US" dirty="0" smtClean="0"/>
              <a:t> </a:t>
            </a:r>
            <a:r>
              <a:rPr lang="en-US" dirty="0" err="1" smtClean="0"/>
              <a:t>Gridtek</a:t>
            </a:r>
            <a:r>
              <a:rPr lang="en-US" dirty="0" smtClean="0"/>
              <a:t> wind inverter; converts variable AC to DC to 60 Hz AC; reads turbine rpm and kW output. Meters at left read solar and wind output; instant and total. 2</a:t>
            </a:r>
            <a:r>
              <a:rPr lang="en-US" baseline="30000" dirty="0" smtClean="0"/>
              <a:t>nd</a:t>
            </a:r>
            <a:r>
              <a:rPr lang="en-US" dirty="0" smtClean="0"/>
              <a:t> solar meter added for Helios with </a:t>
            </a:r>
            <a:r>
              <a:rPr lang="en-US" dirty="0" err="1" smtClean="0"/>
              <a:t>Suniva</a:t>
            </a:r>
            <a:r>
              <a:rPr lang="en-US" dirty="0" smtClean="0"/>
              <a:t> meter in barn.</a:t>
            </a:r>
            <a:endParaRPr lang="en-US" dirty="0"/>
          </a:p>
        </p:txBody>
      </p:sp>
      <p:pic>
        <p:nvPicPr>
          <p:cNvPr id="4" name="Picture 3" descr="Wind inver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72" y="0"/>
            <a:ext cx="8031112" cy="59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6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383" y="5452320"/>
            <a:ext cx="8400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WIND PRODUCTION</a:t>
            </a:r>
          </a:p>
          <a:p>
            <a:r>
              <a:rPr lang="en-US" dirty="0" smtClean="0"/>
              <a:t>Total annual production: 08, 8,262; 09, 5,434; 10, 5,686; 11, 6,210; 12, 5,998; 13, 6,105;</a:t>
            </a:r>
          </a:p>
          <a:p>
            <a:r>
              <a:rPr lang="en-US" dirty="0" smtClean="0"/>
              <a:t>14, 5830; 15, 5197; 16, 5909; 17, 6601 kWh; 18, 5832 kWh*; 19, 6186 kWh * inverter </a:t>
            </a:r>
          </a:p>
          <a:p>
            <a:r>
              <a:rPr lang="en-US" dirty="0"/>
              <a:t>r</a:t>
            </a:r>
            <a:r>
              <a:rPr lang="en-US" dirty="0" smtClean="0"/>
              <a:t>eplacement for 2 months 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826071"/>
              </p:ext>
            </p:extLst>
          </p:nvPr>
        </p:nvGraphicFramePr>
        <p:xfrm>
          <a:off x="0" y="0"/>
          <a:ext cx="8909050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1077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260" y="5757099"/>
            <a:ext cx="831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total annual production: Evergreen: 08, 9,739; 09, 10,732; 10, 11,380; 11, 9991; </a:t>
            </a:r>
          </a:p>
          <a:p>
            <a:pPr algn="ctr"/>
            <a:r>
              <a:rPr lang="en-US" dirty="0" smtClean="0"/>
              <a:t>12, 10,367; 13, 9229; 14, 9202; 15, 9948; 16, 9548; 17, 8096 kWh; 18, 9435 kWh; </a:t>
            </a:r>
          </a:p>
          <a:p>
            <a:pPr algn="ctr"/>
            <a:r>
              <a:rPr lang="en-US" dirty="0" smtClean="0"/>
              <a:t>19, 9883 kWh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196256"/>
              </p:ext>
            </p:extLst>
          </p:nvPr>
        </p:nvGraphicFramePr>
        <p:xfrm>
          <a:off x="216822" y="333520"/>
          <a:ext cx="8660972" cy="562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14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307" y="6044049"/>
            <a:ext cx="7350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photo of lot and house, wind and solar locations; are on ca. 30’ high </a:t>
            </a:r>
          </a:p>
          <a:p>
            <a:r>
              <a:rPr lang="en-US" dirty="0" smtClean="0"/>
              <a:t>bank of Sangamon river permitting earth sheltering.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07" y="135661"/>
            <a:ext cx="7153941" cy="59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2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634" y="5823769"/>
            <a:ext cx="8835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Helios and </a:t>
            </a:r>
            <a:r>
              <a:rPr lang="en-US" dirty="0" err="1"/>
              <a:t>Suniva</a:t>
            </a:r>
            <a:r>
              <a:rPr lang="en-US" dirty="0"/>
              <a:t> production. Helios 13, 11473; 14, 11412; 15, 12095; 16, 11583, </a:t>
            </a:r>
            <a:r>
              <a:rPr lang="en-US" dirty="0" smtClean="0"/>
              <a:t>17</a:t>
            </a:r>
            <a:r>
              <a:rPr lang="en-US" dirty="0"/>
              <a:t>, </a:t>
            </a:r>
            <a:r>
              <a:rPr lang="en-US" dirty="0" smtClean="0"/>
              <a:t>9818; 18, 11,403; 19, 10,350 kWh.  </a:t>
            </a:r>
            <a:r>
              <a:rPr lang="en-US" dirty="0" err="1"/>
              <a:t>Suniva</a:t>
            </a:r>
            <a:r>
              <a:rPr lang="en-US" dirty="0"/>
              <a:t> 16 (from 4/13), 5068; 17, </a:t>
            </a:r>
            <a:r>
              <a:rPr lang="en-US" dirty="0" smtClean="0"/>
              <a:t>7047; 18,  8035; 19,  7764 kWh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14170"/>
              </p:ext>
            </p:extLst>
          </p:nvPr>
        </p:nvGraphicFramePr>
        <p:xfrm>
          <a:off x="308243" y="230899"/>
          <a:ext cx="8492576" cy="559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7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285" y="1192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6922" y="554262"/>
            <a:ext cx="7825802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Financial information</a:t>
            </a:r>
          </a:p>
          <a:p>
            <a:endParaRPr lang="en-US" dirty="0"/>
          </a:p>
          <a:p>
            <a:r>
              <a:rPr lang="en-US" dirty="0" smtClean="0"/>
              <a:t>Total </a:t>
            </a:r>
            <a:r>
              <a:rPr lang="en-US" dirty="0"/>
              <a:t>installed costs: Wind ~ $</a:t>
            </a:r>
            <a:r>
              <a:rPr lang="en-US" dirty="0" smtClean="0"/>
              <a:t>45,000</a:t>
            </a:r>
            <a:r>
              <a:rPr lang="en-US" dirty="0"/>
              <a:t> </a:t>
            </a:r>
            <a:r>
              <a:rPr lang="en-US" dirty="0" smtClean="0"/>
              <a:t>(No rebates)</a:t>
            </a:r>
          </a:p>
          <a:p>
            <a:r>
              <a:rPr lang="en-US" dirty="0" smtClean="0"/>
              <a:t> Evergreen </a:t>
            </a:r>
            <a:r>
              <a:rPr lang="en-US" dirty="0"/>
              <a:t>solar  ~$</a:t>
            </a:r>
            <a:r>
              <a:rPr lang="en-US" dirty="0" smtClean="0"/>
              <a:t>35,000 – </a:t>
            </a:r>
            <a:r>
              <a:rPr lang="en-US" dirty="0"/>
              <a:t>$10,000 State grant and $2,000 Federal rebate + ~$4,500 - $1,600 </a:t>
            </a:r>
            <a:r>
              <a:rPr lang="en-US" dirty="0" smtClean="0"/>
              <a:t> </a:t>
            </a:r>
            <a:r>
              <a:rPr lang="en-US" dirty="0"/>
              <a:t>State grant and $1600 Federal rebate = Total Evergreen solar ~ $39,500 – $15,200 = $25,300. </a:t>
            </a:r>
            <a:endParaRPr lang="en-US" dirty="0" smtClean="0"/>
          </a:p>
          <a:p>
            <a:r>
              <a:rPr lang="en-US" dirty="0" smtClean="0"/>
              <a:t>Helios </a:t>
            </a:r>
            <a:r>
              <a:rPr lang="en-US" dirty="0"/>
              <a:t>solar ~ $22,000 - $5,400 </a:t>
            </a:r>
            <a:r>
              <a:rPr lang="en-US" dirty="0" smtClean="0"/>
              <a:t>State grant </a:t>
            </a:r>
            <a:r>
              <a:rPr lang="en-US" dirty="0"/>
              <a:t>and $6,600 Federal rebate ≈ $10,000</a:t>
            </a:r>
            <a:r>
              <a:rPr lang="en-US" dirty="0" smtClean="0"/>
              <a:t>.</a:t>
            </a:r>
          </a:p>
          <a:p>
            <a:r>
              <a:rPr lang="en-US" dirty="0" err="1"/>
              <a:t>Suniva</a:t>
            </a:r>
            <a:r>
              <a:rPr lang="en-US" dirty="0"/>
              <a:t> solar $9940 – $2980 </a:t>
            </a:r>
            <a:r>
              <a:rPr lang="en-US" dirty="0" smtClean="0"/>
              <a:t>Federal tax rebate </a:t>
            </a:r>
            <a:r>
              <a:rPr lang="en-US" dirty="0"/>
              <a:t>= ca. $6960. </a:t>
            </a:r>
            <a:endParaRPr lang="en-US" dirty="0" smtClean="0"/>
          </a:p>
          <a:p>
            <a:r>
              <a:rPr lang="en-US" dirty="0"/>
              <a:t>Maintenance: Wind ca. $300/</a:t>
            </a:r>
            <a:r>
              <a:rPr lang="en-US" dirty="0" err="1"/>
              <a:t>yr</a:t>
            </a:r>
            <a:r>
              <a:rPr lang="en-US" dirty="0"/>
              <a:t>, Solar </a:t>
            </a:r>
            <a:r>
              <a:rPr lang="en-US" dirty="0" smtClean="0"/>
              <a:t>negligible except for replacement of central inverters on Evergreen system at $59/M215. 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SRECs payments received; 2008, for Evergreen (8kW) from Naperville $584.88</a:t>
            </a:r>
          </a:p>
          <a:p>
            <a:r>
              <a:rPr lang="en-US" dirty="0"/>
              <a:t>Current $94.80/</a:t>
            </a:r>
            <a:r>
              <a:rPr lang="en-US" dirty="0" err="1"/>
              <a:t>MWh</a:t>
            </a:r>
            <a:r>
              <a:rPr lang="en-US" dirty="0"/>
              <a:t> for Evergreen and </a:t>
            </a:r>
            <a:r>
              <a:rPr lang="en-US" dirty="0" smtClean="0"/>
              <a:t>Helios since Sept., 2016 ; $3890 for Evergreen and $4828 for Helios</a:t>
            </a:r>
            <a:endParaRPr lang="en-US" dirty="0"/>
          </a:p>
          <a:p>
            <a:r>
              <a:rPr lang="en-US" dirty="0"/>
              <a:t>$5/</a:t>
            </a:r>
            <a:r>
              <a:rPr lang="en-US" dirty="0" err="1"/>
              <a:t>MWh</a:t>
            </a:r>
            <a:r>
              <a:rPr lang="en-US" dirty="0"/>
              <a:t> (non-self-bonded) for wind (No return as yet)</a:t>
            </a:r>
          </a:p>
          <a:p>
            <a:r>
              <a:rPr lang="en-US" dirty="0"/>
              <a:t>$190/</a:t>
            </a:r>
            <a:r>
              <a:rPr lang="en-US" dirty="0" err="1"/>
              <a:t>MWh</a:t>
            </a:r>
            <a:r>
              <a:rPr lang="en-US" dirty="0"/>
              <a:t> for </a:t>
            </a:r>
            <a:r>
              <a:rPr lang="en-US" dirty="0" err="1" smtClean="0"/>
              <a:t>Suniva</a:t>
            </a:r>
            <a:r>
              <a:rPr lang="en-US" dirty="0" smtClean="0"/>
              <a:t> since 5/30/17; $</a:t>
            </a:r>
            <a:r>
              <a:rPr lang="en-US" dirty="0" smtClean="0"/>
              <a:t>4180</a:t>
            </a:r>
          </a:p>
          <a:p>
            <a:r>
              <a:rPr lang="en-US" dirty="0" smtClean="0"/>
              <a:t>I note the above does not include the savings on our electric bill, with monthly use ca. 3000 kWh and bills to pay only once a year.</a:t>
            </a:r>
            <a:endParaRPr lang="en-US" dirty="0"/>
          </a:p>
          <a:p>
            <a:endParaRPr lang="en-US" dirty="0"/>
          </a:p>
          <a:p>
            <a:r>
              <a:rPr lang="en-US" dirty="0"/>
              <a:t> For more information on the above </a:t>
            </a:r>
            <a:r>
              <a:rPr lang="en-US" dirty="0">
                <a:hlinkClick r:id="rId2"/>
              </a:rPr>
              <a:t>phgeil@gmail.com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29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44" y="0"/>
            <a:ext cx="5937623" cy="6395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526" y="6034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3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988" y="433107"/>
            <a:ext cx="6029717" cy="5551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0285" y="607524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Third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8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in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69880" cy="5926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747" y="6098627"/>
            <a:ext cx="858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footing; 30 x 60 “pole barn” garage installed first for storage of timbers and </a:t>
            </a:r>
          </a:p>
          <a:p>
            <a:r>
              <a:rPr lang="en-US" dirty="0" smtClean="0"/>
              <a:t>construction of SIP panels,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2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er floor fram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2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921" y="6029465"/>
            <a:ext cx="817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floor framed, start on second. Note is earth sheltered on N and part of east side.</a:t>
            </a:r>
          </a:p>
          <a:p>
            <a:r>
              <a:rPr lang="en-US" dirty="0" smtClean="0"/>
              <a:t>3” expanded PS foam insulates foundation and under basement floor.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7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ing comple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36" y="-495571"/>
            <a:ext cx="9166536" cy="6421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245" y="6050993"/>
            <a:ext cx="794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Framing completed; view from the south. 2x6 ceiling (under 8” SIP panels) partially</a:t>
            </a:r>
          </a:p>
          <a:p>
            <a:r>
              <a:rPr lang="en-US" dirty="0" smtClean="0"/>
              <a:t>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8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ing complete, north vi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1" y="0"/>
            <a:ext cx="9149711" cy="5915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23" y="6153358"/>
            <a:ext cx="881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Framing complete, view from the north. Garage connected to house through extension with</a:t>
            </a:r>
          </a:p>
          <a:p>
            <a:r>
              <a:rPr lang="en-US" dirty="0"/>
              <a:t>f</a:t>
            </a:r>
            <a:r>
              <a:rPr lang="en-US" dirty="0" smtClean="0"/>
              <a:t>irst floor storage area under it. Front entry and spiral staircase framing.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8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1295</Words>
  <Application>Microsoft Macintosh PowerPoint</Application>
  <PresentationFormat>On-screen Show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Geil</dc:creator>
  <cp:lastModifiedBy>Phillip Geil</cp:lastModifiedBy>
  <cp:revision>67</cp:revision>
  <dcterms:created xsi:type="dcterms:W3CDTF">2014-01-25T02:01:20Z</dcterms:created>
  <dcterms:modified xsi:type="dcterms:W3CDTF">2020-04-23T01:00:59Z</dcterms:modified>
</cp:coreProperties>
</file>