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2.jpg" ContentType="image/jpg"/>
  <Override PartName="/ppt/media/image13.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sldIdLst>
    <p:sldId id="384" r:id="rId3"/>
    <p:sldId id="340" r:id="rId4"/>
    <p:sldId id="348" r:id="rId5"/>
    <p:sldId id="363" r:id="rId6"/>
    <p:sldId id="349" r:id="rId7"/>
    <p:sldId id="350" r:id="rId8"/>
    <p:sldId id="351" r:id="rId9"/>
    <p:sldId id="352" r:id="rId10"/>
    <p:sldId id="359" r:id="rId11"/>
    <p:sldId id="360" r:id="rId12"/>
    <p:sldId id="361" r:id="rId13"/>
    <p:sldId id="364" r:id="rId14"/>
    <p:sldId id="365" r:id="rId15"/>
    <p:sldId id="371" r:id="rId16"/>
    <p:sldId id="366" r:id="rId17"/>
    <p:sldId id="367" r:id="rId18"/>
    <p:sldId id="368" r:id="rId19"/>
    <p:sldId id="370" r:id="rId20"/>
    <p:sldId id="372" r:id="rId21"/>
    <p:sldId id="373" r:id="rId22"/>
    <p:sldId id="375" r:id="rId23"/>
    <p:sldId id="385" r:id="rId24"/>
    <p:sldId id="376" r:id="rId25"/>
    <p:sldId id="377" r:id="rId26"/>
    <p:sldId id="378" r:id="rId27"/>
    <p:sldId id="380" r:id="rId28"/>
    <p:sldId id="381" r:id="rId29"/>
    <p:sldId id="382" r:id="rId30"/>
    <p:sldId id="383" r:id="rId31"/>
    <p:sldId id="347" r:id="rId3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05" autoAdjust="0"/>
    <p:restoredTop sz="94660"/>
  </p:normalViewPr>
  <p:slideViewPr>
    <p:cSldViewPr snapToGrid="0">
      <p:cViewPr varScale="1">
        <p:scale>
          <a:sx n="76" d="100"/>
          <a:sy n="76" d="100"/>
        </p:scale>
        <p:origin x="11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36D63DD7-8E42-412B-AF58-7983F0A2EB27}" type="datetimeFigureOut">
              <a:rPr lang="en-US" smtClean="0"/>
              <a:t>12/21/2017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A5D64ABF-5B4E-48FF-9E6A-50AEBE1243B0}" type="slidenum">
              <a:rPr lang="en-US" smtClean="0"/>
              <a:t>‹#›</a:t>
            </a:fld>
            <a:endParaRPr lang="en-US"/>
          </a:p>
        </p:txBody>
      </p:sp>
    </p:spTree>
    <p:extLst>
      <p:ext uri="{BB962C8B-B14F-4D97-AF65-F5344CB8AC3E}">
        <p14:creationId xmlns:p14="http://schemas.microsoft.com/office/powerpoint/2010/main" val="4080535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title"/>
          </p:nvPr>
        </p:nvSpPr>
        <p:spPr/>
        <p:txBody>
          <a:bodyPr/>
          <a:lstStyle/>
          <a:p>
            <a:r>
              <a:rPr lang="en-US"/>
              <a:t>Click to edit Master 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0831" y="88581"/>
            <a:ext cx="1453899" cy="822962"/>
          </a:xfrm>
          <a:prstGeom prst="rect">
            <a:avLst/>
          </a:prstGeom>
        </p:spPr>
      </p:pic>
      <p:pic>
        <p:nvPicPr>
          <p:cNvPr id="12" name="Picture 11"/>
          <p:cNvPicPr>
            <a:picLocks noChangeAspect="1"/>
          </p:cNvPicPr>
          <p:nvPr userDrawn="1"/>
        </p:nvPicPr>
        <p:blipFill>
          <a:blip r:embed="rId3"/>
          <a:stretch>
            <a:fillRect/>
          </a:stretch>
        </p:blipFill>
        <p:spPr>
          <a:xfrm>
            <a:off x="0" y="5874311"/>
            <a:ext cx="9144793" cy="914479"/>
          </a:xfrm>
          <a:prstGeom prst="rect">
            <a:avLst/>
          </a:prstGeom>
        </p:spPr>
      </p:pic>
    </p:spTree>
    <p:extLst>
      <p:ext uri="{BB962C8B-B14F-4D97-AF65-F5344CB8AC3E}">
        <p14:creationId xmlns:p14="http://schemas.microsoft.com/office/powerpoint/2010/main" val="227048508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707D3-677C-4FB9-ABBC-2E45667F9BD4}" type="slidenum">
              <a:rPr lang="en-US" smtClean="0"/>
              <a:t>‹#›</a:t>
            </a:fld>
            <a:endParaRPr lang="en-US"/>
          </a:p>
        </p:txBody>
      </p:sp>
    </p:spTree>
    <p:extLst>
      <p:ext uri="{BB962C8B-B14F-4D97-AF65-F5344CB8AC3E}">
        <p14:creationId xmlns:p14="http://schemas.microsoft.com/office/powerpoint/2010/main" val="326710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0190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FFA2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000" b="0" i="0">
                <a:solidFill>
                  <a:srgbClr val="888888"/>
                </a:solidFill>
                <a:latin typeface="Arial"/>
                <a:cs typeface="Arial"/>
              </a:defRPr>
            </a:lvl1pPr>
          </a:lstStyle>
          <a:p>
            <a:pPr marL="25400">
              <a:lnSpc>
                <a:spcPct val="100000"/>
              </a:lnSpc>
            </a:pPr>
            <a:fld id="{81D60167-4931-47E6-BA6A-407CBD079E47}" type="slidenum">
              <a:rPr spc="-5" dirty="0"/>
              <a:t>‹#›</a:t>
            </a:fld>
            <a:endParaRPr spc="-5" dirty="0"/>
          </a:p>
        </p:txBody>
      </p:sp>
    </p:spTree>
    <p:extLst>
      <p:ext uri="{BB962C8B-B14F-4D97-AF65-F5344CB8AC3E}">
        <p14:creationId xmlns:p14="http://schemas.microsoft.com/office/powerpoint/2010/main" val="1054193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BB34587-D700-4A62-9B96-63D28DBE7B13}" type="datetimeFigureOut">
              <a:rPr lang="en-US" smtClean="0"/>
              <a:pPr/>
              <a:t>12/21/2017</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15707D3-677C-4FB9-ABBC-2E45667F9BD4}"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496" y="787240"/>
            <a:ext cx="4057484" cy="2296690"/>
          </a:xfrm>
          <a:prstGeom prst="rect">
            <a:avLst/>
          </a:prstGeom>
        </p:spPr>
      </p:pic>
      <p:sp>
        <p:nvSpPr>
          <p:cNvPr id="8" name="Text Placeholder 2"/>
          <p:cNvSpPr>
            <a:spLocks noGrp="1"/>
          </p:cNvSpPr>
          <p:nvPr>
            <p:ph type="body" idx="1"/>
          </p:nvPr>
        </p:nvSpPr>
        <p:spPr>
          <a:xfrm>
            <a:off x="623888" y="5029200"/>
            <a:ext cx="7886700" cy="106045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Rectangle 8"/>
          <p:cNvSpPr/>
          <p:nvPr userDrawn="1"/>
        </p:nvSpPr>
        <p:spPr>
          <a:xfrm>
            <a:off x="6959600" y="0"/>
            <a:ext cx="2184400" cy="124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623888" y="3166533"/>
            <a:ext cx="7886700" cy="1862667"/>
          </a:xfrm>
        </p:spPr>
        <p:txBody>
          <a:bodyPr anchor="b"/>
          <a:lstStyle>
            <a:lvl1pPr>
              <a:defRPr sz="6000"/>
            </a:lvl1pPr>
          </a:lstStyle>
          <a:p>
            <a:r>
              <a:rPr lang="en-US" dirty="0"/>
              <a:t>Click to edit Master title style</a:t>
            </a:r>
          </a:p>
        </p:txBody>
      </p:sp>
    </p:spTree>
    <p:extLst>
      <p:ext uri="{BB962C8B-B14F-4D97-AF65-F5344CB8AC3E}">
        <p14:creationId xmlns:p14="http://schemas.microsoft.com/office/powerpoint/2010/main" val="846187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5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defRPr sz="650" b="0" i="0">
                <a:solidFill>
                  <a:srgbClr val="8A8A8A"/>
                </a:solidFill>
                <a:latin typeface="Calibri"/>
                <a:cs typeface="Calibri"/>
              </a:defRPr>
            </a:lvl1pPr>
          </a:lstStyle>
          <a:p>
            <a:pPr marL="52705" marR="0" lvl="0" indent="0" algn="l" defTabSz="914400" rtl="0" eaLnBrk="1" fontAlgn="auto" latinLnBrk="0" hangingPunct="1">
              <a:lnSpc>
                <a:spcPts val="955"/>
              </a:lnSpc>
              <a:spcBef>
                <a:spcPts val="0"/>
              </a:spcBef>
              <a:spcAft>
                <a:spcPts val="0"/>
              </a:spcAft>
              <a:buClrTx/>
              <a:buSzTx/>
              <a:buFontTx/>
              <a:buNone/>
              <a:tabLst/>
              <a:defRPr/>
            </a:pPr>
            <a:fld id="{81D60167-4931-47E6-BA6A-407CBD079E47}" type="slidenum">
              <a:rPr kumimoji="0" sz="900" b="0" i="0" u="none" strike="noStrike" kern="1200" cap="none" spc="0" normalizeH="0" baseline="0" noProof="0" dirty="0">
                <a:ln>
                  <a:noFill/>
                </a:ln>
                <a:solidFill>
                  <a:srgbClr val="8A8A8A"/>
                </a:solidFill>
                <a:effectLst/>
                <a:uLnTx/>
                <a:uFillTx/>
                <a:latin typeface="Calibri"/>
                <a:ea typeface="+mn-ea"/>
              </a:rPr>
              <a:pPr marL="52705" marR="0" lvl="0" indent="0" algn="l" defTabSz="914400" rtl="0" eaLnBrk="1" fontAlgn="auto" latinLnBrk="0" hangingPunct="1">
                <a:lnSpc>
                  <a:spcPts val="955"/>
                </a:lnSpc>
                <a:spcBef>
                  <a:spcPts val="0"/>
                </a:spcBef>
                <a:spcAft>
                  <a:spcPts val="0"/>
                </a:spcAft>
                <a:buClrTx/>
                <a:buSzTx/>
                <a:buFontTx/>
                <a:buNone/>
                <a:tabLst/>
                <a:defRPr/>
              </a:pPr>
              <a:t>‹#›</a:t>
            </a:fld>
            <a:endParaRPr kumimoji="0" sz="900" b="0" i="0" u="none" strike="noStrike" kern="1200" cap="none" spc="0" normalizeH="0" baseline="0" noProof="0">
              <a:ln>
                <a:noFill/>
              </a:ln>
              <a:solidFill>
                <a:srgbClr val="8A8A8A"/>
              </a:solidFill>
              <a:effectLst/>
              <a:uLnTx/>
              <a:uFillTx/>
              <a:latin typeface="Calibri"/>
              <a:ea typeface="+mn-ea"/>
            </a:endParaRPr>
          </a:p>
        </p:txBody>
      </p:sp>
    </p:spTree>
    <p:extLst>
      <p:ext uri="{BB962C8B-B14F-4D97-AF65-F5344CB8AC3E}">
        <p14:creationId xmlns:p14="http://schemas.microsoft.com/office/powerpoint/2010/main" val="383836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75751"/>
            <a:ext cx="78867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970293" y="258195"/>
            <a:ext cx="1173707" cy="411481"/>
          </a:xfrm>
          <a:prstGeom prst="rect">
            <a:avLst/>
          </a:prstGeom>
          <a:solidFill>
            <a:schemeClr val="bg1"/>
          </a:solidFill>
        </p:spPr>
        <p:txBody>
          <a:bodyPr wrap="square" rtlCol="0">
            <a:spAutoFit/>
          </a:bodyPr>
          <a:lstStyle/>
          <a:p>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7121" y="88271"/>
            <a:ext cx="1453899" cy="822962"/>
          </a:xfrm>
          <a:prstGeom prst="rect">
            <a:avLst/>
          </a:prstGeom>
        </p:spPr>
      </p:pic>
    </p:spTree>
    <p:extLst>
      <p:ext uri="{BB962C8B-B14F-4D97-AF65-F5344CB8AC3E}">
        <p14:creationId xmlns:p14="http://schemas.microsoft.com/office/powerpoint/2010/main" val="6530448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707D3-677C-4FB9-ABBC-2E45667F9BD4}" type="slidenum">
              <a:rPr lang="en-US" smtClean="0"/>
              <a:t>‹#›</a:t>
            </a:fld>
            <a:endParaRPr lang="en-US"/>
          </a:p>
        </p:txBody>
      </p:sp>
    </p:spTree>
    <p:extLst>
      <p:ext uri="{BB962C8B-B14F-4D97-AF65-F5344CB8AC3E}">
        <p14:creationId xmlns:p14="http://schemas.microsoft.com/office/powerpoint/2010/main" val="132757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707D3-677C-4FB9-ABBC-2E45667F9BD4}" type="slidenum">
              <a:rPr lang="en-US" smtClean="0"/>
              <a:t>‹#›</a:t>
            </a:fld>
            <a:endParaRPr lang="en-US"/>
          </a:p>
        </p:txBody>
      </p:sp>
    </p:spTree>
    <p:extLst>
      <p:ext uri="{BB962C8B-B14F-4D97-AF65-F5344CB8AC3E}">
        <p14:creationId xmlns:p14="http://schemas.microsoft.com/office/powerpoint/2010/main" val="276328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707D3-677C-4FB9-ABBC-2E45667F9BD4}" type="slidenum">
              <a:rPr lang="en-US" smtClean="0"/>
              <a:t>‹#›</a:t>
            </a:fld>
            <a:endParaRPr lang="en-US"/>
          </a:p>
        </p:txBody>
      </p:sp>
    </p:spTree>
    <p:extLst>
      <p:ext uri="{BB962C8B-B14F-4D97-AF65-F5344CB8AC3E}">
        <p14:creationId xmlns:p14="http://schemas.microsoft.com/office/powerpoint/2010/main" val="287950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707D3-677C-4FB9-ABBC-2E45667F9BD4}" type="slidenum">
              <a:rPr lang="en-US" smtClean="0"/>
              <a:t>‹#›</a:t>
            </a:fld>
            <a:endParaRPr lang="en-US"/>
          </a:p>
        </p:txBody>
      </p:sp>
    </p:spTree>
    <p:extLst>
      <p:ext uri="{BB962C8B-B14F-4D97-AF65-F5344CB8AC3E}">
        <p14:creationId xmlns:p14="http://schemas.microsoft.com/office/powerpoint/2010/main" val="211861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707D3-677C-4FB9-ABBC-2E45667F9BD4}" type="slidenum">
              <a:rPr lang="en-US" smtClean="0"/>
              <a:t>‹#›</a:t>
            </a:fld>
            <a:endParaRPr lang="en-US"/>
          </a:p>
        </p:txBody>
      </p:sp>
    </p:spTree>
    <p:extLst>
      <p:ext uri="{BB962C8B-B14F-4D97-AF65-F5344CB8AC3E}">
        <p14:creationId xmlns:p14="http://schemas.microsoft.com/office/powerpoint/2010/main" val="274524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707D3-677C-4FB9-ABBC-2E45667F9BD4}" type="slidenum">
              <a:rPr lang="en-US" smtClean="0"/>
              <a:t>‹#›</a:t>
            </a:fld>
            <a:endParaRPr lang="en-US"/>
          </a:p>
        </p:txBody>
      </p:sp>
    </p:spTree>
    <p:extLst>
      <p:ext uri="{BB962C8B-B14F-4D97-AF65-F5344CB8AC3E}">
        <p14:creationId xmlns:p14="http://schemas.microsoft.com/office/powerpoint/2010/main" val="370359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707D3-677C-4FB9-ABBC-2E45667F9BD4}" type="slidenum">
              <a:rPr lang="en-US" smtClean="0"/>
              <a:t>‹#›</a:t>
            </a:fld>
            <a:endParaRPr lang="en-US"/>
          </a:p>
        </p:txBody>
      </p:sp>
    </p:spTree>
    <p:extLst>
      <p:ext uri="{BB962C8B-B14F-4D97-AF65-F5344CB8AC3E}">
        <p14:creationId xmlns:p14="http://schemas.microsoft.com/office/powerpoint/2010/main" val="321297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79000">
              <a:schemeClr val="bg1">
                <a:tint val="98000"/>
                <a:satMod val="130000"/>
                <a:shade val="90000"/>
                <a:lumMod val="103000"/>
              </a:schemeClr>
            </a:gs>
            <a:gs pos="96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081" y="500062"/>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707D3-677C-4FB9-ABBC-2E45667F9BD4}" type="slidenum">
              <a:rPr lang="en-US" smtClean="0"/>
              <a:t>‹#›</a:t>
            </a:fld>
            <a:endParaRPr lang="en-US"/>
          </a:p>
        </p:txBody>
      </p:sp>
      <p:sp>
        <p:nvSpPr>
          <p:cNvPr id="8" name="TextBox 7"/>
          <p:cNvSpPr txBox="1"/>
          <p:nvPr userDrawn="1"/>
        </p:nvSpPr>
        <p:spPr>
          <a:xfrm>
            <a:off x="8100645" y="1"/>
            <a:ext cx="989135" cy="500061"/>
          </a:xfrm>
          <a:prstGeom prst="rect">
            <a:avLst/>
          </a:prstGeom>
          <a:solidFill>
            <a:schemeClr val="bg1"/>
          </a:solidFill>
        </p:spPr>
        <p:txBody>
          <a:bodyPr wrap="square" rtlCol="0">
            <a:spAutoFit/>
          </a:bodyPr>
          <a:lstStyle/>
          <a:p>
            <a:endParaRPr lang="en-US" dirty="0"/>
          </a:p>
        </p:txBody>
      </p:sp>
      <p:pic>
        <p:nvPicPr>
          <p:cNvPr id="7" name="Picture 6"/>
          <p:cNvPicPr>
            <a:picLocks/>
          </p:cNvPicPr>
          <p:nvPr userDrawn="1"/>
        </p:nvPicPr>
        <p:blipFill>
          <a:blip r:embed="rId15"/>
          <a:stretch>
            <a:fillRect/>
          </a:stretch>
        </p:blipFill>
        <p:spPr>
          <a:xfrm>
            <a:off x="0" y="6126480"/>
            <a:ext cx="9144793" cy="731520"/>
          </a:xfrm>
          <a:prstGeom prst="rect">
            <a:avLst/>
          </a:prstGeom>
        </p:spPr>
      </p:pic>
    </p:spTree>
    <p:extLst>
      <p:ext uri="{BB962C8B-B14F-4D97-AF65-F5344CB8AC3E}">
        <p14:creationId xmlns:p14="http://schemas.microsoft.com/office/powerpoint/2010/main" val="1533477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3" cstate="print"/>
            <a:stretch>
              <a:fillRect/>
            </a:stretch>
          </a:blipFill>
        </p:spPr>
        <p:txBody>
          <a:bodyPr wrap="square" lIns="0" tIns="0" rIns="0" bIns="0" rtlCol="0"/>
          <a:lstStyle/>
          <a:p>
            <a:endParaRPr/>
          </a:p>
        </p:txBody>
      </p:sp>
      <p:sp>
        <p:nvSpPr>
          <p:cNvPr id="17" name="bk object 17"/>
          <p:cNvSpPr/>
          <p:nvPr/>
        </p:nvSpPr>
        <p:spPr>
          <a:xfrm>
            <a:off x="7601711" y="143256"/>
            <a:ext cx="1444751" cy="675131"/>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a:xfrm>
            <a:off x="707390" y="484858"/>
            <a:ext cx="7729219" cy="981075"/>
          </a:xfrm>
          <a:prstGeom prst="rect">
            <a:avLst/>
          </a:prstGeom>
        </p:spPr>
        <p:txBody>
          <a:bodyPr wrap="square" lIns="0" tIns="0" rIns="0" bIns="0">
            <a:spAutoFit/>
          </a:bodyPr>
          <a:lstStyle>
            <a:lvl1pPr>
              <a:defRPr sz="245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771778" y="1802257"/>
            <a:ext cx="7600442" cy="3418204"/>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311642" y="6491546"/>
            <a:ext cx="136525" cy="111125"/>
          </a:xfrm>
          <a:prstGeom prst="rect">
            <a:avLst/>
          </a:prstGeom>
        </p:spPr>
        <p:txBody>
          <a:bodyPr wrap="square" lIns="0" tIns="0" rIns="0" bIns="0">
            <a:spAutoFit/>
          </a:bodyPr>
          <a:lstStyle>
            <a:lvl1pPr>
              <a:defRPr sz="650" b="0" i="0">
                <a:solidFill>
                  <a:srgbClr val="8A8A8A"/>
                </a:solidFill>
                <a:latin typeface="Calibri"/>
                <a:cs typeface="Calibri"/>
              </a:defRPr>
            </a:lvl1pPr>
          </a:lstStyle>
          <a:p>
            <a:pPr marL="52705">
              <a:lnSpc>
                <a:spcPts val="955"/>
              </a:lnSpc>
            </a:pPr>
            <a:fld id="{81D60167-4931-47E6-BA6A-407CBD079E47}" type="slidenum">
              <a:rPr sz="900" dirty="0"/>
              <a:t>‹#›</a:t>
            </a:fld>
            <a:endParaRPr sz="900"/>
          </a:p>
        </p:txBody>
      </p:sp>
    </p:spTree>
    <p:extLst>
      <p:ext uri="{BB962C8B-B14F-4D97-AF65-F5344CB8AC3E}">
        <p14:creationId xmlns:p14="http://schemas.microsoft.com/office/powerpoint/2010/main" val="3256498668"/>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mailto:michelle@windsolarusa.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8FC92E-60B4-459F-B43C-96F100BAAD4B}"/>
              </a:ext>
            </a:extLst>
          </p:cNvPr>
          <p:cNvSpPr/>
          <p:nvPr/>
        </p:nvSpPr>
        <p:spPr>
          <a:xfrm>
            <a:off x="1733006" y="679268"/>
            <a:ext cx="6096000" cy="2601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DC723D5-F3EF-4576-A8A5-347275529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769" y="679268"/>
            <a:ext cx="6332938" cy="1795909"/>
          </a:xfrm>
          <a:prstGeom prst="rect">
            <a:avLst/>
          </a:prstGeom>
        </p:spPr>
      </p:pic>
      <p:sp>
        <p:nvSpPr>
          <p:cNvPr id="2" name="Title 1">
            <a:extLst>
              <a:ext uri="{FF2B5EF4-FFF2-40B4-BE49-F238E27FC236}">
                <a16:creationId xmlns:a16="http://schemas.microsoft.com/office/drawing/2014/main" id="{269C2F81-D3D6-49F3-93D9-4474018EF543}"/>
              </a:ext>
            </a:extLst>
          </p:cNvPr>
          <p:cNvSpPr>
            <a:spLocks noGrp="1"/>
          </p:cNvSpPr>
          <p:nvPr>
            <p:ph type="title"/>
          </p:nvPr>
        </p:nvSpPr>
        <p:spPr>
          <a:xfrm>
            <a:off x="532563" y="2653693"/>
            <a:ext cx="8149213" cy="1254522"/>
          </a:xfrm>
        </p:spPr>
        <p:txBody>
          <a:bodyPr>
            <a:normAutofit/>
          </a:bodyPr>
          <a:lstStyle/>
          <a:p>
            <a:pPr algn="ctr"/>
            <a:r>
              <a:rPr lang="en-US" sz="4000" b="1" dirty="0">
                <a:latin typeface="+mn-lt"/>
              </a:rPr>
              <a:t>How to Work with Municipal Utilities and Rural Cooperatives</a:t>
            </a:r>
          </a:p>
        </p:txBody>
      </p:sp>
      <p:sp>
        <p:nvSpPr>
          <p:cNvPr id="3" name="Text Placeholder 2">
            <a:extLst>
              <a:ext uri="{FF2B5EF4-FFF2-40B4-BE49-F238E27FC236}">
                <a16:creationId xmlns:a16="http://schemas.microsoft.com/office/drawing/2014/main" id="{FAE2DE4C-DEA2-4DB5-85DB-1E42ADB19D29}"/>
              </a:ext>
            </a:extLst>
          </p:cNvPr>
          <p:cNvSpPr>
            <a:spLocks noGrp="1"/>
          </p:cNvSpPr>
          <p:nvPr>
            <p:ph type="body" idx="1"/>
          </p:nvPr>
        </p:nvSpPr>
        <p:spPr>
          <a:xfrm>
            <a:off x="623888" y="4086731"/>
            <a:ext cx="7886700" cy="1060451"/>
          </a:xfrm>
        </p:spPr>
        <p:txBody>
          <a:bodyPr>
            <a:normAutofit fontScale="92500" lnSpcReduction="20000"/>
          </a:bodyPr>
          <a:lstStyle/>
          <a:p>
            <a:pPr algn="ctr"/>
            <a:r>
              <a:rPr lang="en-US" dirty="0"/>
              <a:t>Forum #2</a:t>
            </a:r>
          </a:p>
          <a:p>
            <a:pPr algn="ctr"/>
            <a:r>
              <a:rPr lang="en-US" b="1" dirty="0"/>
              <a:t>Growing New Energy Jobs Downstate</a:t>
            </a:r>
          </a:p>
          <a:p>
            <a:pPr algn="ctr"/>
            <a:r>
              <a:rPr lang="en-US" dirty="0"/>
              <a:t>Southern IL – July 25-26, 2017</a:t>
            </a:r>
          </a:p>
        </p:txBody>
      </p:sp>
    </p:spTree>
    <p:extLst>
      <p:ext uri="{BB962C8B-B14F-4D97-AF65-F5344CB8AC3E}">
        <p14:creationId xmlns:p14="http://schemas.microsoft.com/office/powerpoint/2010/main" val="3050651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584" y="199246"/>
            <a:ext cx="7552565" cy="1254959"/>
          </a:xfrm>
          <a:prstGeom prst="rect">
            <a:avLst/>
          </a:prstGeom>
        </p:spPr>
        <p:txBody>
          <a:bodyPr vert="horz" wrap="square" lIns="0" tIns="60960" rIns="0" bIns="0" rtlCol="0">
            <a:spAutoFit/>
          </a:bodyPr>
          <a:lstStyle/>
          <a:p>
            <a:pPr marL="12700" marR="5080">
              <a:lnSpc>
                <a:spcPts val="3020"/>
              </a:lnSpc>
              <a:spcBef>
                <a:spcPts val="480"/>
              </a:spcBef>
            </a:pPr>
            <a:r>
              <a:rPr sz="4000" b="1" spc="-20" dirty="0">
                <a:latin typeface="Calibri" panose="020F0502020204030204" pitchFamily="34" charset="0"/>
              </a:rPr>
              <a:t>Opportunities </a:t>
            </a:r>
            <a:r>
              <a:rPr sz="4000" b="1" spc="-35" dirty="0">
                <a:latin typeface="Calibri" panose="020F0502020204030204" pitchFamily="34" charset="0"/>
              </a:rPr>
              <a:t>for </a:t>
            </a:r>
            <a:r>
              <a:rPr sz="4000" b="1" spc="-20" dirty="0">
                <a:latin typeface="Calibri" panose="020F0502020204030204" pitchFamily="34" charset="0"/>
              </a:rPr>
              <a:t>households </a:t>
            </a:r>
            <a:r>
              <a:rPr sz="4000" b="1" spc="-15" dirty="0">
                <a:latin typeface="Calibri" panose="020F0502020204030204" pitchFamily="34" charset="0"/>
              </a:rPr>
              <a:t>and </a:t>
            </a:r>
            <a:r>
              <a:rPr sz="4000" b="1" spc="-25" dirty="0">
                <a:latin typeface="Calibri" panose="020F0502020204030204" pitchFamily="34" charset="0"/>
              </a:rPr>
              <a:t>businesses </a:t>
            </a:r>
            <a:r>
              <a:rPr sz="4000" b="1" spc="-15" dirty="0">
                <a:latin typeface="Calibri" panose="020F0502020204030204" pitchFamily="34" charset="0"/>
              </a:rPr>
              <a:t>served by </a:t>
            </a:r>
            <a:r>
              <a:rPr sz="4000" b="1" spc="-30" dirty="0">
                <a:latin typeface="Calibri" panose="020F0502020204030204" pitchFamily="34" charset="0"/>
              </a:rPr>
              <a:t>Cooperatives </a:t>
            </a:r>
            <a:r>
              <a:rPr sz="4000" b="1" spc="-15" dirty="0">
                <a:latin typeface="Calibri" panose="020F0502020204030204" pitchFamily="34" charset="0"/>
              </a:rPr>
              <a:t>and </a:t>
            </a:r>
            <a:r>
              <a:rPr sz="4000" b="1" spc="-20" dirty="0">
                <a:latin typeface="Calibri" panose="020F0502020204030204" pitchFamily="34" charset="0"/>
              </a:rPr>
              <a:t>Municipal</a:t>
            </a:r>
            <a:r>
              <a:rPr sz="4000" b="1" spc="-220" dirty="0">
                <a:latin typeface="Calibri" panose="020F0502020204030204" pitchFamily="34" charset="0"/>
              </a:rPr>
              <a:t> </a:t>
            </a:r>
            <a:r>
              <a:rPr sz="4000" b="1" spc="-15" dirty="0">
                <a:latin typeface="Calibri" panose="020F0502020204030204" pitchFamily="34" charset="0"/>
              </a:rPr>
              <a:t>Utilities</a:t>
            </a:r>
            <a:endParaRPr sz="4000" b="1" dirty="0">
              <a:latin typeface="Calibri" panose="020F0502020204030204" pitchFamily="34" charset="0"/>
            </a:endParaRPr>
          </a:p>
        </p:txBody>
      </p:sp>
      <p:sp>
        <p:nvSpPr>
          <p:cNvPr id="4" name="object 4"/>
          <p:cNvSpPr txBox="1"/>
          <p:nvPr/>
        </p:nvSpPr>
        <p:spPr>
          <a:xfrm>
            <a:off x="8324342" y="6491546"/>
            <a:ext cx="111125" cy="111125"/>
          </a:xfrm>
          <a:prstGeom prst="rect">
            <a:avLst/>
          </a:prstGeom>
        </p:spPr>
        <p:txBody>
          <a:bodyPr vert="horz" wrap="square" lIns="0" tIns="0" rIns="0" bIns="0" rtlCol="0">
            <a:spAutoFit/>
          </a:bodyPr>
          <a:lstStyle/>
          <a:p>
            <a:pPr marL="12700">
              <a:lnSpc>
                <a:spcPts val="735"/>
              </a:lnSpc>
            </a:pPr>
            <a:r>
              <a:rPr sz="650" spc="0" dirty="0">
                <a:solidFill>
                  <a:srgbClr val="8A8A8A"/>
                </a:solidFill>
                <a:latin typeface="Calibri"/>
                <a:cs typeface="Calibri"/>
              </a:rPr>
              <a:t>60</a:t>
            </a:r>
            <a:endParaRPr sz="650">
              <a:latin typeface="Calibri"/>
              <a:cs typeface="Calibri"/>
            </a:endParaRPr>
          </a:p>
        </p:txBody>
      </p:sp>
      <p:sp>
        <p:nvSpPr>
          <p:cNvPr id="3" name="object 3"/>
          <p:cNvSpPr txBox="1">
            <a:spLocks noGrp="1"/>
          </p:cNvSpPr>
          <p:nvPr>
            <p:ph type="body" idx="1"/>
          </p:nvPr>
        </p:nvSpPr>
        <p:spPr>
          <a:xfrm>
            <a:off x="105584" y="1733347"/>
            <a:ext cx="7552564" cy="3545201"/>
          </a:xfrm>
          <a:prstGeom prst="rect">
            <a:avLst/>
          </a:prstGeom>
        </p:spPr>
        <p:txBody>
          <a:bodyPr vert="horz" wrap="square" lIns="0" tIns="53975" rIns="0" bIns="0" rtlCol="0">
            <a:spAutoFit/>
          </a:bodyPr>
          <a:lstStyle/>
          <a:p>
            <a:pPr marL="333375" marR="479425" indent="-128270">
              <a:lnSpc>
                <a:spcPts val="2590"/>
              </a:lnSpc>
              <a:spcBef>
                <a:spcPts val="425"/>
              </a:spcBef>
            </a:pPr>
            <a:r>
              <a:rPr spc="30" dirty="0">
                <a:latin typeface="Arial"/>
                <a:cs typeface="Arial"/>
              </a:rPr>
              <a:t>•</a:t>
            </a:r>
            <a:r>
              <a:rPr spc="30" dirty="0"/>
              <a:t>Can </a:t>
            </a:r>
            <a:r>
              <a:rPr spc="-10" dirty="0"/>
              <a:t>participate </a:t>
            </a:r>
            <a:r>
              <a:rPr dirty="0"/>
              <a:t>in </a:t>
            </a:r>
            <a:r>
              <a:rPr spc="-10" dirty="0"/>
              <a:t>distributed </a:t>
            </a:r>
            <a:r>
              <a:rPr spc="-15" dirty="0"/>
              <a:t>generation programs </a:t>
            </a:r>
            <a:r>
              <a:rPr spc="-5" dirty="0"/>
              <a:t>and  </a:t>
            </a:r>
            <a:r>
              <a:rPr spc="-10" dirty="0"/>
              <a:t>receive </a:t>
            </a:r>
            <a:r>
              <a:rPr spc="-15" dirty="0"/>
              <a:t>payment </a:t>
            </a:r>
            <a:r>
              <a:rPr spc="-20" dirty="0"/>
              <a:t>for</a:t>
            </a:r>
            <a:r>
              <a:rPr spc="-35" dirty="0"/>
              <a:t> </a:t>
            </a:r>
            <a:r>
              <a:rPr spc="-5" dirty="0"/>
              <a:t>RECs</a:t>
            </a:r>
          </a:p>
          <a:p>
            <a:pPr marL="591185" indent="-128270">
              <a:lnSpc>
                <a:spcPct val="100000"/>
              </a:lnSpc>
              <a:spcBef>
                <a:spcPts val="45"/>
              </a:spcBef>
              <a:buFont typeface="Arial"/>
              <a:buChar char="•"/>
              <a:tabLst>
                <a:tab pos="591820" algn="l"/>
              </a:tabLst>
            </a:pPr>
            <a:r>
              <a:rPr spc="-5" dirty="0"/>
              <a:t>Adjustable Block</a:t>
            </a:r>
            <a:r>
              <a:rPr spc="-45" dirty="0"/>
              <a:t> </a:t>
            </a:r>
            <a:r>
              <a:rPr spc="-15" dirty="0"/>
              <a:t>program</a:t>
            </a:r>
            <a:endParaRPr dirty="0"/>
          </a:p>
          <a:p>
            <a:pPr marL="591185" indent="-128270">
              <a:lnSpc>
                <a:spcPct val="100000"/>
              </a:lnSpc>
              <a:spcBef>
                <a:spcPts val="55"/>
              </a:spcBef>
              <a:buFont typeface="Arial"/>
              <a:buChar char="•"/>
              <a:tabLst>
                <a:tab pos="591820" algn="l"/>
              </a:tabLst>
            </a:pPr>
            <a:r>
              <a:rPr spc="-5" dirty="0"/>
              <a:t>Illinois Solar </a:t>
            </a:r>
            <a:r>
              <a:rPr spc="-15" dirty="0"/>
              <a:t>for</a:t>
            </a:r>
            <a:r>
              <a:rPr spc="-30" dirty="0"/>
              <a:t> </a:t>
            </a:r>
            <a:r>
              <a:rPr spc="-5" dirty="0"/>
              <a:t>All</a:t>
            </a:r>
            <a:endParaRPr dirty="0"/>
          </a:p>
          <a:p>
            <a:pPr marL="193040">
              <a:lnSpc>
                <a:spcPct val="100000"/>
              </a:lnSpc>
              <a:spcBef>
                <a:spcPts val="5"/>
              </a:spcBef>
            </a:pPr>
            <a:endParaRPr dirty="0"/>
          </a:p>
          <a:p>
            <a:pPr marL="333375" marR="5080" indent="-128270">
              <a:lnSpc>
                <a:spcPts val="2590"/>
              </a:lnSpc>
              <a:spcBef>
                <a:spcPts val="5"/>
              </a:spcBef>
            </a:pPr>
            <a:r>
              <a:rPr spc="30" dirty="0">
                <a:latin typeface="Arial"/>
                <a:cs typeface="Arial"/>
              </a:rPr>
              <a:t>•</a:t>
            </a:r>
            <a:r>
              <a:rPr spc="30" dirty="0"/>
              <a:t>Not </a:t>
            </a:r>
            <a:r>
              <a:rPr dirty="0"/>
              <a:t>clear if </a:t>
            </a:r>
            <a:r>
              <a:rPr lang="en-US" spc="-5" dirty="0"/>
              <a:t>C</a:t>
            </a:r>
            <a:r>
              <a:rPr spc="-5" dirty="0"/>
              <a:t>ommunity </a:t>
            </a:r>
            <a:r>
              <a:rPr lang="en-US" spc="-5" dirty="0"/>
              <a:t>S</a:t>
            </a:r>
            <a:r>
              <a:rPr spc="-5" dirty="0"/>
              <a:t>olar </a:t>
            </a:r>
            <a:r>
              <a:rPr lang="en-US" spc="-10" dirty="0"/>
              <a:t>P</a:t>
            </a:r>
            <a:r>
              <a:rPr spc="-10" dirty="0"/>
              <a:t>rojects can participate </a:t>
            </a:r>
            <a:r>
              <a:rPr dirty="0"/>
              <a:t>in the  </a:t>
            </a:r>
            <a:r>
              <a:rPr spc="-10" dirty="0"/>
              <a:t>Adjustable </a:t>
            </a:r>
            <a:r>
              <a:rPr spc="-5" dirty="0"/>
              <a:t>Block or Illinois Solar </a:t>
            </a:r>
            <a:r>
              <a:rPr spc="-20" dirty="0"/>
              <a:t>for </a:t>
            </a:r>
            <a:r>
              <a:rPr dirty="0"/>
              <a:t>All</a:t>
            </a:r>
            <a:r>
              <a:rPr spc="-20" dirty="0"/>
              <a:t> </a:t>
            </a:r>
            <a:r>
              <a:rPr spc="-15" dirty="0"/>
              <a:t>Programs</a:t>
            </a:r>
          </a:p>
          <a:p>
            <a:pPr marL="193040">
              <a:lnSpc>
                <a:spcPct val="100000"/>
              </a:lnSpc>
              <a:spcBef>
                <a:spcPts val="30"/>
              </a:spcBef>
            </a:pPr>
            <a:endParaRPr dirty="0">
              <a:latin typeface="Times New Roman"/>
              <a:cs typeface="Times New Roman"/>
            </a:endParaRPr>
          </a:p>
          <a:p>
            <a:pPr marL="333375" marR="1032510" indent="-128270">
              <a:lnSpc>
                <a:spcPts val="2590"/>
              </a:lnSpc>
            </a:pPr>
            <a:r>
              <a:rPr spc="0" dirty="0">
                <a:latin typeface="Arial"/>
                <a:cs typeface="Arial"/>
              </a:rPr>
              <a:t>•</a:t>
            </a:r>
            <a:r>
              <a:rPr spc="0" dirty="0"/>
              <a:t>Opportunities </a:t>
            </a:r>
            <a:r>
              <a:rPr spc="-20" dirty="0"/>
              <a:t>for </a:t>
            </a:r>
            <a:r>
              <a:rPr spc="-5" dirty="0"/>
              <a:t>other </a:t>
            </a:r>
            <a:r>
              <a:rPr spc="-10" dirty="0"/>
              <a:t>renewable resources </a:t>
            </a:r>
            <a:r>
              <a:rPr spc="-5" dirty="0"/>
              <a:t>(e.g.,  biomass) </a:t>
            </a:r>
            <a:r>
              <a:rPr spc="-15" dirty="0"/>
              <a:t>to </a:t>
            </a:r>
            <a:r>
              <a:rPr spc="-5" dirty="0"/>
              <a:t>be</a:t>
            </a:r>
            <a:r>
              <a:rPr spc="-60" dirty="0"/>
              <a:t> </a:t>
            </a:r>
            <a:r>
              <a:rPr spc="-5" dirty="0"/>
              <a:t>determined</a:t>
            </a:r>
          </a:p>
        </p:txBody>
      </p:sp>
      <p:sp>
        <p:nvSpPr>
          <p:cNvPr id="5" name="Slide Number Placeholder 4">
            <a:extLst>
              <a:ext uri="{FF2B5EF4-FFF2-40B4-BE49-F238E27FC236}">
                <a16:creationId xmlns:a16="http://schemas.microsoft.com/office/drawing/2014/main" id="{3859B69D-6CB2-4689-A6AC-6C42FB89DA01}"/>
              </a:ext>
            </a:extLst>
          </p:cNvPr>
          <p:cNvSpPr>
            <a:spLocks noGrp="1"/>
          </p:cNvSpPr>
          <p:nvPr>
            <p:ph type="sldNum" sz="quarter" idx="7"/>
          </p:nvPr>
        </p:nvSpPr>
        <p:spPr/>
        <p:txBody>
          <a:bodyPr/>
          <a:lstStyle/>
          <a:p>
            <a:pPr marL="52705" marR="0" lvl="0" indent="0" algn="l" defTabSz="914400" rtl="0" eaLnBrk="1" fontAlgn="auto" latinLnBrk="0" hangingPunct="1">
              <a:lnSpc>
                <a:spcPts val="955"/>
              </a:lnSpc>
              <a:spcBef>
                <a:spcPts val="0"/>
              </a:spcBef>
              <a:spcAft>
                <a:spcPts val="0"/>
              </a:spcAft>
              <a:buClrTx/>
              <a:buSzTx/>
              <a:buFontTx/>
              <a:buNone/>
              <a:tabLst/>
              <a:defRPr/>
            </a:pPr>
            <a:fld id="{81D60167-4931-47E6-BA6A-407CBD079E47}" type="slidenum">
              <a:rPr kumimoji="0" lang="en-US" sz="900" b="0" i="0" u="none" strike="noStrike" kern="1200" cap="none" spc="0" normalizeH="0" baseline="0" noProof="0" smtClean="0">
                <a:ln>
                  <a:noFill/>
                </a:ln>
                <a:solidFill>
                  <a:srgbClr val="8A8A8A"/>
                </a:solidFill>
                <a:effectLst/>
                <a:uLnTx/>
                <a:uFillTx/>
                <a:latin typeface="Calibri"/>
                <a:ea typeface="+mn-ea"/>
              </a:rPr>
              <a:pPr marL="52705" marR="0" lvl="0" indent="0" algn="l" defTabSz="914400" rtl="0" eaLnBrk="1" fontAlgn="auto" latinLnBrk="0" hangingPunct="1">
                <a:lnSpc>
                  <a:spcPts val="955"/>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8A8A8A"/>
              </a:solidFill>
              <a:effectLst/>
              <a:uLnTx/>
              <a:uFillTx/>
              <a:latin typeface="Calibri"/>
              <a:ea typeface="+mn-ea"/>
            </a:endParaRPr>
          </a:p>
        </p:txBody>
      </p:sp>
    </p:spTree>
    <p:extLst>
      <p:ext uri="{BB962C8B-B14F-4D97-AF65-F5344CB8AC3E}">
        <p14:creationId xmlns:p14="http://schemas.microsoft.com/office/powerpoint/2010/main" val="962036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818" y="179902"/>
            <a:ext cx="6379211" cy="630942"/>
          </a:xfrm>
          <a:prstGeom prst="rect">
            <a:avLst/>
          </a:prstGeom>
        </p:spPr>
        <p:txBody>
          <a:bodyPr vert="horz" wrap="square" lIns="0" tIns="15240" rIns="0" bIns="0" rtlCol="0">
            <a:spAutoFit/>
          </a:bodyPr>
          <a:lstStyle/>
          <a:p>
            <a:pPr marL="12700" algn="l">
              <a:lnSpc>
                <a:spcPct val="100000"/>
              </a:lnSpc>
              <a:spcBef>
                <a:spcPts val="120"/>
              </a:spcBef>
            </a:pPr>
            <a:r>
              <a:rPr sz="4000" b="1" spc="-15" dirty="0">
                <a:latin typeface="Calibri" panose="020F0502020204030204" pitchFamily="34" charset="0"/>
              </a:rPr>
              <a:t>Preparing </a:t>
            </a:r>
            <a:r>
              <a:rPr sz="4000" b="1" spc="-25" dirty="0">
                <a:latin typeface="Calibri" panose="020F0502020204030204" pitchFamily="34" charset="0"/>
              </a:rPr>
              <a:t>for </a:t>
            </a:r>
            <a:r>
              <a:rPr sz="4000" b="1" dirty="0">
                <a:latin typeface="Calibri" panose="020F0502020204030204" pitchFamily="34" charset="0"/>
              </a:rPr>
              <a:t>the</a:t>
            </a:r>
            <a:r>
              <a:rPr sz="4000" b="1" spc="-140" dirty="0">
                <a:latin typeface="Calibri" panose="020F0502020204030204" pitchFamily="34" charset="0"/>
              </a:rPr>
              <a:t> </a:t>
            </a:r>
            <a:r>
              <a:rPr sz="4000" b="1" spc="-10" dirty="0">
                <a:latin typeface="Calibri" panose="020F0502020204030204" pitchFamily="34" charset="0"/>
              </a:rPr>
              <a:t>Future</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735"/>
              </a:lnSpc>
            </a:pPr>
            <a:fld id="{81D60167-4931-47E6-BA6A-407CBD079E47}" type="slidenum">
              <a:rPr spc="5" dirty="0"/>
              <a:t>11</a:t>
            </a:fld>
            <a:endParaRPr spc="5" dirty="0"/>
          </a:p>
        </p:txBody>
      </p:sp>
      <p:sp>
        <p:nvSpPr>
          <p:cNvPr id="3" name="object 3"/>
          <p:cNvSpPr txBox="1"/>
          <p:nvPr/>
        </p:nvSpPr>
        <p:spPr>
          <a:xfrm>
            <a:off x="172369" y="1022621"/>
            <a:ext cx="7740777" cy="5078954"/>
          </a:xfrm>
          <a:prstGeom prst="rect">
            <a:avLst/>
          </a:prstGeom>
        </p:spPr>
        <p:txBody>
          <a:bodyPr vert="horz" wrap="square" lIns="0" tIns="13335" rIns="0" bIns="0" rtlCol="0">
            <a:spAutoFit/>
          </a:bodyPr>
          <a:lstStyle/>
          <a:p>
            <a:pPr marL="142240" indent="-129539">
              <a:lnSpc>
                <a:spcPct val="100000"/>
              </a:lnSpc>
              <a:spcBef>
                <a:spcPts val="105"/>
              </a:spcBef>
              <a:buFont typeface="Arial"/>
              <a:buChar char="•"/>
              <a:tabLst>
                <a:tab pos="142240" algn="l"/>
              </a:tabLst>
            </a:pPr>
            <a:r>
              <a:rPr sz="2400" dirty="0">
                <a:latin typeface="Calibri"/>
                <a:cs typeface="Calibri"/>
              </a:rPr>
              <a:t>Ramp up </a:t>
            </a:r>
            <a:r>
              <a:rPr sz="2400" spc="-5" dirty="0">
                <a:latin typeface="Calibri"/>
                <a:cs typeface="Calibri"/>
              </a:rPr>
              <a:t>of Solar could </a:t>
            </a:r>
            <a:r>
              <a:rPr sz="2400" dirty="0">
                <a:latin typeface="Calibri"/>
                <a:cs typeface="Calibri"/>
              </a:rPr>
              <a:t>be</a:t>
            </a:r>
            <a:r>
              <a:rPr sz="2400" spc="-75" dirty="0">
                <a:latin typeface="Calibri"/>
                <a:cs typeface="Calibri"/>
              </a:rPr>
              <a:t> </a:t>
            </a:r>
            <a:r>
              <a:rPr sz="2400" spc="-10" dirty="0">
                <a:latin typeface="Calibri"/>
                <a:cs typeface="Calibri"/>
              </a:rPr>
              <a:t>rapid</a:t>
            </a:r>
            <a:endParaRPr sz="2400" dirty="0">
              <a:latin typeface="Calibri"/>
              <a:cs typeface="Calibri"/>
            </a:endParaRPr>
          </a:p>
          <a:p>
            <a:pPr marL="398145" marR="483234" lvl="1" indent="-128270">
              <a:lnSpc>
                <a:spcPts val="1910"/>
              </a:lnSpc>
              <a:spcBef>
                <a:spcPts val="350"/>
              </a:spcBef>
              <a:buFont typeface="Arial"/>
              <a:buChar char="•"/>
              <a:tabLst>
                <a:tab pos="398780" algn="l"/>
              </a:tabLst>
            </a:pPr>
            <a:r>
              <a:rPr sz="2400" spc="5" dirty="0">
                <a:latin typeface="Calibri"/>
                <a:cs typeface="Calibri"/>
              </a:rPr>
              <a:t>Other </a:t>
            </a:r>
            <a:r>
              <a:rPr sz="2400" spc="-5" dirty="0">
                <a:latin typeface="Calibri"/>
                <a:cs typeface="Calibri"/>
              </a:rPr>
              <a:t>states </a:t>
            </a:r>
            <a:r>
              <a:rPr sz="2400" spc="0" dirty="0">
                <a:latin typeface="Calibri"/>
                <a:cs typeface="Calibri"/>
              </a:rPr>
              <a:t>that </a:t>
            </a:r>
            <a:r>
              <a:rPr sz="2400" dirty="0">
                <a:latin typeface="Calibri"/>
                <a:cs typeface="Calibri"/>
              </a:rPr>
              <a:t>have </a:t>
            </a:r>
            <a:r>
              <a:rPr sz="2400" spc="0" dirty="0">
                <a:latin typeface="Calibri"/>
                <a:cs typeface="Calibri"/>
              </a:rPr>
              <a:t>adopted similar solar incentive </a:t>
            </a:r>
            <a:r>
              <a:rPr sz="2400" dirty="0">
                <a:latin typeface="Calibri"/>
                <a:cs typeface="Calibri"/>
              </a:rPr>
              <a:t>programs have </a:t>
            </a:r>
            <a:r>
              <a:rPr sz="2400" spc="5" dirty="0">
                <a:latin typeface="Calibri"/>
                <a:cs typeface="Calibri"/>
              </a:rPr>
              <a:t>seen </a:t>
            </a:r>
            <a:r>
              <a:rPr sz="2400" dirty="0">
                <a:latin typeface="Calibri"/>
                <a:cs typeface="Calibri"/>
              </a:rPr>
              <a:t>strong </a:t>
            </a:r>
            <a:r>
              <a:rPr sz="2400" spc="0" dirty="0">
                <a:latin typeface="Calibri"/>
                <a:cs typeface="Calibri"/>
              </a:rPr>
              <a:t>increase in solar projects, </a:t>
            </a:r>
            <a:r>
              <a:rPr sz="2400" spc="-5" dirty="0">
                <a:latin typeface="Calibri"/>
                <a:cs typeface="Calibri"/>
              </a:rPr>
              <a:t>rates </a:t>
            </a:r>
            <a:r>
              <a:rPr sz="2400" spc="0" dirty="0">
                <a:latin typeface="Calibri"/>
                <a:cs typeface="Calibri"/>
              </a:rPr>
              <a:t>often </a:t>
            </a:r>
            <a:r>
              <a:rPr sz="2400" spc="5" dirty="0">
                <a:latin typeface="Calibri"/>
                <a:cs typeface="Calibri"/>
              </a:rPr>
              <a:t>doubling </a:t>
            </a:r>
            <a:r>
              <a:rPr sz="2400" spc="0" dirty="0">
                <a:latin typeface="Calibri"/>
                <a:cs typeface="Calibri"/>
              </a:rPr>
              <a:t>or more </a:t>
            </a:r>
            <a:r>
              <a:rPr sz="2400" spc="5" dirty="0">
                <a:latin typeface="Calibri"/>
                <a:cs typeface="Calibri"/>
              </a:rPr>
              <a:t>each</a:t>
            </a:r>
            <a:r>
              <a:rPr sz="2400" spc="105" dirty="0">
                <a:latin typeface="Calibri"/>
                <a:cs typeface="Calibri"/>
              </a:rPr>
              <a:t> </a:t>
            </a:r>
            <a:r>
              <a:rPr sz="2400" spc="0" dirty="0">
                <a:latin typeface="Calibri"/>
                <a:cs typeface="Calibri"/>
              </a:rPr>
              <a:t>year</a:t>
            </a:r>
            <a:endParaRPr sz="2400" dirty="0">
              <a:latin typeface="Calibri"/>
              <a:cs typeface="Calibri"/>
            </a:endParaRPr>
          </a:p>
          <a:p>
            <a:pPr marL="142240" indent="-129539">
              <a:lnSpc>
                <a:spcPct val="100000"/>
              </a:lnSpc>
              <a:spcBef>
                <a:spcPts val="325"/>
              </a:spcBef>
              <a:buFont typeface="Arial"/>
              <a:buChar char="•"/>
              <a:tabLst>
                <a:tab pos="142240" algn="l"/>
              </a:tabLst>
            </a:pPr>
            <a:r>
              <a:rPr sz="2400" spc="-5" dirty="0">
                <a:latin typeface="Calibri"/>
                <a:cs typeface="Calibri"/>
              </a:rPr>
              <a:t>Increased </a:t>
            </a:r>
            <a:r>
              <a:rPr sz="2400" spc="-10" dirty="0">
                <a:latin typeface="Calibri"/>
                <a:cs typeface="Calibri"/>
              </a:rPr>
              <a:t>interconnection</a:t>
            </a:r>
            <a:r>
              <a:rPr sz="2400" spc="-20" dirty="0">
                <a:latin typeface="Calibri"/>
                <a:cs typeface="Calibri"/>
              </a:rPr>
              <a:t> </a:t>
            </a:r>
            <a:r>
              <a:rPr sz="2400" spc="-10" dirty="0">
                <a:latin typeface="Calibri"/>
                <a:cs typeface="Calibri"/>
              </a:rPr>
              <a:t>requests</a:t>
            </a:r>
            <a:endParaRPr sz="2400" dirty="0">
              <a:latin typeface="Calibri"/>
              <a:cs typeface="Calibri"/>
            </a:endParaRPr>
          </a:p>
          <a:p>
            <a:pPr marL="398145" marR="358775" lvl="1" indent="-128270">
              <a:lnSpc>
                <a:spcPts val="1920"/>
              </a:lnSpc>
              <a:spcBef>
                <a:spcPts val="330"/>
              </a:spcBef>
              <a:buFont typeface="Arial"/>
              <a:buChar char="•"/>
              <a:tabLst>
                <a:tab pos="398780" algn="l"/>
              </a:tabLst>
            </a:pPr>
            <a:r>
              <a:rPr sz="2400" spc="5" dirty="0">
                <a:latin typeface="Calibri"/>
                <a:cs typeface="Calibri"/>
              </a:rPr>
              <a:t>19% </a:t>
            </a:r>
            <a:r>
              <a:rPr sz="2400" spc="0" dirty="0">
                <a:latin typeface="Calibri"/>
                <a:cs typeface="Calibri"/>
              </a:rPr>
              <a:t>of supplemental photovoltaic procurement projects in </a:t>
            </a:r>
            <a:r>
              <a:rPr sz="2400" dirty="0">
                <a:latin typeface="Calibri"/>
                <a:cs typeface="Calibri"/>
              </a:rPr>
              <a:t>rural </a:t>
            </a:r>
            <a:r>
              <a:rPr sz="2400" spc="0" dirty="0">
                <a:latin typeface="Calibri"/>
                <a:cs typeface="Calibri"/>
              </a:rPr>
              <a:t>co-ops; </a:t>
            </a:r>
            <a:r>
              <a:rPr sz="2400" spc="10" dirty="0">
                <a:latin typeface="Calibri"/>
                <a:cs typeface="Calibri"/>
              </a:rPr>
              <a:t>6%  </a:t>
            </a:r>
            <a:r>
              <a:rPr sz="2400" spc="5" dirty="0">
                <a:latin typeface="Calibri"/>
                <a:cs typeface="Calibri"/>
              </a:rPr>
              <a:t>municipal</a:t>
            </a:r>
            <a:r>
              <a:rPr sz="2400" spc="-35" dirty="0">
                <a:latin typeface="Calibri"/>
                <a:cs typeface="Calibri"/>
              </a:rPr>
              <a:t> </a:t>
            </a:r>
            <a:r>
              <a:rPr sz="2400" spc="0" dirty="0">
                <a:latin typeface="Calibri"/>
                <a:cs typeface="Calibri"/>
              </a:rPr>
              <a:t>utilities</a:t>
            </a:r>
            <a:endParaRPr sz="2400" dirty="0">
              <a:latin typeface="Calibri"/>
              <a:cs typeface="Calibri"/>
            </a:endParaRPr>
          </a:p>
          <a:p>
            <a:pPr marL="398145" marR="376555" lvl="1" indent="-128270">
              <a:lnSpc>
                <a:spcPts val="1910"/>
              </a:lnSpc>
              <a:spcBef>
                <a:spcPts val="305"/>
              </a:spcBef>
              <a:buFont typeface="Arial"/>
              <a:buChar char="•"/>
              <a:tabLst>
                <a:tab pos="398780" algn="l"/>
              </a:tabLst>
            </a:pPr>
            <a:r>
              <a:rPr sz="2400" dirty="0">
                <a:latin typeface="Calibri"/>
                <a:cs typeface="Calibri"/>
              </a:rPr>
              <a:t>Investor </a:t>
            </a:r>
            <a:r>
              <a:rPr sz="2400" spc="5" dirty="0">
                <a:latin typeface="Calibri"/>
                <a:cs typeface="Calibri"/>
              </a:rPr>
              <a:t>owned </a:t>
            </a:r>
            <a:r>
              <a:rPr sz="2400" spc="0" dirty="0">
                <a:latin typeface="Calibri"/>
                <a:cs typeface="Calibri"/>
              </a:rPr>
              <a:t>utilities </a:t>
            </a:r>
            <a:r>
              <a:rPr sz="2400" dirty="0">
                <a:latin typeface="Calibri"/>
                <a:cs typeface="Calibri"/>
              </a:rPr>
              <a:t>are </a:t>
            </a:r>
            <a:r>
              <a:rPr sz="2400" spc="5" dirty="0">
                <a:latin typeface="Calibri"/>
                <a:cs typeface="Calibri"/>
              </a:rPr>
              <a:t>planning </a:t>
            </a:r>
            <a:r>
              <a:rPr sz="2400" spc="-5" dirty="0">
                <a:latin typeface="Calibri"/>
                <a:cs typeface="Calibri"/>
              </a:rPr>
              <a:t>for </a:t>
            </a:r>
            <a:r>
              <a:rPr sz="2400" spc="0" dirty="0">
                <a:latin typeface="Calibri"/>
                <a:cs typeface="Calibri"/>
              </a:rPr>
              <a:t>increased </a:t>
            </a:r>
            <a:r>
              <a:rPr sz="2400" spc="-5" dirty="0">
                <a:latin typeface="Calibri"/>
                <a:cs typeface="Calibri"/>
              </a:rPr>
              <a:t>staffing </a:t>
            </a:r>
            <a:r>
              <a:rPr sz="2400" spc="5" dirty="0">
                <a:latin typeface="Calibri"/>
                <a:cs typeface="Calibri"/>
              </a:rPr>
              <a:t>and </a:t>
            </a:r>
            <a:r>
              <a:rPr sz="2400" spc="0" dirty="0">
                <a:latin typeface="Calibri"/>
                <a:cs typeface="Calibri"/>
              </a:rPr>
              <a:t>resources to </a:t>
            </a:r>
            <a:r>
              <a:rPr sz="2400" dirty="0">
                <a:latin typeface="Calibri"/>
                <a:cs typeface="Calibri"/>
              </a:rPr>
              <a:t>avoid </a:t>
            </a:r>
            <a:r>
              <a:rPr sz="2400" spc="0" dirty="0">
                <a:latin typeface="Calibri"/>
                <a:cs typeface="Calibri"/>
              </a:rPr>
              <a:t>interconnection </a:t>
            </a:r>
            <a:r>
              <a:rPr sz="2400" spc="5" dirty="0">
                <a:latin typeface="Calibri"/>
                <a:cs typeface="Calibri"/>
              </a:rPr>
              <a:t>becoming a</a:t>
            </a:r>
            <a:r>
              <a:rPr sz="2400" spc="-20" dirty="0">
                <a:latin typeface="Calibri"/>
                <a:cs typeface="Calibri"/>
              </a:rPr>
              <a:t> </a:t>
            </a:r>
            <a:r>
              <a:rPr sz="2400" spc="0" dirty="0">
                <a:latin typeface="Calibri"/>
                <a:cs typeface="Calibri"/>
              </a:rPr>
              <a:t>bottleneck</a:t>
            </a:r>
            <a:endParaRPr sz="2400" dirty="0">
              <a:latin typeface="Calibri"/>
              <a:cs typeface="Calibri"/>
            </a:endParaRPr>
          </a:p>
          <a:p>
            <a:pPr marL="142240" indent="-129539">
              <a:lnSpc>
                <a:spcPct val="100000"/>
              </a:lnSpc>
              <a:spcBef>
                <a:spcPts val="325"/>
              </a:spcBef>
              <a:buFont typeface="Arial"/>
              <a:buChar char="•"/>
              <a:tabLst>
                <a:tab pos="142240" algn="l"/>
              </a:tabLst>
            </a:pPr>
            <a:r>
              <a:rPr sz="2400" spc="-10" dirty="0">
                <a:latin typeface="Calibri"/>
                <a:cs typeface="Calibri"/>
              </a:rPr>
              <a:t>Availability </a:t>
            </a:r>
            <a:r>
              <a:rPr sz="2400" spc="-5" dirty="0">
                <a:latin typeface="Calibri"/>
                <a:cs typeface="Calibri"/>
              </a:rPr>
              <a:t>of net</a:t>
            </a:r>
            <a:r>
              <a:rPr sz="2400" dirty="0">
                <a:latin typeface="Calibri"/>
                <a:cs typeface="Calibri"/>
              </a:rPr>
              <a:t> </a:t>
            </a:r>
            <a:r>
              <a:rPr sz="2400" spc="-10" dirty="0">
                <a:latin typeface="Calibri"/>
                <a:cs typeface="Calibri"/>
              </a:rPr>
              <a:t>metering</a:t>
            </a:r>
            <a:endParaRPr sz="2400" dirty="0">
              <a:latin typeface="Calibri"/>
              <a:cs typeface="Calibri"/>
            </a:endParaRPr>
          </a:p>
          <a:p>
            <a:pPr marL="398145" marR="5080" lvl="1" indent="-128270">
              <a:lnSpc>
                <a:spcPts val="1920"/>
              </a:lnSpc>
              <a:spcBef>
                <a:spcPts val="330"/>
              </a:spcBef>
              <a:buFont typeface="Arial"/>
              <a:buChar char="•"/>
              <a:tabLst>
                <a:tab pos="398780" algn="l"/>
              </a:tabLst>
            </a:pPr>
            <a:r>
              <a:rPr sz="2400" dirty="0">
                <a:latin typeface="Calibri"/>
                <a:cs typeface="Calibri"/>
              </a:rPr>
              <a:t>REC </a:t>
            </a:r>
            <a:r>
              <a:rPr sz="2400" spc="5" dirty="0">
                <a:latin typeface="Calibri"/>
                <a:cs typeface="Calibri"/>
              </a:rPr>
              <a:t>prices </a:t>
            </a:r>
            <a:r>
              <a:rPr sz="2400" spc="0" dirty="0">
                <a:latin typeface="Calibri"/>
                <a:cs typeface="Calibri"/>
              </a:rPr>
              <a:t>will </a:t>
            </a:r>
            <a:r>
              <a:rPr sz="2400" spc="5" dirty="0">
                <a:latin typeface="Calibri"/>
                <a:cs typeface="Calibri"/>
              </a:rPr>
              <a:t>include assumptions about the </a:t>
            </a:r>
            <a:r>
              <a:rPr sz="2400" spc="0" dirty="0">
                <a:latin typeface="Calibri"/>
                <a:cs typeface="Calibri"/>
              </a:rPr>
              <a:t>value of net metering. </a:t>
            </a:r>
            <a:r>
              <a:rPr sz="2400" dirty="0">
                <a:latin typeface="Calibri"/>
                <a:cs typeface="Calibri"/>
              </a:rPr>
              <a:t>For co-ops  </a:t>
            </a:r>
            <a:r>
              <a:rPr sz="2400" spc="0" dirty="0">
                <a:latin typeface="Calibri"/>
                <a:cs typeface="Calibri"/>
              </a:rPr>
              <a:t>or </a:t>
            </a:r>
            <a:r>
              <a:rPr sz="2400" spc="5" dirty="0">
                <a:latin typeface="Calibri"/>
                <a:cs typeface="Calibri"/>
              </a:rPr>
              <a:t>munis without </a:t>
            </a:r>
            <a:r>
              <a:rPr sz="2400" spc="0" dirty="0">
                <a:latin typeface="Calibri"/>
                <a:cs typeface="Calibri"/>
              </a:rPr>
              <a:t>net metering policies, this could result in </a:t>
            </a:r>
            <a:r>
              <a:rPr sz="2400" spc="5" dirty="0">
                <a:latin typeface="Calibri"/>
                <a:cs typeface="Calibri"/>
              </a:rPr>
              <a:t>a </a:t>
            </a:r>
            <a:r>
              <a:rPr sz="2400" spc="0" dirty="0">
                <a:latin typeface="Calibri"/>
                <a:cs typeface="Calibri"/>
              </a:rPr>
              <a:t>less </a:t>
            </a:r>
            <a:r>
              <a:rPr sz="2400" dirty="0">
                <a:latin typeface="Calibri"/>
                <a:cs typeface="Calibri"/>
              </a:rPr>
              <a:t>attractive overall </a:t>
            </a:r>
            <a:r>
              <a:rPr sz="2400" spc="0" dirty="0">
                <a:latin typeface="Calibri"/>
                <a:cs typeface="Calibri"/>
              </a:rPr>
              <a:t>value proposition </a:t>
            </a:r>
            <a:r>
              <a:rPr sz="2400" spc="-5" dirty="0">
                <a:latin typeface="Calibri"/>
                <a:cs typeface="Calibri"/>
              </a:rPr>
              <a:t>for </a:t>
            </a:r>
            <a:r>
              <a:rPr sz="2400" spc="0" dirty="0">
                <a:latin typeface="Calibri"/>
                <a:cs typeface="Calibri"/>
              </a:rPr>
              <a:t>solar</a:t>
            </a:r>
            <a:r>
              <a:rPr sz="2400" spc="30" dirty="0">
                <a:latin typeface="Calibri"/>
                <a:cs typeface="Calibri"/>
              </a:rPr>
              <a:t> </a:t>
            </a:r>
            <a:r>
              <a:rPr sz="2400" spc="0" dirty="0">
                <a:latin typeface="Calibri"/>
                <a:cs typeface="Calibri"/>
              </a:rPr>
              <a:t>projects</a:t>
            </a:r>
            <a:endParaRPr sz="2400" dirty="0">
              <a:latin typeface="Calibri"/>
              <a:cs typeface="Calibri"/>
            </a:endParaRPr>
          </a:p>
          <a:p>
            <a:pPr marL="142240" indent="-129539">
              <a:lnSpc>
                <a:spcPct val="100000"/>
              </a:lnSpc>
              <a:spcBef>
                <a:spcPts val="315"/>
              </a:spcBef>
              <a:buFont typeface="Arial"/>
              <a:buChar char="•"/>
              <a:tabLst>
                <a:tab pos="142240" algn="l"/>
              </a:tabLst>
            </a:pPr>
            <a:r>
              <a:rPr sz="2400" spc="-5" dirty="0">
                <a:latin typeface="Calibri"/>
                <a:cs typeface="Calibri"/>
              </a:rPr>
              <a:t>Ownership of</a:t>
            </a:r>
            <a:r>
              <a:rPr sz="2400" spc="-95" dirty="0">
                <a:latin typeface="Calibri"/>
                <a:cs typeface="Calibri"/>
              </a:rPr>
              <a:t> </a:t>
            </a:r>
            <a:r>
              <a:rPr sz="2400" spc="-5" dirty="0">
                <a:latin typeface="Calibri"/>
                <a:cs typeface="Calibri"/>
              </a:rPr>
              <a:t>RECs</a:t>
            </a:r>
            <a:endParaRPr sz="2400" dirty="0">
              <a:latin typeface="Calibri"/>
              <a:cs typeface="Calibri"/>
            </a:endParaRPr>
          </a:p>
          <a:p>
            <a:pPr marL="398145" lvl="1" indent="-128270">
              <a:lnSpc>
                <a:spcPct val="100000"/>
              </a:lnSpc>
              <a:spcBef>
                <a:spcPts val="114"/>
              </a:spcBef>
              <a:buFont typeface="Arial"/>
              <a:buChar char="•"/>
              <a:tabLst>
                <a:tab pos="398780" algn="l"/>
              </a:tabLst>
            </a:pPr>
            <a:r>
              <a:rPr sz="2400" spc="5" dirty="0">
                <a:latin typeface="Calibri"/>
                <a:cs typeface="Calibri"/>
              </a:rPr>
              <a:t>Need </a:t>
            </a:r>
            <a:r>
              <a:rPr sz="2400" spc="0" dirty="0">
                <a:latin typeface="Calibri"/>
                <a:cs typeface="Calibri"/>
              </a:rPr>
              <a:t>to clarify </a:t>
            </a:r>
            <a:r>
              <a:rPr sz="2400" spc="10" dirty="0">
                <a:latin typeface="Calibri"/>
                <a:cs typeface="Calibri"/>
              </a:rPr>
              <a:t>who </a:t>
            </a:r>
            <a:r>
              <a:rPr sz="2400" spc="5" dirty="0">
                <a:latin typeface="Calibri"/>
                <a:cs typeface="Calibri"/>
              </a:rPr>
              <a:t>owns </a:t>
            </a:r>
            <a:r>
              <a:rPr sz="2400" dirty="0">
                <a:latin typeface="Calibri"/>
                <a:cs typeface="Calibri"/>
              </a:rPr>
              <a:t>RECs, </a:t>
            </a:r>
            <a:r>
              <a:rPr sz="2400" spc="-5" dirty="0">
                <a:latin typeface="Calibri"/>
                <a:cs typeface="Calibri"/>
              </a:rPr>
              <a:t>system </a:t>
            </a:r>
            <a:r>
              <a:rPr sz="2400" spc="5" dirty="0">
                <a:latin typeface="Calibri"/>
                <a:cs typeface="Calibri"/>
              </a:rPr>
              <a:t>owner </a:t>
            </a:r>
            <a:r>
              <a:rPr sz="2400" spc="0" dirty="0">
                <a:latin typeface="Calibri"/>
                <a:cs typeface="Calibri"/>
              </a:rPr>
              <a:t>or</a:t>
            </a:r>
            <a:r>
              <a:rPr sz="2400" spc="35" dirty="0">
                <a:latin typeface="Calibri"/>
                <a:cs typeface="Calibri"/>
              </a:rPr>
              <a:t> </a:t>
            </a:r>
            <a:r>
              <a:rPr sz="2400" spc="0" dirty="0">
                <a:latin typeface="Calibri"/>
                <a:cs typeface="Calibri"/>
              </a:rPr>
              <a:t>Co-op?</a:t>
            </a:r>
            <a:endParaRPr sz="2400" dirty="0">
              <a:latin typeface="Calibri"/>
              <a:cs typeface="Calibri"/>
            </a:endParaRPr>
          </a:p>
        </p:txBody>
      </p:sp>
    </p:spTree>
    <p:extLst>
      <p:ext uri="{BB962C8B-B14F-4D97-AF65-F5344CB8AC3E}">
        <p14:creationId xmlns:p14="http://schemas.microsoft.com/office/powerpoint/2010/main" val="2919506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1469D0-95B5-4DE1-9B93-4EB8FE6AB950}"/>
              </a:ext>
            </a:extLst>
          </p:cNvPr>
          <p:cNvSpPr>
            <a:spLocks noGrp="1"/>
          </p:cNvSpPr>
          <p:nvPr>
            <p:ph idx="1"/>
          </p:nvPr>
        </p:nvSpPr>
        <p:spPr>
          <a:xfrm>
            <a:off x="133349" y="876300"/>
            <a:ext cx="8924925" cy="5142116"/>
          </a:xfrm>
        </p:spPr>
        <p:txBody>
          <a:bodyPr>
            <a:noAutofit/>
          </a:bodyPr>
          <a:lstStyle/>
          <a:p>
            <a:pPr marL="0" indent="0">
              <a:buNone/>
            </a:pPr>
            <a:r>
              <a:rPr lang="en-US" sz="2400" b="1" dirty="0"/>
              <a:t>IMEA Electricity Management Services</a:t>
            </a:r>
          </a:p>
          <a:p>
            <a:r>
              <a:rPr lang="en-US" sz="1500" dirty="0"/>
              <a:t>The IMEA is a joint action agency formed in 1984 by its member municipalities in accordance with the provisions of the Illinois Municipal Code. Its stated purpose is to jointly plan finance, own and operate facilities for the generation and transmission of electric power in order to provide for the current and projected energy needs of the purchasing members. </a:t>
            </a:r>
            <a:br>
              <a:rPr lang="en-US" sz="1500" dirty="0"/>
            </a:br>
            <a:br>
              <a:rPr lang="en-US" sz="1500" dirty="0"/>
            </a:br>
            <a:r>
              <a:rPr lang="en-US" sz="1500" b="1" dirty="0"/>
              <a:t>Energy Procurement and Generation </a:t>
            </a:r>
            <a:br>
              <a:rPr lang="en-US" sz="1500" b="1" dirty="0"/>
            </a:br>
            <a:br>
              <a:rPr lang="en-US" sz="1500" dirty="0"/>
            </a:br>
            <a:r>
              <a:rPr lang="en-US" sz="1500" dirty="0"/>
              <a:t>IMEA accomplishes its purpose by procuring power using a diversified portfolio that includes:  Ownership stakes in generation projects, such as its </a:t>
            </a:r>
            <a:r>
              <a:rPr lang="en-US" sz="1500" b="1" dirty="0"/>
              <a:t>15% ownership of two 800 MW supercritical units at the Prairie State Generating Company in southern Illinois </a:t>
            </a:r>
            <a:r>
              <a:rPr lang="en-US" sz="1500" dirty="0"/>
              <a:t>and its </a:t>
            </a:r>
            <a:r>
              <a:rPr lang="en-US" sz="1500" b="1" dirty="0"/>
              <a:t>12.12% ownership in Trimble County 1 (a 514 MW coal-fired unit) and Trimble County 2 (a 750 MW super-critical, pulverized coal-fired unit) </a:t>
            </a:r>
            <a:r>
              <a:rPr lang="en-US" sz="1500" dirty="0"/>
              <a:t>located between Louisville and Cincinnati.</a:t>
            </a:r>
          </a:p>
          <a:p>
            <a:r>
              <a:rPr lang="en-US" sz="1500" dirty="0"/>
              <a:t>Member-owned and Agency-owned </a:t>
            </a:r>
            <a:r>
              <a:rPr lang="en-US" sz="1500" b="1" dirty="0"/>
              <a:t>natural gas and diesel-fired generating units </a:t>
            </a:r>
            <a:r>
              <a:rPr lang="en-US" sz="1500" dirty="0"/>
              <a:t>that can be called on in times of emergency or when it is economically advantageous.</a:t>
            </a:r>
          </a:p>
          <a:p>
            <a:r>
              <a:rPr lang="en-US" sz="1500" dirty="0"/>
              <a:t>Execution of long-term energy contracts, including a long-term, cost-based system firm energy contract with a major regional power supplier for up to 250 MW, which runs until 2035.</a:t>
            </a:r>
          </a:p>
          <a:p>
            <a:r>
              <a:rPr lang="en-US" sz="1500" dirty="0"/>
              <a:t>In 2009, the IMEA Board of Directors adopted a policy that directs the </a:t>
            </a:r>
            <a:r>
              <a:rPr lang="en-US" sz="1500" b="1" dirty="0"/>
              <a:t>agency to acquire approximately five percent of its energy requirements from renewable resources</a:t>
            </a:r>
            <a:r>
              <a:rPr lang="en-US" sz="1500" dirty="0"/>
              <a:t>. Toward that goal, IMEA has entered into a long-term contract to purchase 70MW of wind energy from the Lee-DeKalb wind project owned by FPL Energy Illinois Wind, LLC. The contract runs through 2030. </a:t>
            </a:r>
            <a:endParaRPr lang="en-US" sz="1500" b="1" dirty="0"/>
          </a:p>
          <a:p>
            <a:pPr marL="0" indent="0">
              <a:buNone/>
            </a:pPr>
            <a:endParaRPr lang="en-US" sz="2300" dirty="0"/>
          </a:p>
        </p:txBody>
      </p:sp>
      <p:sp>
        <p:nvSpPr>
          <p:cNvPr id="3" name="TextBox 2">
            <a:extLst>
              <a:ext uri="{FF2B5EF4-FFF2-40B4-BE49-F238E27FC236}">
                <a16:creationId xmlns:a16="http://schemas.microsoft.com/office/drawing/2014/main" id="{84A3F851-5655-4401-B315-01BEF86C4F41}"/>
              </a:ext>
            </a:extLst>
          </p:cNvPr>
          <p:cNvSpPr txBox="1"/>
          <p:nvPr/>
        </p:nvSpPr>
        <p:spPr>
          <a:xfrm>
            <a:off x="0" y="202897"/>
            <a:ext cx="7689273" cy="569387"/>
          </a:xfrm>
          <a:prstGeom prst="rect">
            <a:avLst/>
          </a:prstGeom>
          <a:noFill/>
        </p:spPr>
        <p:txBody>
          <a:bodyPr wrap="square" rtlCol="0">
            <a:spAutoFit/>
          </a:bodyPr>
          <a:lstStyle/>
          <a:p>
            <a:r>
              <a:rPr lang="en-US" sz="3100" b="1" dirty="0"/>
              <a:t>Where do municipal utilities get their power?</a:t>
            </a:r>
          </a:p>
        </p:txBody>
      </p:sp>
      <p:sp>
        <p:nvSpPr>
          <p:cNvPr id="4" name="TextBox 3">
            <a:extLst>
              <a:ext uri="{FF2B5EF4-FFF2-40B4-BE49-F238E27FC236}">
                <a16:creationId xmlns:a16="http://schemas.microsoft.com/office/drawing/2014/main" id="{C7D9BD77-DACB-47A4-A1A7-1BE20D6A127A}"/>
              </a:ext>
            </a:extLst>
          </p:cNvPr>
          <p:cNvSpPr txBox="1"/>
          <p:nvPr/>
        </p:nvSpPr>
        <p:spPr>
          <a:xfrm>
            <a:off x="5562600" y="5753100"/>
            <a:ext cx="3457575" cy="369332"/>
          </a:xfrm>
          <a:prstGeom prst="rect">
            <a:avLst/>
          </a:prstGeom>
          <a:noFill/>
        </p:spPr>
        <p:txBody>
          <a:bodyPr wrap="square" rtlCol="0">
            <a:spAutoFit/>
          </a:bodyPr>
          <a:lstStyle/>
          <a:p>
            <a:r>
              <a:rPr lang="en-US" dirty="0"/>
              <a:t>SOURCE:  IMEA Website</a:t>
            </a:r>
          </a:p>
        </p:txBody>
      </p:sp>
    </p:spTree>
    <p:extLst>
      <p:ext uri="{BB962C8B-B14F-4D97-AF65-F5344CB8AC3E}">
        <p14:creationId xmlns:p14="http://schemas.microsoft.com/office/powerpoint/2010/main" val="1407764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map&#10;&#10;Description generated with high confidence">
            <a:extLst>
              <a:ext uri="{FF2B5EF4-FFF2-40B4-BE49-F238E27FC236}">
                <a16:creationId xmlns:a16="http://schemas.microsoft.com/office/drawing/2014/main" id="{E2CED26C-F2CB-4D99-952B-A45C68AD70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723" y="964956"/>
            <a:ext cx="3807402" cy="4868035"/>
          </a:xfrm>
        </p:spPr>
      </p:pic>
      <p:sp>
        <p:nvSpPr>
          <p:cNvPr id="3" name="TextBox 2">
            <a:extLst>
              <a:ext uri="{FF2B5EF4-FFF2-40B4-BE49-F238E27FC236}">
                <a16:creationId xmlns:a16="http://schemas.microsoft.com/office/drawing/2014/main" id="{84A3F851-5655-4401-B315-01BEF86C4F41}"/>
              </a:ext>
            </a:extLst>
          </p:cNvPr>
          <p:cNvSpPr txBox="1"/>
          <p:nvPr/>
        </p:nvSpPr>
        <p:spPr>
          <a:xfrm>
            <a:off x="0" y="98717"/>
            <a:ext cx="7689273" cy="553998"/>
          </a:xfrm>
          <a:prstGeom prst="rect">
            <a:avLst/>
          </a:prstGeom>
          <a:noFill/>
        </p:spPr>
        <p:txBody>
          <a:bodyPr wrap="square" rtlCol="0">
            <a:spAutoFit/>
          </a:bodyPr>
          <a:lstStyle/>
          <a:p>
            <a:pPr algn="ctr"/>
            <a:r>
              <a:rPr lang="en-US" sz="3000" b="1" dirty="0"/>
              <a:t>Where do cooperative utilities get their power?</a:t>
            </a:r>
          </a:p>
        </p:txBody>
      </p:sp>
      <p:sp>
        <p:nvSpPr>
          <p:cNvPr id="8" name="TextBox 7">
            <a:extLst>
              <a:ext uri="{FF2B5EF4-FFF2-40B4-BE49-F238E27FC236}">
                <a16:creationId xmlns:a16="http://schemas.microsoft.com/office/drawing/2014/main" id="{2669D95A-588A-437A-A9D2-6ACB23B5D8BC}"/>
              </a:ext>
            </a:extLst>
          </p:cNvPr>
          <p:cNvSpPr txBox="1"/>
          <p:nvPr/>
        </p:nvSpPr>
        <p:spPr>
          <a:xfrm>
            <a:off x="4048125" y="1181100"/>
            <a:ext cx="50292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Cooperatives get their power from “Power Providers” (see map to the left)</a:t>
            </a:r>
          </a:p>
          <a:p>
            <a:pPr marL="342900" indent="-342900">
              <a:buFont typeface="Arial" panose="020B0604020202020204" pitchFamily="34" charset="0"/>
              <a:buChar char="•"/>
            </a:pPr>
            <a:r>
              <a:rPr lang="en-US" sz="2400" dirty="0"/>
              <a:t>Let’s take a look at Hoosier Energy and Southern Illinois Power Cooperative since we are in Southern IL to disseminate where the power they supply to the cooperatives they serve comes from!</a:t>
            </a:r>
          </a:p>
        </p:txBody>
      </p:sp>
    </p:spTree>
    <p:extLst>
      <p:ext uri="{BB962C8B-B14F-4D97-AF65-F5344CB8AC3E}">
        <p14:creationId xmlns:p14="http://schemas.microsoft.com/office/powerpoint/2010/main" val="3094763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A3F851-5655-4401-B315-01BEF86C4F41}"/>
              </a:ext>
            </a:extLst>
          </p:cNvPr>
          <p:cNvSpPr txBox="1"/>
          <p:nvPr/>
        </p:nvSpPr>
        <p:spPr>
          <a:xfrm>
            <a:off x="0" y="87549"/>
            <a:ext cx="7689273" cy="553998"/>
          </a:xfrm>
          <a:prstGeom prst="rect">
            <a:avLst/>
          </a:prstGeom>
          <a:noFill/>
        </p:spPr>
        <p:txBody>
          <a:bodyPr wrap="square" rtlCol="0">
            <a:spAutoFit/>
          </a:bodyPr>
          <a:lstStyle/>
          <a:p>
            <a:pPr algn="ctr"/>
            <a:r>
              <a:rPr lang="en-US" sz="3000" b="1" dirty="0"/>
              <a:t>Where do cooperative utilities get their power?</a:t>
            </a:r>
          </a:p>
        </p:txBody>
      </p:sp>
      <p:sp>
        <p:nvSpPr>
          <p:cNvPr id="4" name="Content Placeholder 3">
            <a:extLst>
              <a:ext uri="{FF2B5EF4-FFF2-40B4-BE49-F238E27FC236}">
                <a16:creationId xmlns:a16="http://schemas.microsoft.com/office/drawing/2014/main" id="{B5B036D5-EF45-4CBE-BF7C-E50618FA8607}"/>
              </a:ext>
            </a:extLst>
          </p:cNvPr>
          <p:cNvSpPr>
            <a:spLocks noGrp="1"/>
          </p:cNvSpPr>
          <p:nvPr>
            <p:ph idx="1"/>
          </p:nvPr>
        </p:nvSpPr>
        <p:spPr>
          <a:xfrm>
            <a:off x="628649" y="1181100"/>
            <a:ext cx="7991475" cy="5145989"/>
          </a:xfrm>
        </p:spPr>
        <p:txBody>
          <a:bodyPr/>
          <a:lstStyle/>
          <a:p>
            <a:pPr marL="0" indent="0">
              <a:buNone/>
            </a:pPr>
            <a:r>
              <a:rPr lang="en-US" b="1" dirty="0"/>
              <a:t>SUMMARY:</a:t>
            </a:r>
          </a:p>
          <a:p>
            <a:r>
              <a:rPr lang="en-US" dirty="0"/>
              <a:t>Most municipal utilities and rural cooperatives are distribution entities, which means they distribute the power they receive from their Power Provider.</a:t>
            </a:r>
          </a:p>
          <a:p>
            <a:r>
              <a:rPr lang="en-US" dirty="0"/>
              <a:t>Power Providers are what is referred to as Generation and Transmission entities, which means they generate the power and transport it to those entities that have contracted with them to purchase the power they produce.</a:t>
            </a:r>
          </a:p>
        </p:txBody>
      </p:sp>
    </p:spTree>
    <p:extLst>
      <p:ext uri="{BB962C8B-B14F-4D97-AF65-F5344CB8AC3E}">
        <p14:creationId xmlns:p14="http://schemas.microsoft.com/office/powerpoint/2010/main" val="1667086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A3F851-5655-4401-B315-01BEF86C4F41}"/>
              </a:ext>
            </a:extLst>
          </p:cNvPr>
          <p:cNvSpPr txBox="1"/>
          <p:nvPr/>
        </p:nvSpPr>
        <p:spPr>
          <a:xfrm>
            <a:off x="0" y="97277"/>
            <a:ext cx="7699001" cy="553998"/>
          </a:xfrm>
          <a:prstGeom prst="rect">
            <a:avLst/>
          </a:prstGeom>
          <a:noFill/>
        </p:spPr>
        <p:txBody>
          <a:bodyPr wrap="square" rtlCol="0">
            <a:spAutoFit/>
          </a:bodyPr>
          <a:lstStyle/>
          <a:p>
            <a:pPr algn="ctr"/>
            <a:r>
              <a:rPr lang="en-US" sz="3000" b="1" dirty="0"/>
              <a:t>Where do cooperative utilities get their power?</a:t>
            </a:r>
          </a:p>
        </p:txBody>
      </p:sp>
      <p:sp>
        <p:nvSpPr>
          <p:cNvPr id="8" name="TextBox 7">
            <a:extLst>
              <a:ext uri="{FF2B5EF4-FFF2-40B4-BE49-F238E27FC236}">
                <a16:creationId xmlns:a16="http://schemas.microsoft.com/office/drawing/2014/main" id="{2669D95A-588A-437A-A9D2-6ACB23B5D8BC}"/>
              </a:ext>
            </a:extLst>
          </p:cNvPr>
          <p:cNvSpPr txBox="1"/>
          <p:nvPr/>
        </p:nvSpPr>
        <p:spPr>
          <a:xfrm>
            <a:off x="390525" y="818820"/>
            <a:ext cx="8620125" cy="461665"/>
          </a:xfrm>
          <a:prstGeom prst="rect">
            <a:avLst/>
          </a:prstGeom>
          <a:noFill/>
        </p:spPr>
        <p:txBody>
          <a:bodyPr wrap="square" rtlCol="0">
            <a:spAutoFit/>
          </a:bodyPr>
          <a:lstStyle/>
          <a:p>
            <a:r>
              <a:rPr lang="en-US" sz="2400" b="1" dirty="0"/>
              <a:t>Southern IL Electric Cooperative</a:t>
            </a:r>
          </a:p>
        </p:txBody>
      </p:sp>
      <p:sp>
        <p:nvSpPr>
          <p:cNvPr id="4" name="Content Placeholder 3">
            <a:extLst>
              <a:ext uri="{FF2B5EF4-FFF2-40B4-BE49-F238E27FC236}">
                <a16:creationId xmlns:a16="http://schemas.microsoft.com/office/drawing/2014/main" id="{B5D954D7-B199-47BB-807E-C69DF5E03599}"/>
              </a:ext>
            </a:extLst>
          </p:cNvPr>
          <p:cNvSpPr>
            <a:spLocks noGrp="1"/>
          </p:cNvSpPr>
          <p:nvPr>
            <p:ph idx="1"/>
          </p:nvPr>
        </p:nvSpPr>
        <p:spPr>
          <a:xfrm>
            <a:off x="628650" y="1388155"/>
            <a:ext cx="7924800" cy="4938934"/>
          </a:xfrm>
        </p:spPr>
        <p:txBody>
          <a:bodyPr>
            <a:normAutofit/>
          </a:bodyPr>
          <a:lstStyle/>
          <a:p>
            <a:r>
              <a:rPr lang="en-US" dirty="0"/>
              <a:t>Southern Illinois Power Cooperative (SIPC), located at the Lake of Egypt, just south of Marion.</a:t>
            </a:r>
          </a:p>
          <a:p>
            <a:r>
              <a:rPr lang="en-US" dirty="0"/>
              <a:t>Serves:</a:t>
            </a:r>
          </a:p>
          <a:p>
            <a:pPr lvl="1"/>
            <a:r>
              <a:rPr lang="en-US" dirty="0"/>
              <a:t>Southern Illinois Electric Cooperative</a:t>
            </a:r>
          </a:p>
          <a:p>
            <a:pPr lvl="1"/>
            <a:r>
              <a:rPr lang="en-US" dirty="0"/>
              <a:t>Egyptian Electric Cooperative of Steeleville</a:t>
            </a:r>
          </a:p>
          <a:p>
            <a:pPr lvl="1"/>
            <a:r>
              <a:rPr lang="en-US" dirty="0" err="1"/>
              <a:t>SouthEastern</a:t>
            </a:r>
            <a:r>
              <a:rPr lang="en-US" dirty="0"/>
              <a:t> Illinois Electric Cooperative of Eldorado</a:t>
            </a:r>
          </a:p>
          <a:p>
            <a:pPr lvl="1"/>
            <a:r>
              <a:rPr lang="en-US" dirty="0"/>
              <a:t>Monroe County Electric Cooperative in Waterloo</a:t>
            </a:r>
          </a:p>
          <a:p>
            <a:pPr lvl="1"/>
            <a:r>
              <a:rPr lang="en-US" dirty="0"/>
              <a:t>Clinton County Electric Cooperative in Breese</a:t>
            </a:r>
          </a:p>
          <a:p>
            <a:pPr lvl="1"/>
            <a:r>
              <a:rPr lang="en-US" dirty="0"/>
              <a:t>Tri-County Electric Cooperative in Mt. Vernon</a:t>
            </a:r>
          </a:p>
          <a:p>
            <a:pPr lvl="1"/>
            <a:r>
              <a:rPr lang="en-US" dirty="0"/>
              <a:t>Clay Electric Cooperative in Flora</a:t>
            </a:r>
          </a:p>
        </p:txBody>
      </p:sp>
    </p:spTree>
    <p:extLst>
      <p:ext uri="{BB962C8B-B14F-4D97-AF65-F5344CB8AC3E}">
        <p14:creationId xmlns:p14="http://schemas.microsoft.com/office/powerpoint/2010/main" val="2825489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A3F851-5655-4401-B315-01BEF86C4F41}"/>
              </a:ext>
            </a:extLst>
          </p:cNvPr>
          <p:cNvSpPr txBox="1"/>
          <p:nvPr/>
        </p:nvSpPr>
        <p:spPr>
          <a:xfrm>
            <a:off x="0" y="162410"/>
            <a:ext cx="7689273" cy="553998"/>
          </a:xfrm>
          <a:prstGeom prst="rect">
            <a:avLst/>
          </a:prstGeom>
          <a:noFill/>
        </p:spPr>
        <p:txBody>
          <a:bodyPr wrap="square" rtlCol="0">
            <a:spAutoFit/>
          </a:bodyPr>
          <a:lstStyle/>
          <a:p>
            <a:pPr algn="ctr"/>
            <a:r>
              <a:rPr lang="en-US" sz="3000" b="1" dirty="0"/>
              <a:t>Where do cooperative utilities get their power?</a:t>
            </a:r>
          </a:p>
        </p:txBody>
      </p:sp>
      <p:sp>
        <p:nvSpPr>
          <p:cNvPr id="8" name="TextBox 7">
            <a:extLst>
              <a:ext uri="{FF2B5EF4-FFF2-40B4-BE49-F238E27FC236}">
                <a16:creationId xmlns:a16="http://schemas.microsoft.com/office/drawing/2014/main" id="{2669D95A-588A-437A-A9D2-6ACB23B5D8BC}"/>
              </a:ext>
            </a:extLst>
          </p:cNvPr>
          <p:cNvSpPr txBox="1"/>
          <p:nvPr/>
        </p:nvSpPr>
        <p:spPr>
          <a:xfrm>
            <a:off x="390525" y="803380"/>
            <a:ext cx="8620125" cy="584775"/>
          </a:xfrm>
          <a:prstGeom prst="rect">
            <a:avLst/>
          </a:prstGeom>
          <a:noFill/>
        </p:spPr>
        <p:txBody>
          <a:bodyPr wrap="square" rtlCol="0">
            <a:spAutoFit/>
          </a:bodyPr>
          <a:lstStyle/>
          <a:p>
            <a:r>
              <a:rPr lang="en-US" sz="3200" b="1" dirty="0"/>
              <a:t>Southern IL Electric Cooperative (continued)</a:t>
            </a:r>
          </a:p>
        </p:txBody>
      </p:sp>
      <p:sp>
        <p:nvSpPr>
          <p:cNvPr id="4" name="Content Placeholder 3">
            <a:extLst>
              <a:ext uri="{FF2B5EF4-FFF2-40B4-BE49-F238E27FC236}">
                <a16:creationId xmlns:a16="http://schemas.microsoft.com/office/drawing/2014/main" id="{B5D954D7-B199-47BB-807E-C69DF5E03599}"/>
              </a:ext>
            </a:extLst>
          </p:cNvPr>
          <p:cNvSpPr>
            <a:spLocks noGrp="1"/>
          </p:cNvSpPr>
          <p:nvPr>
            <p:ph idx="1"/>
          </p:nvPr>
        </p:nvSpPr>
        <p:spPr>
          <a:xfrm>
            <a:off x="628650" y="1562099"/>
            <a:ext cx="7858125" cy="4764989"/>
          </a:xfrm>
        </p:spPr>
        <p:txBody>
          <a:bodyPr>
            <a:normAutofit fontScale="77500" lnSpcReduction="20000"/>
          </a:bodyPr>
          <a:lstStyle/>
          <a:p>
            <a:pPr fontAlgn="base"/>
            <a:r>
              <a:rPr lang="en-US" dirty="0"/>
              <a:t>In the 1990’s, the three aged cyclone boilers were replaced with one circulating fluidized bed boiler.  The new boiler is environmentally friendly and </a:t>
            </a:r>
            <a:r>
              <a:rPr lang="en-US" b="1" dirty="0"/>
              <a:t>burns mostly carbon</a:t>
            </a:r>
            <a:r>
              <a:rPr lang="en-US" dirty="0"/>
              <a:t>.  While the new boiler was under construction, SIPC also added additional pollution control equipment to Unit 4.  Taken together, these improvements allow SIPC to meet environmental standards and insure that the plant will continue to operate well into the future.  </a:t>
            </a:r>
            <a:r>
              <a:rPr lang="en-US" b="1" dirty="0"/>
              <a:t>Both the new unit and Unit 4 burn local coal and carbon.</a:t>
            </a:r>
          </a:p>
          <a:p>
            <a:pPr fontAlgn="base"/>
            <a:r>
              <a:rPr lang="en-US" dirty="0"/>
              <a:t>In the past, SIPC relied on neighboring utilities when demand for electricity was more than they could produce.  In today’s market, electricity is traded like any other commodity.  To reduce reliance on the market, </a:t>
            </a:r>
            <a:r>
              <a:rPr lang="en-US" b="1" dirty="0"/>
              <a:t>SIPC built two natural gas-fired combustion turbines</a:t>
            </a:r>
            <a:r>
              <a:rPr lang="en-US" dirty="0"/>
              <a:t>.  These units can be started when market prices are high or when incoming transmission lines are too congested to import power.                                           </a:t>
            </a:r>
          </a:p>
          <a:p>
            <a:pPr marL="0" indent="0" fontAlgn="base">
              <a:buNone/>
            </a:pPr>
            <a:r>
              <a:rPr lang="en-US" dirty="0"/>
              <a:t>                                                            SOURCE:  SIEC Website</a:t>
            </a:r>
          </a:p>
          <a:p>
            <a:pPr marL="0" indent="0">
              <a:buNone/>
            </a:pPr>
            <a:endParaRPr lang="en-US" dirty="0"/>
          </a:p>
        </p:txBody>
      </p:sp>
    </p:spTree>
    <p:extLst>
      <p:ext uri="{BB962C8B-B14F-4D97-AF65-F5344CB8AC3E}">
        <p14:creationId xmlns:p14="http://schemas.microsoft.com/office/powerpoint/2010/main" val="1756127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A3F851-5655-4401-B315-01BEF86C4F41}"/>
              </a:ext>
            </a:extLst>
          </p:cNvPr>
          <p:cNvSpPr txBox="1"/>
          <p:nvPr/>
        </p:nvSpPr>
        <p:spPr>
          <a:xfrm>
            <a:off x="0" y="141833"/>
            <a:ext cx="7689273" cy="553998"/>
          </a:xfrm>
          <a:prstGeom prst="rect">
            <a:avLst/>
          </a:prstGeom>
          <a:noFill/>
        </p:spPr>
        <p:txBody>
          <a:bodyPr wrap="square" rtlCol="0">
            <a:spAutoFit/>
          </a:bodyPr>
          <a:lstStyle/>
          <a:p>
            <a:pPr algn="ctr"/>
            <a:r>
              <a:rPr lang="en-US" sz="3000" b="1" dirty="0"/>
              <a:t>Where do cooperative utilities get their power?</a:t>
            </a:r>
          </a:p>
        </p:txBody>
      </p:sp>
      <p:sp>
        <p:nvSpPr>
          <p:cNvPr id="8" name="TextBox 7">
            <a:extLst>
              <a:ext uri="{FF2B5EF4-FFF2-40B4-BE49-F238E27FC236}">
                <a16:creationId xmlns:a16="http://schemas.microsoft.com/office/drawing/2014/main" id="{2669D95A-588A-437A-A9D2-6ACB23B5D8BC}"/>
              </a:ext>
            </a:extLst>
          </p:cNvPr>
          <p:cNvSpPr txBox="1"/>
          <p:nvPr/>
        </p:nvSpPr>
        <p:spPr>
          <a:xfrm>
            <a:off x="390525" y="803380"/>
            <a:ext cx="8620125" cy="461665"/>
          </a:xfrm>
          <a:prstGeom prst="rect">
            <a:avLst/>
          </a:prstGeom>
          <a:noFill/>
        </p:spPr>
        <p:txBody>
          <a:bodyPr wrap="square" rtlCol="0">
            <a:spAutoFit/>
          </a:bodyPr>
          <a:lstStyle/>
          <a:p>
            <a:r>
              <a:rPr lang="en-US" sz="2400" b="1" dirty="0"/>
              <a:t>Hoosier Energy</a:t>
            </a:r>
          </a:p>
        </p:txBody>
      </p:sp>
      <p:sp>
        <p:nvSpPr>
          <p:cNvPr id="4" name="Content Placeholder 3">
            <a:extLst>
              <a:ext uri="{FF2B5EF4-FFF2-40B4-BE49-F238E27FC236}">
                <a16:creationId xmlns:a16="http://schemas.microsoft.com/office/drawing/2014/main" id="{B5D954D7-B199-47BB-807E-C69DF5E03599}"/>
              </a:ext>
            </a:extLst>
          </p:cNvPr>
          <p:cNvSpPr>
            <a:spLocks noGrp="1"/>
          </p:cNvSpPr>
          <p:nvPr>
            <p:ph idx="1"/>
          </p:nvPr>
        </p:nvSpPr>
        <p:spPr>
          <a:xfrm>
            <a:off x="628650" y="1247775"/>
            <a:ext cx="7972425" cy="5079313"/>
          </a:xfrm>
        </p:spPr>
        <p:txBody>
          <a:bodyPr>
            <a:normAutofit fontScale="92500"/>
          </a:bodyPr>
          <a:lstStyle/>
          <a:p>
            <a:r>
              <a:rPr lang="en-US" sz="2600" dirty="0"/>
              <a:t>Located in </a:t>
            </a:r>
            <a:r>
              <a:rPr lang="en-US" sz="2600" dirty="0" err="1"/>
              <a:t>Merom</a:t>
            </a:r>
            <a:r>
              <a:rPr lang="en-US" sz="2600" dirty="0"/>
              <a:t>, Indiana</a:t>
            </a:r>
          </a:p>
          <a:p>
            <a:r>
              <a:rPr lang="en-US" sz="2600" dirty="0"/>
              <a:t>Serves the Wayne-White Electric Cooperative</a:t>
            </a:r>
          </a:p>
          <a:p>
            <a:r>
              <a:rPr lang="en-US" sz="2400" dirty="0"/>
              <a:t>Hoosier Energy has made significant strides in recent years to increase renewable energy resources in its generation portfolio, including </a:t>
            </a:r>
            <a:r>
              <a:rPr lang="en-US" sz="2400" b="1" dirty="0"/>
              <a:t>two landfill methane generating stations, a coalbed methane facility and hydropower and wind energy purchase power agreements</a:t>
            </a:r>
            <a:r>
              <a:rPr lang="en-US" sz="2400" dirty="0"/>
              <a:t>. The commitment to renewable energy has been strengthened with </a:t>
            </a:r>
            <a:r>
              <a:rPr lang="en-US" sz="2400" b="1" dirty="0"/>
              <a:t>plans for utility-scale solar projects </a:t>
            </a:r>
            <a:r>
              <a:rPr lang="en-US" sz="2400" dirty="0"/>
              <a:t>and a voluntary board policy to increase the renewable portion of the portfolio to 10 percent by 2025.</a:t>
            </a:r>
          </a:p>
          <a:p>
            <a:r>
              <a:rPr lang="en-US" sz="2400" dirty="0"/>
              <a:t>In 2010 were fined $950,000 by the federal EPA for violations at their two coal fired plants, had to spend $5 million on environmental projects and reduce harmful carbon emissions by 24,500 tons per year.       </a:t>
            </a:r>
            <a:r>
              <a:rPr lang="en-US" sz="1700" dirty="0"/>
              <a:t>Sources:  Hoosier Energy 65</a:t>
            </a:r>
            <a:r>
              <a:rPr lang="en-US" sz="1700" baseline="30000" dirty="0"/>
              <a:t>th</a:t>
            </a:r>
            <a:r>
              <a:rPr lang="en-US" sz="1700" dirty="0"/>
              <a:t> Anniversary Report/US EPA</a:t>
            </a:r>
          </a:p>
          <a:p>
            <a:pPr lvl="1"/>
            <a:endParaRPr lang="en-US" sz="2200" dirty="0"/>
          </a:p>
        </p:txBody>
      </p:sp>
    </p:spTree>
    <p:extLst>
      <p:ext uri="{BB962C8B-B14F-4D97-AF65-F5344CB8AC3E}">
        <p14:creationId xmlns:p14="http://schemas.microsoft.com/office/powerpoint/2010/main" val="207920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A3F851-5655-4401-B315-01BEF86C4F41}"/>
              </a:ext>
            </a:extLst>
          </p:cNvPr>
          <p:cNvSpPr txBox="1"/>
          <p:nvPr/>
        </p:nvSpPr>
        <p:spPr>
          <a:xfrm>
            <a:off x="0" y="75438"/>
            <a:ext cx="7689273" cy="553998"/>
          </a:xfrm>
          <a:prstGeom prst="rect">
            <a:avLst/>
          </a:prstGeom>
          <a:noFill/>
        </p:spPr>
        <p:txBody>
          <a:bodyPr wrap="square" rtlCol="0">
            <a:spAutoFit/>
          </a:bodyPr>
          <a:lstStyle/>
          <a:p>
            <a:pPr algn="ctr"/>
            <a:r>
              <a:rPr lang="en-US" sz="3000" b="1" dirty="0"/>
              <a:t>Where do cooperative utilities get their power?</a:t>
            </a:r>
          </a:p>
        </p:txBody>
      </p:sp>
      <p:sp>
        <p:nvSpPr>
          <p:cNvPr id="8" name="TextBox 7">
            <a:extLst>
              <a:ext uri="{FF2B5EF4-FFF2-40B4-BE49-F238E27FC236}">
                <a16:creationId xmlns:a16="http://schemas.microsoft.com/office/drawing/2014/main" id="{2669D95A-588A-437A-A9D2-6ACB23B5D8BC}"/>
              </a:ext>
            </a:extLst>
          </p:cNvPr>
          <p:cNvSpPr txBox="1"/>
          <p:nvPr/>
        </p:nvSpPr>
        <p:spPr>
          <a:xfrm>
            <a:off x="390525" y="803380"/>
            <a:ext cx="8620125" cy="461665"/>
          </a:xfrm>
          <a:prstGeom prst="rect">
            <a:avLst/>
          </a:prstGeom>
          <a:noFill/>
        </p:spPr>
        <p:txBody>
          <a:bodyPr wrap="square" rtlCol="0">
            <a:spAutoFit/>
          </a:bodyPr>
          <a:lstStyle/>
          <a:p>
            <a:r>
              <a:rPr lang="en-US" sz="2400" b="1" dirty="0"/>
              <a:t>Hoosier Energy</a:t>
            </a:r>
          </a:p>
        </p:txBody>
      </p:sp>
      <p:sp>
        <p:nvSpPr>
          <p:cNvPr id="4" name="Content Placeholder 3">
            <a:extLst>
              <a:ext uri="{FF2B5EF4-FFF2-40B4-BE49-F238E27FC236}">
                <a16:creationId xmlns:a16="http://schemas.microsoft.com/office/drawing/2014/main" id="{B5D954D7-B199-47BB-807E-C69DF5E03599}"/>
              </a:ext>
            </a:extLst>
          </p:cNvPr>
          <p:cNvSpPr>
            <a:spLocks noGrp="1"/>
          </p:cNvSpPr>
          <p:nvPr>
            <p:ph idx="1"/>
          </p:nvPr>
        </p:nvSpPr>
        <p:spPr>
          <a:xfrm>
            <a:off x="628650" y="1562099"/>
            <a:ext cx="7858125" cy="4764989"/>
          </a:xfrm>
        </p:spPr>
        <p:txBody>
          <a:bodyPr>
            <a:normAutofit lnSpcReduction="10000"/>
          </a:bodyPr>
          <a:lstStyle/>
          <a:p>
            <a:pPr marL="0" indent="0">
              <a:buNone/>
            </a:pPr>
            <a:r>
              <a:rPr lang="en-US" sz="2600" dirty="0"/>
              <a:t>This power supplier operates eight power plants, including the 1,070-megawatt </a:t>
            </a:r>
            <a:r>
              <a:rPr lang="en-US" sz="2600" dirty="0" err="1"/>
              <a:t>Merom</a:t>
            </a:r>
            <a:r>
              <a:rPr lang="en-US" sz="2600" dirty="0"/>
              <a:t> Generating Station in Sullivan County, Indiana, and the 250-megawatt </a:t>
            </a:r>
            <a:r>
              <a:rPr lang="en-US" sz="2600" dirty="0" err="1"/>
              <a:t>Ratts</a:t>
            </a:r>
            <a:r>
              <a:rPr lang="en-US" sz="2600" dirty="0"/>
              <a:t> Generating Station in Pike County, Indiana, which are both </a:t>
            </a:r>
            <a:r>
              <a:rPr lang="en-US" sz="2600" b="1" dirty="0"/>
              <a:t>coal-fired power stations</a:t>
            </a:r>
            <a:r>
              <a:rPr lang="en-US" sz="2600" dirty="0"/>
              <a:t>. Hoosier Energy’s generation resources include 50 percent ownership of the 630-megawatt Holland Energy combined-cycle plant in east-central Illinois that </a:t>
            </a:r>
            <a:r>
              <a:rPr lang="en-US" sz="2600" b="1" dirty="0"/>
              <a:t>uses natural gas as its fuel source as well as two natural gas peaking plants</a:t>
            </a:r>
            <a:r>
              <a:rPr lang="en-US" sz="2600" dirty="0"/>
              <a:t>: the 174-megawatt Worthington Generating Station and 66 percent of the 258-megawatt Lawrence County Generating Station, both located in Indiana.</a:t>
            </a:r>
          </a:p>
          <a:p>
            <a:pPr marL="0" indent="0">
              <a:buNone/>
            </a:pPr>
            <a:r>
              <a:rPr lang="en-US" sz="2600" dirty="0"/>
              <a:t>                                       </a:t>
            </a:r>
            <a:r>
              <a:rPr lang="en-US" sz="1800" dirty="0"/>
              <a:t>Source:  Hoosier Energy 65</a:t>
            </a:r>
            <a:r>
              <a:rPr lang="en-US" sz="1800" baseline="30000" dirty="0"/>
              <a:t>th</a:t>
            </a:r>
            <a:r>
              <a:rPr lang="en-US" sz="1800" dirty="0"/>
              <a:t>  Anniversary Report</a:t>
            </a:r>
          </a:p>
        </p:txBody>
      </p:sp>
    </p:spTree>
    <p:extLst>
      <p:ext uri="{BB962C8B-B14F-4D97-AF65-F5344CB8AC3E}">
        <p14:creationId xmlns:p14="http://schemas.microsoft.com/office/powerpoint/2010/main" val="367062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5695" y="1228344"/>
            <a:ext cx="7952740" cy="8255"/>
          </a:xfrm>
          <a:custGeom>
            <a:avLst/>
            <a:gdLst/>
            <a:ahLst/>
            <a:cxnLst/>
            <a:rect l="l" t="t" r="r" b="b"/>
            <a:pathLst>
              <a:path w="7952740" h="8255">
                <a:moveTo>
                  <a:pt x="0" y="0"/>
                </a:moveTo>
                <a:lnTo>
                  <a:pt x="7952193" y="7823"/>
                </a:lnTo>
              </a:path>
            </a:pathLst>
          </a:custGeom>
          <a:ln w="6096">
            <a:solidFill>
              <a:srgbClr val="FFA200"/>
            </a:solidFill>
          </a:ln>
        </p:spPr>
        <p:txBody>
          <a:bodyPr wrap="square" lIns="0" tIns="0" rIns="0" bIns="0" rtlCol="0"/>
          <a:lstStyle/>
          <a:p>
            <a:endParaRPr/>
          </a:p>
        </p:txBody>
      </p:sp>
      <p:sp>
        <p:nvSpPr>
          <p:cNvPr id="3" name="object 3"/>
          <p:cNvSpPr/>
          <p:nvPr/>
        </p:nvSpPr>
        <p:spPr>
          <a:xfrm>
            <a:off x="6538964" y="413578"/>
            <a:ext cx="851915" cy="45719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idx="4294967295"/>
          </p:nvPr>
        </p:nvSpPr>
        <p:spPr>
          <a:xfrm>
            <a:off x="107004" y="309488"/>
            <a:ext cx="6359327" cy="504625"/>
          </a:xfrm>
          <a:prstGeom prst="rect">
            <a:avLst/>
          </a:prstGeom>
        </p:spPr>
        <p:txBody>
          <a:bodyPr vert="horz" wrap="square" lIns="0" tIns="12065" rIns="0" bIns="0" rtlCol="0">
            <a:spAutoFit/>
          </a:bodyPr>
          <a:lstStyle/>
          <a:p>
            <a:pPr marL="12700">
              <a:lnSpc>
                <a:spcPct val="100000"/>
              </a:lnSpc>
              <a:spcBef>
                <a:spcPts val="95"/>
              </a:spcBef>
            </a:pPr>
            <a:r>
              <a:rPr sz="3200" b="1" spc="-5" dirty="0">
                <a:latin typeface="+mn-lt"/>
              </a:rPr>
              <a:t>Context: Characterizing the</a:t>
            </a:r>
            <a:r>
              <a:rPr sz="3200" b="1" spc="100" dirty="0">
                <a:latin typeface="+mn-lt"/>
              </a:rPr>
              <a:t> </a:t>
            </a:r>
            <a:r>
              <a:rPr sz="3200" b="1" spc="-5" dirty="0">
                <a:latin typeface="+mn-lt"/>
              </a:rPr>
              <a:t>Challenge</a:t>
            </a:r>
            <a:endParaRPr sz="3200" b="1" dirty="0">
              <a:latin typeface="+mn-lt"/>
            </a:endParaRPr>
          </a:p>
        </p:txBody>
      </p:sp>
      <p:sp>
        <p:nvSpPr>
          <p:cNvPr id="10" name="Slide Number Placeholder 9">
            <a:extLst>
              <a:ext uri="{FF2B5EF4-FFF2-40B4-BE49-F238E27FC236}">
                <a16:creationId xmlns:a16="http://schemas.microsoft.com/office/drawing/2014/main" id="{9AAC7396-5C7C-4E38-8DD7-EB7E9C4EAA11}"/>
              </a:ext>
            </a:extLst>
          </p:cNvPr>
          <p:cNvSpPr>
            <a:spLocks noGrp="1"/>
          </p:cNvSpPr>
          <p:nvPr>
            <p:ph type="sldNum" sz="quarter" idx="4294967295"/>
          </p:nvPr>
        </p:nvSpPr>
        <p:spPr>
          <a:xfrm>
            <a:off x="7086600" y="6356350"/>
            <a:ext cx="2057400" cy="365125"/>
          </a:xfrm>
          <a:prstGeom prst="rect">
            <a:avLst/>
          </a:prstGeom>
        </p:spPr>
        <p:txBody>
          <a:bodyPr/>
          <a:lstStyle/>
          <a:p>
            <a:pPr marL="25400">
              <a:lnSpc>
                <a:spcPct val="100000"/>
              </a:lnSpc>
            </a:pPr>
            <a:fld id="{81D60167-4931-47E6-BA6A-407CBD079E47}" type="slidenum">
              <a:rPr lang="en-US" spc="-5" smtClean="0"/>
              <a:t>19</a:t>
            </a:fld>
            <a:endParaRPr lang="en-US" spc="-5" dirty="0"/>
          </a:p>
        </p:txBody>
      </p:sp>
      <p:sp>
        <p:nvSpPr>
          <p:cNvPr id="5" name="object 5"/>
          <p:cNvSpPr txBox="1"/>
          <p:nvPr/>
        </p:nvSpPr>
        <p:spPr>
          <a:xfrm>
            <a:off x="444046" y="3381375"/>
            <a:ext cx="6022285" cy="2778325"/>
          </a:xfrm>
          <a:prstGeom prst="rect">
            <a:avLst/>
          </a:prstGeom>
        </p:spPr>
        <p:txBody>
          <a:bodyPr vert="horz" wrap="square" lIns="0" tIns="43815" rIns="0" bIns="0" rtlCol="0">
            <a:spAutoFit/>
          </a:bodyPr>
          <a:lstStyle/>
          <a:p>
            <a:pPr marL="12700" marR="419734">
              <a:lnSpc>
                <a:spcPts val="1939"/>
              </a:lnSpc>
              <a:spcBef>
                <a:spcPts val="345"/>
              </a:spcBef>
            </a:pPr>
            <a:r>
              <a:rPr sz="1800" b="1" spc="-5" dirty="0">
                <a:latin typeface="Arial"/>
                <a:cs typeface="Arial"/>
              </a:rPr>
              <a:t>Core Question</a:t>
            </a:r>
            <a:r>
              <a:rPr sz="1800" spc="-5" dirty="0">
                <a:latin typeface="Arial"/>
                <a:cs typeface="Arial"/>
              </a:rPr>
              <a:t>: How can </a:t>
            </a:r>
            <a:r>
              <a:rPr sz="1800" dirty="0">
                <a:latin typeface="Arial"/>
                <a:cs typeface="Arial"/>
              </a:rPr>
              <a:t>a </a:t>
            </a:r>
            <a:r>
              <a:rPr sz="1800" spc="-5" dirty="0">
                <a:latin typeface="Arial"/>
                <a:cs typeface="Arial"/>
              </a:rPr>
              <a:t>community discern </a:t>
            </a:r>
            <a:r>
              <a:rPr sz="1800" spc="-15" dirty="0">
                <a:latin typeface="Arial"/>
                <a:cs typeface="Arial"/>
              </a:rPr>
              <a:t>if/when  </a:t>
            </a:r>
            <a:r>
              <a:rPr sz="1800" spc="-5" dirty="0">
                <a:latin typeface="Arial"/>
                <a:cs typeface="Arial"/>
              </a:rPr>
              <a:t>there is </a:t>
            </a:r>
            <a:r>
              <a:rPr sz="1800" spc="-10" dirty="0">
                <a:latin typeface="Arial"/>
                <a:cs typeface="Arial"/>
              </a:rPr>
              <a:t>potential opportunity </a:t>
            </a:r>
            <a:r>
              <a:rPr sz="1800" spc="-5" dirty="0">
                <a:latin typeface="Arial"/>
                <a:cs typeface="Arial"/>
              </a:rPr>
              <a:t>for PV </a:t>
            </a:r>
            <a:r>
              <a:rPr sz="1800" spc="-10" dirty="0">
                <a:latin typeface="Arial"/>
                <a:cs typeface="Arial"/>
              </a:rPr>
              <a:t>development and  </a:t>
            </a:r>
            <a:r>
              <a:rPr sz="1800" spc="-5" dirty="0">
                <a:latin typeface="Arial"/>
                <a:cs typeface="Arial"/>
              </a:rPr>
              <a:t>devise the </a:t>
            </a:r>
            <a:r>
              <a:rPr sz="1800" spc="-10" dirty="0">
                <a:latin typeface="Arial"/>
                <a:cs typeface="Arial"/>
              </a:rPr>
              <a:t>appropriate </a:t>
            </a:r>
            <a:r>
              <a:rPr sz="1800" spc="-5" dirty="0">
                <a:latin typeface="Arial"/>
                <a:cs typeface="Arial"/>
              </a:rPr>
              <a:t>strategy for nurturing</a:t>
            </a:r>
            <a:r>
              <a:rPr sz="1800" spc="35" dirty="0">
                <a:latin typeface="Arial"/>
                <a:cs typeface="Arial"/>
              </a:rPr>
              <a:t> </a:t>
            </a:r>
            <a:r>
              <a:rPr sz="1800" spc="-5" dirty="0">
                <a:latin typeface="Arial"/>
                <a:cs typeface="Arial"/>
              </a:rPr>
              <a:t>it?</a:t>
            </a:r>
            <a:endParaRPr sz="1800" dirty="0">
              <a:latin typeface="Arial"/>
              <a:cs typeface="Arial"/>
            </a:endParaRPr>
          </a:p>
          <a:p>
            <a:pPr>
              <a:lnSpc>
                <a:spcPct val="100000"/>
              </a:lnSpc>
              <a:spcBef>
                <a:spcPts val="5"/>
              </a:spcBef>
            </a:pPr>
            <a:endParaRPr sz="2550" dirty="0">
              <a:latin typeface="Times New Roman"/>
              <a:cs typeface="Times New Roman"/>
            </a:endParaRPr>
          </a:p>
          <a:p>
            <a:pPr marL="299085" marR="5080" indent="-286385">
              <a:lnSpc>
                <a:spcPts val="1939"/>
              </a:lnSpc>
              <a:buChar char="•"/>
              <a:tabLst>
                <a:tab pos="299085" algn="l"/>
                <a:tab pos="299720" algn="l"/>
              </a:tabLst>
            </a:pPr>
            <a:r>
              <a:rPr sz="1800" spc="-10" dirty="0">
                <a:latin typeface="Arial"/>
                <a:cs typeface="Arial"/>
              </a:rPr>
              <a:t>Solutions </a:t>
            </a:r>
            <a:r>
              <a:rPr sz="1800" spc="-5" dirty="0">
                <a:latin typeface="Arial"/>
                <a:cs typeface="Arial"/>
              </a:rPr>
              <a:t>exist. </a:t>
            </a:r>
            <a:r>
              <a:rPr sz="1800" dirty="0">
                <a:latin typeface="Arial"/>
                <a:cs typeface="Arial"/>
              </a:rPr>
              <a:t>A </a:t>
            </a:r>
            <a:r>
              <a:rPr sz="1800" spc="-10" dirty="0">
                <a:latin typeface="Arial"/>
                <a:cs typeface="Arial"/>
              </a:rPr>
              <a:t>number </a:t>
            </a:r>
            <a:r>
              <a:rPr sz="1800" spc="-5" dirty="0">
                <a:latin typeface="Arial"/>
                <a:cs typeface="Arial"/>
              </a:rPr>
              <a:t>of communities </a:t>
            </a:r>
            <a:r>
              <a:rPr sz="1800" spc="-10" dirty="0">
                <a:latin typeface="Arial"/>
                <a:cs typeface="Arial"/>
              </a:rPr>
              <a:t>have  </a:t>
            </a:r>
            <a:r>
              <a:rPr sz="1800" spc="-5" dirty="0">
                <a:latin typeface="Arial"/>
                <a:cs typeface="Arial"/>
              </a:rPr>
              <a:t>successfully </a:t>
            </a:r>
            <a:r>
              <a:rPr sz="1800" spc="-10" dirty="0">
                <a:latin typeface="Arial"/>
                <a:cs typeface="Arial"/>
              </a:rPr>
              <a:t>engaged </a:t>
            </a:r>
            <a:r>
              <a:rPr sz="1800" spc="-5" dirty="0">
                <a:latin typeface="Arial"/>
                <a:cs typeface="Arial"/>
              </a:rPr>
              <a:t>their co-op or muni </a:t>
            </a:r>
            <a:r>
              <a:rPr sz="1800" dirty="0">
                <a:latin typeface="Arial"/>
                <a:cs typeface="Arial"/>
              </a:rPr>
              <a:t>to  </a:t>
            </a:r>
            <a:r>
              <a:rPr sz="1800" spc="-10" dirty="0">
                <a:latin typeface="Arial"/>
                <a:cs typeface="Arial"/>
              </a:rPr>
              <a:t>collaboratively </a:t>
            </a:r>
            <a:r>
              <a:rPr sz="1800" spc="-5" dirty="0">
                <a:latin typeface="Arial"/>
                <a:cs typeface="Arial"/>
              </a:rPr>
              <a:t>formulate </a:t>
            </a:r>
            <a:r>
              <a:rPr sz="1800" dirty="0">
                <a:latin typeface="Arial"/>
                <a:cs typeface="Arial"/>
              </a:rPr>
              <a:t>a </a:t>
            </a:r>
            <a:r>
              <a:rPr sz="1800" spc="-5" dirty="0">
                <a:latin typeface="Arial"/>
                <a:cs typeface="Arial"/>
              </a:rPr>
              <a:t>solar </a:t>
            </a:r>
            <a:r>
              <a:rPr sz="1800" spc="-10" dirty="0">
                <a:latin typeface="Arial"/>
                <a:cs typeface="Arial"/>
              </a:rPr>
              <a:t>development</a:t>
            </a:r>
            <a:r>
              <a:rPr sz="1800" spc="110" dirty="0">
                <a:latin typeface="Arial"/>
                <a:cs typeface="Arial"/>
              </a:rPr>
              <a:t> </a:t>
            </a:r>
            <a:r>
              <a:rPr sz="1800" spc="-10" dirty="0">
                <a:latin typeface="Arial"/>
                <a:cs typeface="Arial"/>
              </a:rPr>
              <a:t>approach.</a:t>
            </a:r>
            <a:endParaRPr sz="1800" dirty="0">
              <a:latin typeface="Arial"/>
              <a:cs typeface="Arial"/>
            </a:endParaRPr>
          </a:p>
          <a:p>
            <a:pPr>
              <a:lnSpc>
                <a:spcPct val="100000"/>
              </a:lnSpc>
              <a:spcBef>
                <a:spcPts val="20"/>
              </a:spcBef>
              <a:buFont typeface="Arial"/>
              <a:buChar char="•"/>
            </a:pPr>
            <a:endParaRPr sz="2550" dirty="0">
              <a:latin typeface="Times New Roman"/>
              <a:cs typeface="Times New Roman"/>
            </a:endParaRPr>
          </a:p>
          <a:p>
            <a:pPr marL="299085" marR="472440" indent="-286385">
              <a:lnSpc>
                <a:spcPts val="1939"/>
              </a:lnSpc>
              <a:buChar char="•"/>
              <a:tabLst>
                <a:tab pos="299085" algn="l"/>
                <a:tab pos="299720" algn="l"/>
              </a:tabLst>
            </a:pPr>
            <a:r>
              <a:rPr sz="1800" spc="-5" dirty="0">
                <a:latin typeface="Arial"/>
                <a:cs typeface="Arial"/>
              </a:rPr>
              <a:t>Many of these </a:t>
            </a:r>
            <a:r>
              <a:rPr sz="1800" spc="-10" dirty="0">
                <a:latin typeface="Arial"/>
                <a:cs typeface="Arial"/>
              </a:rPr>
              <a:t>documented </a:t>
            </a:r>
            <a:r>
              <a:rPr sz="1800" spc="-5" dirty="0">
                <a:latin typeface="Arial"/>
                <a:cs typeface="Arial"/>
              </a:rPr>
              <a:t>cases follow </a:t>
            </a:r>
            <a:r>
              <a:rPr sz="1800" dirty="0">
                <a:latin typeface="Arial"/>
                <a:cs typeface="Arial"/>
              </a:rPr>
              <a:t>a </a:t>
            </a:r>
            <a:r>
              <a:rPr sz="1800" spc="-5" dirty="0">
                <a:latin typeface="Arial"/>
                <a:cs typeface="Arial"/>
              </a:rPr>
              <a:t>common  </a:t>
            </a:r>
            <a:r>
              <a:rPr sz="1800" spc="-10" dirty="0">
                <a:latin typeface="Arial"/>
                <a:cs typeface="Arial"/>
              </a:rPr>
              <a:t>blueprint</a:t>
            </a:r>
            <a:endParaRPr sz="1800" dirty="0">
              <a:latin typeface="Arial"/>
              <a:cs typeface="Arial"/>
            </a:endParaRPr>
          </a:p>
        </p:txBody>
      </p:sp>
      <p:sp>
        <p:nvSpPr>
          <p:cNvPr id="6" name="object 6"/>
          <p:cNvSpPr txBox="1"/>
          <p:nvPr/>
        </p:nvSpPr>
        <p:spPr>
          <a:xfrm>
            <a:off x="365759" y="1377696"/>
            <a:ext cx="8621395" cy="1935480"/>
          </a:xfrm>
          <a:prstGeom prst="rect">
            <a:avLst/>
          </a:prstGeom>
          <a:solidFill>
            <a:srgbClr val="E7E6E6"/>
          </a:solidFill>
          <a:ln w="9144">
            <a:solidFill>
              <a:srgbClr val="FFC000"/>
            </a:solidFill>
          </a:ln>
        </p:spPr>
        <p:txBody>
          <a:bodyPr vert="horz" wrap="square" lIns="0" tIns="133985" rIns="0" bIns="0" rtlCol="0">
            <a:spAutoFit/>
          </a:bodyPr>
          <a:lstStyle/>
          <a:p>
            <a:pPr marL="86360">
              <a:lnSpc>
                <a:spcPct val="100000"/>
              </a:lnSpc>
              <a:spcBef>
                <a:spcPts val="1055"/>
              </a:spcBef>
            </a:pPr>
            <a:r>
              <a:rPr sz="1800" b="1" i="1" spc="-5" dirty="0">
                <a:latin typeface="Arial"/>
                <a:cs typeface="Arial"/>
              </a:rPr>
              <a:t>Problem Statement: Utility Portfolio Realities </a:t>
            </a:r>
            <a:r>
              <a:rPr sz="1800" b="1" i="1" spc="-10" dirty="0">
                <a:latin typeface="Arial"/>
                <a:cs typeface="Arial"/>
              </a:rPr>
              <a:t>vs.</a:t>
            </a:r>
            <a:r>
              <a:rPr sz="1800" b="1" i="1" spc="-30" dirty="0">
                <a:latin typeface="Arial"/>
                <a:cs typeface="Arial"/>
              </a:rPr>
              <a:t> </a:t>
            </a:r>
            <a:r>
              <a:rPr sz="1800" b="1" i="1" spc="-5" dirty="0">
                <a:latin typeface="Arial"/>
                <a:cs typeface="Arial"/>
              </a:rPr>
              <a:t>Aspirations</a:t>
            </a:r>
            <a:endParaRPr sz="1800">
              <a:latin typeface="Arial"/>
              <a:cs typeface="Arial"/>
            </a:endParaRPr>
          </a:p>
          <a:p>
            <a:pPr marL="86360" marR="114300">
              <a:lnSpc>
                <a:spcPct val="100000"/>
              </a:lnSpc>
            </a:pPr>
            <a:r>
              <a:rPr sz="1800" i="1" spc="-10" dirty="0">
                <a:latin typeface="Arial"/>
                <a:cs typeface="Arial"/>
              </a:rPr>
              <a:t>Although </a:t>
            </a:r>
            <a:r>
              <a:rPr sz="1800" i="1" dirty="0">
                <a:latin typeface="Arial"/>
                <a:cs typeface="Arial"/>
              </a:rPr>
              <a:t>a </a:t>
            </a:r>
            <a:r>
              <a:rPr sz="1800" i="1" spc="-10" dirty="0">
                <a:latin typeface="Arial"/>
                <a:cs typeface="Arial"/>
              </a:rPr>
              <a:t>number </a:t>
            </a:r>
            <a:r>
              <a:rPr sz="1800" i="1" spc="-5" dirty="0">
                <a:latin typeface="Arial"/>
                <a:cs typeface="Arial"/>
              </a:rPr>
              <a:t>of cities </a:t>
            </a:r>
            <a:r>
              <a:rPr sz="1800" i="1" spc="-10" dirty="0">
                <a:latin typeface="Arial"/>
                <a:cs typeface="Arial"/>
              </a:rPr>
              <a:t>and counties </a:t>
            </a:r>
            <a:r>
              <a:rPr sz="1800" i="1" spc="-5" dirty="0">
                <a:latin typeface="Arial"/>
                <a:cs typeface="Arial"/>
              </a:rPr>
              <a:t>would like </a:t>
            </a:r>
            <a:r>
              <a:rPr sz="1800" i="1" dirty="0">
                <a:latin typeface="Arial"/>
                <a:cs typeface="Arial"/>
              </a:rPr>
              <a:t>to </a:t>
            </a:r>
            <a:r>
              <a:rPr sz="1800" i="1" spc="-5" dirty="0">
                <a:latin typeface="Arial"/>
                <a:cs typeface="Arial"/>
              </a:rPr>
              <a:t>nurture solar </a:t>
            </a:r>
            <a:r>
              <a:rPr sz="1800" i="1" spc="-10" dirty="0">
                <a:latin typeface="Arial"/>
                <a:cs typeface="Arial"/>
              </a:rPr>
              <a:t>development </a:t>
            </a:r>
            <a:r>
              <a:rPr sz="1800" i="1" spc="-5" dirty="0">
                <a:latin typeface="Arial"/>
                <a:cs typeface="Arial"/>
              </a:rPr>
              <a:t>in  their jurisdictions, their </a:t>
            </a:r>
            <a:r>
              <a:rPr sz="1800" i="1" spc="-10" dirty="0">
                <a:latin typeface="Arial"/>
                <a:cs typeface="Arial"/>
              </a:rPr>
              <a:t>ambitions </a:t>
            </a:r>
            <a:r>
              <a:rPr sz="1800" i="1" spc="-5" dirty="0">
                <a:latin typeface="Arial"/>
                <a:cs typeface="Arial"/>
              </a:rPr>
              <a:t>can be </a:t>
            </a:r>
            <a:r>
              <a:rPr sz="1800" i="1" spc="-10" dirty="0">
                <a:latin typeface="Arial"/>
                <a:cs typeface="Arial"/>
              </a:rPr>
              <a:t>hampered </a:t>
            </a:r>
            <a:r>
              <a:rPr sz="1800" i="1" spc="-5" dirty="0">
                <a:latin typeface="Arial"/>
                <a:cs typeface="Arial"/>
              </a:rPr>
              <a:t>by utility </a:t>
            </a:r>
            <a:r>
              <a:rPr sz="1800" i="1" spc="-10" dirty="0">
                <a:latin typeface="Arial"/>
                <a:cs typeface="Arial"/>
              </a:rPr>
              <a:t>supply </a:t>
            </a:r>
            <a:r>
              <a:rPr sz="1800" i="1" spc="-5" dirty="0">
                <a:latin typeface="Arial"/>
                <a:cs typeface="Arial"/>
              </a:rPr>
              <a:t>limits </a:t>
            </a:r>
            <a:r>
              <a:rPr sz="1800" i="1" spc="-10" dirty="0">
                <a:latin typeface="Arial"/>
                <a:cs typeface="Arial"/>
              </a:rPr>
              <a:t>because  </a:t>
            </a:r>
            <a:r>
              <a:rPr sz="1800" i="1" spc="-5" dirty="0">
                <a:latin typeface="Arial"/>
                <a:cs typeface="Arial"/>
              </a:rPr>
              <a:t>often cooperative </a:t>
            </a:r>
            <a:r>
              <a:rPr sz="1800" i="1" spc="-10" dirty="0">
                <a:latin typeface="Arial"/>
                <a:cs typeface="Arial"/>
              </a:rPr>
              <a:t>and municipal </a:t>
            </a:r>
            <a:r>
              <a:rPr sz="1800" i="1" spc="-5" dirty="0">
                <a:latin typeface="Arial"/>
                <a:cs typeface="Arial"/>
              </a:rPr>
              <a:t>utilities are locked into </a:t>
            </a:r>
            <a:r>
              <a:rPr sz="1800" i="1" spc="-10" dirty="0">
                <a:latin typeface="Arial"/>
                <a:cs typeface="Arial"/>
              </a:rPr>
              <a:t>long-term supply </a:t>
            </a:r>
            <a:r>
              <a:rPr sz="1800" i="1" spc="-5" dirty="0">
                <a:latin typeface="Arial"/>
                <a:cs typeface="Arial"/>
              </a:rPr>
              <a:t>contracts  </a:t>
            </a:r>
            <a:r>
              <a:rPr sz="1800" i="1" spc="-10" dirty="0">
                <a:latin typeface="Arial"/>
                <a:cs typeface="Arial"/>
              </a:rPr>
              <a:t>and </a:t>
            </a:r>
            <a:r>
              <a:rPr sz="1800" i="1" spc="-5" dirty="0">
                <a:latin typeface="Arial"/>
                <a:cs typeface="Arial"/>
              </a:rPr>
              <a:t>face slow or </a:t>
            </a:r>
            <a:r>
              <a:rPr sz="1800" i="1" spc="-10" dirty="0">
                <a:latin typeface="Arial"/>
                <a:cs typeface="Arial"/>
              </a:rPr>
              <a:t>negative load </a:t>
            </a:r>
            <a:r>
              <a:rPr sz="1800" i="1" spc="-5" dirty="0">
                <a:latin typeface="Arial"/>
                <a:cs typeface="Arial"/>
              </a:rPr>
              <a:t>growth. As </a:t>
            </a:r>
            <a:r>
              <a:rPr sz="1800" i="1" dirty="0">
                <a:latin typeface="Arial"/>
                <a:cs typeface="Arial"/>
              </a:rPr>
              <a:t>a </a:t>
            </a:r>
            <a:r>
              <a:rPr sz="1800" i="1" spc="-5" dirty="0">
                <a:latin typeface="Arial"/>
                <a:cs typeface="Arial"/>
              </a:rPr>
              <a:t>result, they </a:t>
            </a:r>
            <a:r>
              <a:rPr sz="1800" i="1" spc="-10" dirty="0">
                <a:latin typeface="Arial"/>
                <a:cs typeface="Arial"/>
              </a:rPr>
              <a:t>have </a:t>
            </a:r>
            <a:r>
              <a:rPr sz="1800" i="1" spc="-5" dirty="0">
                <a:latin typeface="Arial"/>
                <a:cs typeface="Arial"/>
              </a:rPr>
              <a:t>little </a:t>
            </a:r>
            <a:r>
              <a:rPr sz="1800" i="1" spc="-10" dirty="0">
                <a:latin typeface="Arial"/>
                <a:cs typeface="Arial"/>
              </a:rPr>
              <a:t>appetite </a:t>
            </a:r>
            <a:r>
              <a:rPr sz="1800" i="1" dirty="0">
                <a:latin typeface="Arial"/>
                <a:cs typeface="Arial"/>
              </a:rPr>
              <a:t>to  </a:t>
            </a:r>
            <a:r>
              <a:rPr sz="1800" i="1" spc="-10" dirty="0">
                <a:latin typeface="Arial"/>
                <a:cs typeface="Arial"/>
              </a:rPr>
              <a:t>develop </a:t>
            </a:r>
            <a:r>
              <a:rPr sz="1800" i="1" dirty="0">
                <a:latin typeface="Arial"/>
                <a:cs typeface="Arial"/>
              </a:rPr>
              <a:t>a </a:t>
            </a:r>
            <a:r>
              <a:rPr sz="1800" i="1" spc="-5" dirty="0">
                <a:latin typeface="Arial"/>
                <a:cs typeface="Arial"/>
              </a:rPr>
              <a:t>solar</a:t>
            </a:r>
            <a:r>
              <a:rPr sz="1800" i="1" spc="-15" dirty="0">
                <a:latin typeface="Arial"/>
                <a:cs typeface="Arial"/>
              </a:rPr>
              <a:t> </a:t>
            </a:r>
            <a:r>
              <a:rPr sz="1800" i="1" spc="-10" dirty="0">
                <a:latin typeface="Arial"/>
                <a:cs typeface="Arial"/>
              </a:rPr>
              <a:t>portfolio.</a:t>
            </a:r>
            <a:endParaRPr sz="1800">
              <a:latin typeface="Arial"/>
              <a:cs typeface="Arial"/>
            </a:endParaRPr>
          </a:p>
        </p:txBody>
      </p:sp>
      <p:sp>
        <p:nvSpPr>
          <p:cNvPr id="7" name="object 7"/>
          <p:cNvSpPr/>
          <p:nvPr/>
        </p:nvSpPr>
        <p:spPr>
          <a:xfrm>
            <a:off x="6466332" y="3639311"/>
            <a:ext cx="2520695" cy="1888235"/>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587002" y="6458946"/>
            <a:ext cx="121285" cy="167005"/>
          </a:xfrm>
          <a:prstGeom prst="rect">
            <a:avLst/>
          </a:prstGeom>
        </p:spPr>
        <p:txBody>
          <a:bodyPr vert="horz" wrap="square" lIns="0" tIns="0" rIns="0" bIns="0" rtlCol="0">
            <a:spAutoFit/>
          </a:bodyPr>
          <a:lstStyle/>
          <a:p>
            <a:pPr marL="25400">
              <a:lnSpc>
                <a:spcPct val="100000"/>
              </a:lnSpc>
            </a:pPr>
            <a:fld id="{81D60167-4931-47E6-BA6A-407CBD079E47}" type="slidenum">
              <a:rPr sz="1000" spc="-5" dirty="0">
                <a:solidFill>
                  <a:srgbClr val="888888"/>
                </a:solidFill>
                <a:latin typeface="Arial"/>
                <a:cs typeface="Arial"/>
              </a:rPr>
              <a:t>19</a:t>
            </a:fld>
            <a:endParaRPr sz="1000">
              <a:latin typeface="Arial"/>
              <a:cs typeface="Arial"/>
            </a:endParaRPr>
          </a:p>
        </p:txBody>
      </p:sp>
    </p:spTree>
    <p:extLst>
      <p:ext uri="{BB962C8B-B14F-4D97-AF65-F5344CB8AC3E}">
        <p14:creationId xmlns:p14="http://schemas.microsoft.com/office/powerpoint/2010/main" val="89388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1469D0-95B5-4DE1-9B93-4EB8FE6AB950}"/>
              </a:ext>
            </a:extLst>
          </p:cNvPr>
          <p:cNvSpPr>
            <a:spLocks noGrp="1"/>
          </p:cNvSpPr>
          <p:nvPr>
            <p:ph idx="1"/>
          </p:nvPr>
        </p:nvSpPr>
        <p:spPr>
          <a:xfrm>
            <a:off x="249382" y="885826"/>
            <a:ext cx="8675543" cy="5105400"/>
          </a:xfrm>
        </p:spPr>
        <p:txBody>
          <a:bodyPr>
            <a:noAutofit/>
          </a:bodyPr>
          <a:lstStyle/>
          <a:p>
            <a:r>
              <a:rPr lang="en-US" sz="2100" dirty="0"/>
              <a:t>Understanding differences between Investor Owned Utilities (IOUs), Municipal Utilities (</a:t>
            </a:r>
            <a:r>
              <a:rPr lang="en-US" sz="2100" dirty="0" err="1"/>
              <a:t>Munis</a:t>
            </a:r>
            <a:r>
              <a:rPr lang="en-US" sz="2100" dirty="0"/>
              <a:t>) and Rural Cooperatives (Co-ops)</a:t>
            </a:r>
          </a:p>
          <a:p>
            <a:r>
              <a:rPr lang="en-US" sz="2100" dirty="0"/>
              <a:t>Where are </a:t>
            </a:r>
            <a:r>
              <a:rPr lang="en-US" sz="2100" dirty="0" err="1"/>
              <a:t>Munis</a:t>
            </a:r>
            <a:r>
              <a:rPr lang="en-US" sz="2100" dirty="0"/>
              <a:t> and Co-ops included/excluded in FEJA?</a:t>
            </a:r>
          </a:p>
          <a:p>
            <a:r>
              <a:rPr lang="en-US" sz="2100" dirty="0"/>
              <a:t>Where does the power these entities receive come from? Examples:</a:t>
            </a:r>
          </a:p>
          <a:p>
            <a:pPr lvl="1"/>
            <a:r>
              <a:rPr lang="en-US" sz="1700" dirty="0"/>
              <a:t>Southern IL Electric Cooperative</a:t>
            </a:r>
          </a:p>
          <a:p>
            <a:pPr lvl="1"/>
            <a:r>
              <a:rPr lang="en-US" sz="1700" dirty="0"/>
              <a:t>Hoosier Energy</a:t>
            </a:r>
          </a:p>
          <a:p>
            <a:r>
              <a:rPr lang="en-US" sz="2100" dirty="0"/>
              <a:t>Characterizing the Challenges/Barriers to Solar Development in Municipal/Cooperative Territories</a:t>
            </a:r>
          </a:p>
          <a:p>
            <a:pPr lvl="1"/>
            <a:r>
              <a:rPr lang="en-US" sz="1700" dirty="0"/>
              <a:t>Long term Power Purchase Agreements with Power Providers</a:t>
            </a:r>
          </a:p>
          <a:p>
            <a:pPr lvl="1"/>
            <a:r>
              <a:rPr lang="en-US" sz="1700" dirty="0"/>
              <a:t>Decreasing loads due to energy efficiency upgrades by consumers/businesses</a:t>
            </a:r>
          </a:p>
          <a:p>
            <a:r>
              <a:rPr lang="en-US" sz="2100" dirty="0"/>
              <a:t>FUTURE:  Best practices for working with your muni/co-op for development of solar friendly policies</a:t>
            </a:r>
          </a:p>
          <a:p>
            <a:r>
              <a:rPr lang="en-US" sz="2100" dirty="0"/>
              <a:t>NOW:  What to look for in current net metering/interconnection agreements</a:t>
            </a:r>
          </a:p>
          <a:p>
            <a:r>
              <a:rPr lang="en-US" sz="2100" dirty="0"/>
              <a:t>Mobilizing for change discussion/ Q&amp;A</a:t>
            </a:r>
          </a:p>
        </p:txBody>
      </p:sp>
      <p:sp>
        <p:nvSpPr>
          <p:cNvPr id="3" name="TextBox 2">
            <a:extLst>
              <a:ext uri="{FF2B5EF4-FFF2-40B4-BE49-F238E27FC236}">
                <a16:creationId xmlns:a16="http://schemas.microsoft.com/office/drawing/2014/main" id="{84A3F851-5655-4401-B315-01BEF86C4F41}"/>
              </a:ext>
            </a:extLst>
          </p:cNvPr>
          <p:cNvSpPr txBox="1"/>
          <p:nvPr/>
        </p:nvSpPr>
        <p:spPr>
          <a:xfrm>
            <a:off x="130704" y="116385"/>
            <a:ext cx="7263937" cy="769441"/>
          </a:xfrm>
          <a:prstGeom prst="rect">
            <a:avLst/>
          </a:prstGeom>
          <a:noFill/>
        </p:spPr>
        <p:txBody>
          <a:bodyPr wrap="square" rtlCol="0">
            <a:spAutoFit/>
          </a:bodyPr>
          <a:lstStyle/>
          <a:p>
            <a:r>
              <a:rPr lang="en-US" sz="4400" b="1" dirty="0"/>
              <a:t>Agenda</a:t>
            </a:r>
          </a:p>
        </p:txBody>
      </p:sp>
    </p:spTree>
    <p:extLst>
      <p:ext uri="{BB962C8B-B14F-4D97-AF65-F5344CB8AC3E}">
        <p14:creationId xmlns:p14="http://schemas.microsoft.com/office/powerpoint/2010/main" val="2377335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5695" y="1228344"/>
            <a:ext cx="7952740" cy="8255"/>
          </a:xfrm>
          <a:custGeom>
            <a:avLst/>
            <a:gdLst/>
            <a:ahLst/>
            <a:cxnLst/>
            <a:rect l="l" t="t" r="r" b="b"/>
            <a:pathLst>
              <a:path w="7952740" h="8255">
                <a:moveTo>
                  <a:pt x="0" y="0"/>
                </a:moveTo>
                <a:lnTo>
                  <a:pt x="7952193" y="7823"/>
                </a:lnTo>
              </a:path>
            </a:pathLst>
          </a:custGeom>
          <a:ln w="6096">
            <a:solidFill>
              <a:srgbClr val="FFA200"/>
            </a:solidFill>
          </a:ln>
        </p:spPr>
        <p:txBody>
          <a:bodyPr wrap="square" lIns="0" tIns="0" rIns="0" bIns="0" rtlCol="0"/>
          <a:lstStyle/>
          <a:p>
            <a:endParaRPr/>
          </a:p>
        </p:txBody>
      </p:sp>
      <p:sp>
        <p:nvSpPr>
          <p:cNvPr id="3" name="object 3"/>
          <p:cNvSpPr/>
          <p:nvPr/>
        </p:nvSpPr>
        <p:spPr>
          <a:xfrm>
            <a:off x="6577875" y="374651"/>
            <a:ext cx="851915" cy="45719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idx="4294967295"/>
          </p:nvPr>
        </p:nvSpPr>
        <p:spPr>
          <a:xfrm>
            <a:off x="126460" y="289061"/>
            <a:ext cx="5661498" cy="628377"/>
          </a:xfrm>
          <a:prstGeom prst="rect">
            <a:avLst/>
          </a:prstGeom>
        </p:spPr>
        <p:txBody>
          <a:bodyPr vert="horz" wrap="square" lIns="0" tIns="12700" rIns="0" bIns="0" rtlCol="0">
            <a:spAutoFit/>
          </a:bodyPr>
          <a:lstStyle/>
          <a:p>
            <a:pPr marL="12700">
              <a:lnSpc>
                <a:spcPct val="100000"/>
              </a:lnSpc>
              <a:spcBef>
                <a:spcPts val="100"/>
              </a:spcBef>
            </a:pPr>
            <a:r>
              <a:rPr sz="4000" b="1" dirty="0">
                <a:latin typeface="+mn-lt"/>
              </a:rPr>
              <a:t>A </a:t>
            </a:r>
            <a:r>
              <a:rPr sz="4000" b="1" spc="-5" dirty="0">
                <a:latin typeface="+mn-lt"/>
              </a:rPr>
              <a:t>Strategic</a:t>
            </a:r>
            <a:r>
              <a:rPr sz="4000" b="1" spc="-254" dirty="0">
                <a:latin typeface="+mn-lt"/>
              </a:rPr>
              <a:t> </a:t>
            </a:r>
            <a:r>
              <a:rPr sz="4000" b="1" spc="-5" dirty="0">
                <a:latin typeface="+mn-lt"/>
              </a:rPr>
              <a:t>Blueprint</a:t>
            </a:r>
            <a:endParaRPr sz="4000" b="1" dirty="0">
              <a:latin typeface="+mn-lt"/>
            </a:endParaRPr>
          </a:p>
        </p:txBody>
      </p:sp>
      <p:sp>
        <p:nvSpPr>
          <p:cNvPr id="8" name="Slide Number Placeholder 7">
            <a:extLst>
              <a:ext uri="{FF2B5EF4-FFF2-40B4-BE49-F238E27FC236}">
                <a16:creationId xmlns:a16="http://schemas.microsoft.com/office/drawing/2014/main" id="{65DFDFDA-D596-48F2-A046-048D44E583F9}"/>
              </a:ext>
            </a:extLst>
          </p:cNvPr>
          <p:cNvSpPr>
            <a:spLocks noGrp="1"/>
          </p:cNvSpPr>
          <p:nvPr>
            <p:ph type="sldNum" sz="quarter" idx="4294967295"/>
          </p:nvPr>
        </p:nvSpPr>
        <p:spPr>
          <a:xfrm>
            <a:off x="7086600" y="6356350"/>
            <a:ext cx="2057400" cy="365125"/>
          </a:xfrm>
        </p:spPr>
        <p:txBody>
          <a:bodyPr/>
          <a:lstStyle/>
          <a:p>
            <a:pPr marL="25400">
              <a:lnSpc>
                <a:spcPct val="100000"/>
              </a:lnSpc>
            </a:pPr>
            <a:fld id="{81D60167-4931-47E6-BA6A-407CBD079E47}" type="slidenum">
              <a:rPr lang="en-US" spc="-5" smtClean="0"/>
              <a:t>20</a:t>
            </a:fld>
            <a:endParaRPr lang="en-US" spc="-5" dirty="0"/>
          </a:p>
        </p:txBody>
      </p:sp>
      <p:sp>
        <p:nvSpPr>
          <p:cNvPr id="6" name="object 6"/>
          <p:cNvSpPr txBox="1"/>
          <p:nvPr/>
        </p:nvSpPr>
        <p:spPr>
          <a:xfrm>
            <a:off x="587002" y="6458946"/>
            <a:ext cx="121285" cy="167005"/>
          </a:xfrm>
          <a:prstGeom prst="rect">
            <a:avLst/>
          </a:prstGeom>
        </p:spPr>
        <p:txBody>
          <a:bodyPr vert="horz" wrap="square" lIns="0" tIns="0" rIns="0" bIns="0" rtlCol="0">
            <a:spAutoFit/>
          </a:bodyPr>
          <a:lstStyle/>
          <a:p>
            <a:pPr marL="25400">
              <a:lnSpc>
                <a:spcPct val="100000"/>
              </a:lnSpc>
            </a:pPr>
            <a:fld id="{81D60167-4931-47E6-BA6A-407CBD079E47}" type="slidenum">
              <a:rPr sz="1000" spc="-5" dirty="0">
                <a:solidFill>
                  <a:srgbClr val="888888"/>
                </a:solidFill>
                <a:latin typeface="Arial"/>
                <a:cs typeface="Arial"/>
              </a:rPr>
              <a:t>20</a:t>
            </a:fld>
            <a:endParaRPr sz="1000">
              <a:latin typeface="Arial"/>
              <a:cs typeface="Arial"/>
            </a:endParaRPr>
          </a:p>
        </p:txBody>
      </p:sp>
      <p:sp>
        <p:nvSpPr>
          <p:cNvPr id="5" name="object 5"/>
          <p:cNvSpPr txBox="1"/>
          <p:nvPr/>
        </p:nvSpPr>
        <p:spPr>
          <a:xfrm>
            <a:off x="590654" y="1780507"/>
            <a:ext cx="7974330" cy="3776345"/>
          </a:xfrm>
          <a:prstGeom prst="rect">
            <a:avLst/>
          </a:prstGeom>
        </p:spPr>
        <p:txBody>
          <a:bodyPr vert="horz" wrap="square" lIns="0" tIns="59690" rIns="0" bIns="0" rtlCol="0">
            <a:spAutoFit/>
          </a:bodyPr>
          <a:lstStyle/>
          <a:p>
            <a:pPr marL="12700" marR="5080">
              <a:lnSpc>
                <a:spcPts val="3030"/>
              </a:lnSpc>
              <a:spcBef>
                <a:spcPts val="470"/>
              </a:spcBef>
            </a:pPr>
            <a:r>
              <a:rPr sz="2800" b="1" spc="-5" dirty="0">
                <a:latin typeface="Arial"/>
                <a:cs typeface="Arial"/>
              </a:rPr>
              <a:t>W</a:t>
            </a:r>
            <a:r>
              <a:rPr lang="en-US" sz="2800" b="1" spc="-5" dirty="0">
                <a:latin typeface="Arial"/>
                <a:cs typeface="Arial"/>
              </a:rPr>
              <a:t>h</a:t>
            </a:r>
            <a:r>
              <a:rPr sz="2800" b="1" spc="-5" dirty="0">
                <a:latin typeface="Arial"/>
                <a:cs typeface="Arial"/>
              </a:rPr>
              <a:t>at are the steps for devising a solar  development strategy collaboratively with </a:t>
            </a:r>
            <a:r>
              <a:rPr sz="2800" b="1" spc="-15" dirty="0">
                <a:latin typeface="Arial"/>
                <a:cs typeface="Arial"/>
              </a:rPr>
              <a:t>your  </a:t>
            </a:r>
            <a:r>
              <a:rPr sz="2800" b="1" spc="-10" dirty="0">
                <a:latin typeface="Arial"/>
                <a:cs typeface="Arial"/>
              </a:rPr>
              <a:t>utility?</a:t>
            </a:r>
            <a:endParaRPr sz="2800" dirty="0">
              <a:latin typeface="Arial"/>
              <a:cs typeface="Arial"/>
            </a:endParaRPr>
          </a:p>
          <a:p>
            <a:pPr marL="12700" marR="867410">
              <a:lnSpc>
                <a:spcPts val="4029"/>
              </a:lnSpc>
              <a:spcBef>
                <a:spcPts val="185"/>
              </a:spcBef>
            </a:pPr>
            <a:r>
              <a:rPr sz="2800" i="1" spc="-5" dirty="0">
                <a:latin typeface="Arial"/>
                <a:cs typeface="Arial"/>
              </a:rPr>
              <a:t>Step 1: Perform a resource situation analysis  Step 2: Articulate community</a:t>
            </a:r>
            <a:r>
              <a:rPr sz="2800" i="1" spc="-65" dirty="0">
                <a:latin typeface="Arial"/>
                <a:cs typeface="Arial"/>
              </a:rPr>
              <a:t> </a:t>
            </a:r>
            <a:r>
              <a:rPr sz="2800" i="1" spc="-5" dirty="0">
                <a:latin typeface="Arial"/>
                <a:cs typeface="Arial"/>
              </a:rPr>
              <a:t>wants</a:t>
            </a:r>
            <a:endParaRPr sz="2800" dirty="0">
              <a:latin typeface="Arial"/>
              <a:cs typeface="Arial"/>
            </a:endParaRPr>
          </a:p>
          <a:p>
            <a:pPr marL="12700">
              <a:lnSpc>
                <a:spcPct val="100000"/>
              </a:lnSpc>
              <a:spcBef>
                <a:spcPts val="409"/>
              </a:spcBef>
            </a:pPr>
            <a:r>
              <a:rPr sz="2800" i="1" spc="-5" dirty="0">
                <a:latin typeface="Arial"/>
                <a:cs typeface="Arial"/>
              </a:rPr>
              <a:t>Step 3: Assess the</a:t>
            </a:r>
            <a:r>
              <a:rPr sz="2800" i="1" spc="-75" dirty="0">
                <a:latin typeface="Arial"/>
                <a:cs typeface="Arial"/>
              </a:rPr>
              <a:t> </a:t>
            </a:r>
            <a:r>
              <a:rPr sz="2800" i="1" spc="-5" dirty="0">
                <a:latin typeface="Arial"/>
                <a:cs typeface="Arial"/>
              </a:rPr>
              <a:t>short-term</a:t>
            </a:r>
            <a:endParaRPr sz="2800" dirty="0">
              <a:latin typeface="Arial"/>
              <a:cs typeface="Arial"/>
            </a:endParaRPr>
          </a:p>
          <a:p>
            <a:pPr marL="12700">
              <a:lnSpc>
                <a:spcPct val="100000"/>
              </a:lnSpc>
              <a:spcBef>
                <a:spcPts val="660"/>
              </a:spcBef>
            </a:pPr>
            <a:r>
              <a:rPr sz="2800" i="1" spc="-5" dirty="0">
                <a:latin typeface="Arial"/>
                <a:cs typeface="Arial"/>
              </a:rPr>
              <a:t>Step 4: Assess the long</a:t>
            </a:r>
            <a:r>
              <a:rPr sz="2800" i="1" spc="-100" dirty="0">
                <a:latin typeface="Arial"/>
                <a:cs typeface="Arial"/>
              </a:rPr>
              <a:t> </a:t>
            </a:r>
            <a:r>
              <a:rPr sz="2800" i="1" spc="-5" dirty="0">
                <a:latin typeface="Arial"/>
                <a:cs typeface="Arial"/>
              </a:rPr>
              <a:t>term</a:t>
            </a:r>
            <a:endParaRPr sz="2800" dirty="0">
              <a:latin typeface="Arial"/>
              <a:cs typeface="Arial"/>
            </a:endParaRPr>
          </a:p>
          <a:p>
            <a:pPr marL="12700">
              <a:lnSpc>
                <a:spcPct val="100000"/>
              </a:lnSpc>
              <a:spcBef>
                <a:spcPts val="670"/>
              </a:spcBef>
            </a:pPr>
            <a:r>
              <a:rPr sz="2800" i="1" spc="-5" dirty="0">
                <a:latin typeface="Arial"/>
                <a:cs typeface="Arial"/>
              </a:rPr>
              <a:t>Step 5: Build a collaborative tactical</a:t>
            </a:r>
            <a:r>
              <a:rPr sz="2800" i="1" spc="100" dirty="0">
                <a:latin typeface="Arial"/>
                <a:cs typeface="Arial"/>
              </a:rPr>
              <a:t> </a:t>
            </a:r>
            <a:r>
              <a:rPr sz="2800" i="1" spc="-5" dirty="0">
                <a:latin typeface="Arial"/>
                <a:cs typeface="Arial"/>
              </a:rPr>
              <a:t>plan</a:t>
            </a:r>
            <a:endParaRPr sz="2800" dirty="0">
              <a:latin typeface="Arial"/>
              <a:cs typeface="Arial"/>
            </a:endParaRPr>
          </a:p>
        </p:txBody>
      </p:sp>
    </p:spTree>
    <p:extLst>
      <p:ext uri="{BB962C8B-B14F-4D97-AF65-F5344CB8AC3E}">
        <p14:creationId xmlns:p14="http://schemas.microsoft.com/office/powerpoint/2010/main" val="2194006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5695" y="1228344"/>
            <a:ext cx="7952740" cy="8255"/>
          </a:xfrm>
          <a:custGeom>
            <a:avLst/>
            <a:gdLst/>
            <a:ahLst/>
            <a:cxnLst/>
            <a:rect l="l" t="t" r="r" b="b"/>
            <a:pathLst>
              <a:path w="7952740" h="8255">
                <a:moveTo>
                  <a:pt x="0" y="0"/>
                </a:moveTo>
                <a:lnTo>
                  <a:pt x="7952193" y="7823"/>
                </a:lnTo>
              </a:path>
            </a:pathLst>
          </a:custGeom>
          <a:ln w="6096">
            <a:solidFill>
              <a:srgbClr val="FFA200"/>
            </a:solidFill>
          </a:ln>
        </p:spPr>
        <p:txBody>
          <a:bodyPr wrap="square" lIns="0" tIns="0" rIns="0" bIns="0" rtlCol="0"/>
          <a:lstStyle/>
          <a:p>
            <a:endParaRPr/>
          </a:p>
        </p:txBody>
      </p:sp>
      <p:sp>
        <p:nvSpPr>
          <p:cNvPr id="3" name="object 3"/>
          <p:cNvSpPr/>
          <p:nvPr/>
        </p:nvSpPr>
        <p:spPr>
          <a:xfrm>
            <a:off x="6660642" y="375734"/>
            <a:ext cx="851915" cy="45719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idx="4294967295"/>
          </p:nvPr>
        </p:nvSpPr>
        <p:spPr>
          <a:xfrm>
            <a:off x="68094" y="201037"/>
            <a:ext cx="6505575" cy="997709"/>
          </a:xfrm>
          <a:prstGeom prst="rect">
            <a:avLst/>
          </a:prstGeom>
        </p:spPr>
        <p:txBody>
          <a:bodyPr vert="horz" wrap="square" lIns="0" tIns="12700" rIns="0" bIns="0" rtlCol="0">
            <a:spAutoFit/>
          </a:bodyPr>
          <a:lstStyle/>
          <a:p>
            <a:pPr marL="12700">
              <a:lnSpc>
                <a:spcPct val="100000"/>
              </a:lnSpc>
              <a:spcBef>
                <a:spcPts val="100"/>
              </a:spcBef>
            </a:pPr>
            <a:r>
              <a:rPr lang="en-US" sz="3200" b="1" spc="-5" dirty="0">
                <a:latin typeface="+mn-lt"/>
              </a:rPr>
              <a:t>Step 1: Perform a Resource Situation Analysis</a:t>
            </a:r>
            <a:endParaRPr sz="3200" b="1" dirty="0">
              <a:latin typeface="+mn-lt"/>
            </a:endParaRPr>
          </a:p>
        </p:txBody>
      </p:sp>
      <p:sp>
        <p:nvSpPr>
          <p:cNvPr id="8" name="Slide Number Placeholder 7">
            <a:extLst>
              <a:ext uri="{FF2B5EF4-FFF2-40B4-BE49-F238E27FC236}">
                <a16:creationId xmlns:a16="http://schemas.microsoft.com/office/drawing/2014/main" id="{802FFF09-CB47-4DFF-9202-1C54F2E8A2B4}"/>
              </a:ext>
            </a:extLst>
          </p:cNvPr>
          <p:cNvSpPr>
            <a:spLocks noGrp="1"/>
          </p:cNvSpPr>
          <p:nvPr>
            <p:ph type="sldNum" sz="quarter" idx="4294967295"/>
          </p:nvPr>
        </p:nvSpPr>
        <p:spPr>
          <a:xfrm>
            <a:off x="7086600" y="6356350"/>
            <a:ext cx="2057400" cy="365125"/>
          </a:xfrm>
        </p:spPr>
        <p:txBody>
          <a:bodyPr/>
          <a:lstStyle/>
          <a:p>
            <a:pPr marL="25400">
              <a:lnSpc>
                <a:spcPct val="100000"/>
              </a:lnSpc>
            </a:pPr>
            <a:fld id="{81D60167-4931-47E6-BA6A-407CBD079E47}" type="slidenum">
              <a:rPr lang="en-US" spc="-5" smtClean="0"/>
              <a:t>21</a:t>
            </a:fld>
            <a:endParaRPr lang="en-US" spc="-5" dirty="0"/>
          </a:p>
        </p:txBody>
      </p:sp>
      <p:sp>
        <p:nvSpPr>
          <p:cNvPr id="6" name="object 6"/>
          <p:cNvSpPr txBox="1"/>
          <p:nvPr/>
        </p:nvSpPr>
        <p:spPr>
          <a:xfrm>
            <a:off x="587002" y="6458946"/>
            <a:ext cx="121285" cy="167005"/>
          </a:xfrm>
          <a:prstGeom prst="rect">
            <a:avLst/>
          </a:prstGeom>
        </p:spPr>
        <p:txBody>
          <a:bodyPr vert="horz" wrap="square" lIns="0" tIns="0" rIns="0" bIns="0" rtlCol="0">
            <a:spAutoFit/>
          </a:bodyPr>
          <a:lstStyle/>
          <a:p>
            <a:pPr marL="25400">
              <a:lnSpc>
                <a:spcPct val="100000"/>
              </a:lnSpc>
            </a:pPr>
            <a:fld id="{81D60167-4931-47E6-BA6A-407CBD079E47}" type="slidenum">
              <a:rPr sz="1000" spc="-5" dirty="0">
                <a:solidFill>
                  <a:srgbClr val="888888"/>
                </a:solidFill>
                <a:latin typeface="Arial"/>
                <a:cs typeface="Arial"/>
              </a:rPr>
              <a:t>21</a:t>
            </a:fld>
            <a:endParaRPr sz="1000">
              <a:latin typeface="Arial"/>
              <a:cs typeface="Arial"/>
            </a:endParaRPr>
          </a:p>
        </p:txBody>
      </p:sp>
      <p:sp>
        <p:nvSpPr>
          <p:cNvPr id="5" name="object 5"/>
          <p:cNvSpPr txBox="1"/>
          <p:nvPr/>
        </p:nvSpPr>
        <p:spPr>
          <a:xfrm>
            <a:off x="405429" y="1570223"/>
            <a:ext cx="8252188" cy="4351832"/>
          </a:xfrm>
          <a:prstGeom prst="rect">
            <a:avLst/>
          </a:prstGeom>
        </p:spPr>
        <p:txBody>
          <a:bodyPr vert="horz" wrap="square" lIns="0" tIns="52705" rIns="0" bIns="0" rtlCol="0">
            <a:spAutoFit/>
          </a:bodyPr>
          <a:lstStyle/>
          <a:p>
            <a:pPr marL="299085" indent="-286385">
              <a:lnSpc>
                <a:spcPct val="100000"/>
              </a:lnSpc>
              <a:spcBef>
                <a:spcPts val="415"/>
              </a:spcBef>
              <a:buChar char="•"/>
              <a:tabLst>
                <a:tab pos="299085" algn="l"/>
                <a:tab pos="299720" algn="l"/>
              </a:tabLst>
            </a:pPr>
            <a:r>
              <a:rPr sz="2400" spc="-5" dirty="0">
                <a:latin typeface="Arial"/>
                <a:cs typeface="Arial"/>
              </a:rPr>
              <a:t>What </a:t>
            </a:r>
            <a:r>
              <a:rPr lang="en-US" sz="2400" spc="-5" dirty="0">
                <a:latin typeface="Arial"/>
                <a:cs typeface="Arial"/>
              </a:rPr>
              <a:t>is the utility’s load forecast and resource portfolio?</a:t>
            </a:r>
            <a:endParaRPr lang="en-US" sz="2400" dirty="0">
              <a:latin typeface="Arial"/>
              <a:cs typeface="Arial"/>
            </a:endParaRPr>
          </a:p>
          <a:p>
            <a:pPr marL="927100" lvl="1" indent="-457200">
              <a:lnSpc>
                <a:spcPct val="100000"/>
              </a:lnSpc>
              <a:spcBef>
                <a:spcPts val="265"/>
              </a:spcBef>
              <a:buFont typeface="Courier New"/>
              <a:buChar char="o"/>
              <a:tabLst>
                <a:tab pos="926465" algn="l"/>
                <a:tab pos="927100" algn="l"/>
              </a:tabLst>
            </a:pPr>
            <a:r>
              <a:rPr lang="en-US" sz="2000" spc="-15" dirty="0">
                <a:latin typeface="Arial"/>
                <a:cs typeface="Arial"/>
              </a:rPr>
              <a:t>Next year and over the next 10 years?</a:t>
            </a:r>
            <a:endParaRPr lang="en-US" sz="2000" dirty="0">
              <a:latin typeface="Arial"/>
              <a:cs typeface="Arial"/>
            </a:endParaRPr>
          </a:p>
          <a:p>
            <a:pPr marL="927100" lvl="1" indent="-457200">
              <a:lnSpc>
                <a:spcPct val="100000"/>
              </a:lnSpc>
              <a:spcBef>
                <a:spcPts val="250"/>
              </a:spcBef>
              <a:buFont typeface="Courier New"/>
              <a:buChar char="o"/>
              <a:tabLst>
                <a:tab pos="926465" algn="l"/>
                <a:tab pos="927100" algn="l"/>
              </a:tabLst>
            </a:pPr>
            <a:r>
              <a:rPr lang="en-US" sz="2000" dirty="0">
                <a:latin typeface="Arial"/>
                <a:cs typeface="Arial"/>
              </a:rPr>
              <a:t>What is the load-resource balance?</a:t>
            </a:r>
          </a:p>
          <a:p>
            <a:pPr marL="299085" indent="-286385">
              <a:lnSpc>
                <a:spcPct val="100000"/>
              </a:lnSpc>
              <a:spcBef>
                <a:spcPts val="195"/>
              </a:spcBef>
              <a:buChar char="•"/>
              <a:tabLst>
                <a:tab pos="299085" algn="l"/>
                <a:tab pos="299720" algn="l"/>
              </a:tabLst>
            </a:pPr>
            <a:r>
              <a:rPr lang="en-US" sz="2400" spc="-5" dirty="0">
                <a:latin typeface="Arial"/>
                <a:cs typeface="Arial"/>
              </a:rPr>
              <a:t>How much of the utility’s near-term need is fulfilled by existing contracts?</a:t>
            </a:r>
            <a:endParaRPr sz="2400" dirty="0">
              <a:latin typeface="Arial"/>
              <a:cs typeface="Arial"/>
            </a:endParaRPr>
          </a:p>
          <a:p>
            <a:pPr marL="812800" lvl="1" indent="-342900">
              <a:lnSpc>
                <a:spcPct val="100000"/>
              </a:lnSpc>
              <a:spcBef>
                <a:spcPts val="265"/>
              </a:spcBef>
              <a:buFont typeface="Courier New"/>
              <a:buChar char="o"/>
              <a:tabLst>
                <a:tab pos="812800" algn="l"/>
              </a:tabLst>
            </a:pPr>
            <a:r>
              <a:rPr lang="en-US" sz="2000" dirty="0">
                <a:latin typeface="Arial"/>
                <a:cs typeface="Arial"/>
              </a:rPr>
              <a:t>Resource needs? (incremental resources)</a:t>
            </a:r>
            <a:endParaRPr sz="2000" dirty="0">
              <a:latin typeface="Arial"/>
              <a:cs typeface="Arial"/>
            </a:endParaRPr>
          </a:p>
          <a:p>
            <a:pPr marL="812800" lvl="1" indent="-342900">
              <a:lnSpc>
                <a:spcPct val="100000"/>
              </a:lnSpc>
              <a:spcBef>
                <a:spcPts val="260"/>
              </a:spcBef>
              <a:buFont typeface="Courier New"/>
              <a:buChar char="o"/>
              <a:tabLst>
                <a:tab pos="812800" algn="l"/>
              </a:tabLst>
            </a:pPr>
            <a:r>
              <a:rPr lang="en-US" sz="2000" dirty="0">
                <a:latin typeface="Arial"/>
                <a:cs typeface="Arial"/>
              </a:rPr>
              <a:t>Resource opportunities? (complementary resources)</a:t>
            </a:r>
            <a:endParaRPr sz="2000" dirty="0">
              <a:latin typeface="Arial"/>
              <a:cs typeface="Arial"/>
            </a:endParaRPr>
          </a:p>
          <a:p>
            <a:pPr marL="299085" indent="-286385">
              <a:lnSpc>
                <a:spcPct val="100000"/>
              </a:lnSpc>
              <a:spcBef>
                <a:spcPts val="195"/>
              </a:spcBef>
              <a:buChar char="•"/>
              <a:tabLst>
                <a:tab pos="299085" algn="l"/>
                <a:tab pos="299720" algn="l"/>
              </a:tabLst>
            </a:pPr>
            <a:r>
              <a:rPr sz="2400" spc="-5" dirty="0">
                <a:latin typeface="Arial"/>
                <a:cs typeface="Arial"/>
              </a:rPr>
              <a:t>How </a:t>
            </a:r>
            <a:r>
              <a:rPr lang="en-US" sz="2400" spc="-5" dirty="0">
                <a:latin typeface="Arial"/>
                <a:cs typeface="Arial"/>
              </a:rPr>
              <a:t>will the utility’s need change over time?</a:t>
            </a:r>
            <a:endParaRPr sz="2400" dirty="0">
              <a:latin typeface="Arial"/>
              <a:cs typeface="Arial"/>
            </a:endParaRPr>
          </a:p>
          <a:p>
            <a:pPr marL="812800" lvl="1" indent="-342900">
              <a:lnSpc>
                <a:spcPct val="100000"/>
              </a:lnSpc>
              <a:spcBef>
                <a:spcPts val="265"/>
              </a:spcBef>
              <a:buFont typeface="Courier New"/>
              <a:buChar char="o"/>
              <a:tabLst>
                <a:tab pos="812800" algn="l"/>
              </a:tabLst>
            </a:pPr>
            <a:r>
              <a:rPr lang="en-US" sz="2000" dirty="0">
                <a:latin typeface="Arial"/>
                <a:cs typeface="Arial"/>
              </a:rPr>
              <a:t>Load growth</a:t>
            </a:r>
          </a:p>
          <a:p>
            <a:pPr marL="1498600" lvl="2" indent="-342900">
              <a:lnSpc>
                <a:spcPct val="100000"/>
              </a:lnSpc>
              <a:spcBef>
                <a:spcPts val="250"/>
              </a:spcBef>
              <a:buFont typeface="Wingdings"/>
              <a:buChar char=""/>
              <a:tabLst>
                <a:tab pos="1497965" algn="l"/>
                <a:tab pos="1498600" algn="l"/>
              </a:tabLst>
            </a:pPr>
            <a:r>
              <a:rPr lang="en-US" sz="2000" i="1" dirty="0">
                <a:latin typeface="Arial"/>
                <a:cs typeface="Arial"/>
              </a:rPr>
              <a:t>Exogenous drivers &amp; </a:t>
            </a:r>
            <a:r>
              <a:rPr lang="en-US" sz="2000" i="1" spc="-5" dirty="0">
                <a:latin typeface="Arial"/>
                <a:cs typeface="Arial"/>
              </a:rPr>
              <a:t>beneficial</a:t>
            </a:r>
            <a:r>
              <a:rPr lang="en-US" sz="2000" i="1" spc="-45" dirty="0">
                <a:latin typeface="Arial"/>
                <a:cs typeface="Arial"/>
              </a:rPr>
              <a:t> </a:t>
            </a:r>
            <a:r>
              <a:rPr lang="en-US" sz="2000" i="1" spc="-5" dirty="0">
                <a:latin typeface="Arial"/>
                <a:cs typeface="Arial"/>
              </a:rPr>
              <a:t>electrification</a:t>
            </a:r>
            <a:endParaRPr lang="en-US" sz="2000" dirty="0">
              <a:latin typeface="Arial"/>
              <a:cs typeface="Arial"/>
            </a:endParaRPr>
          </a:p>
          <a:p>
            <a:pPr marL="812800" lvl="1" indent="-342900">
              <a:lnSpc>
                <a:spcPct val="100000"/>
              </a:lnSpc>
              <a:spcBef>
                <a:spcPts val="265"/>
              </a:spcBef>
              <a:buFont typeface="Courier New"/>
              <a:buChar char="o"/>
              <a:tabLst>
                <a:tab pos="812800" algn="l"/>
              </a:tabLst>
            </a:pPr>
            <a:r>
              <a:rPr lang="en-US" sz="2000" dirty="0">
                <a:latin typeface="Arial"/>
                <a:cs typeface="Arial"/>
              </a:rPr>
              <a:t>Resource commitments</a:t>
            </a:r>
          </a:p>
          <a:p>
            <a:pPr marL="1270000" lvl="2" indent="-342900">
              <a:spcBef>
                <a:spcPts val="265"/>
              </a:spcBef>
              <a:buFont typeface="Wingdings" panose="05000000000000000000" pitchFamily="2" charset="2"/>
              <a:buChar char="ü"/>
              <a:tabLst>
                <a:tab pos="812800" algn="l"/>
              </a:tabLst>
            </a:pPr>
            <a:r>
              <a:rPr lang="en-US" sz="2000" i="1" spc="-5" dirty="0">
                <a:latin typeface="Arial"/>
                <a:cs typeface="Arial"/>
              </a:rPr>
              <a:t>Expiring </a:t>
            </a:r>
            <a:r>
              <a:rPr lang="en-US" sz="2000" i="1" dirty="0">
                <a:latin typeface="Arial"/>
                <a:cs typeface="Arial"/>
              </a:rPr>
              <a:t>contracts &amp; </a:t>
            </a:r>
            <a:r>
              <a:rPr lang="en-US" sz="2000" i="1" spc="-5" dirty="0">
                <a:latin typeface="Arial"/>
                <a:cs typeface="Arial"/>
              </a:rPr>
              <a:t>retiring</a:t>
            </a:r>
            <a:r>
              <a:rPr lang="en-US" sz="2000" i="1" spc="-110" dirty="0">
                <a:latin typeface="Arial"/>
                <a:cs typeface="Arial"/>
              </a:rPr>
              <a:t> </a:t>
            </a:r>
            <a:r>
              <a:rPr lang="en-US" sz="2000" i="1" dirty="0">
                <a:latin typeface="Arial"/>
                <a:cs typeface="Arial"/>
              </a:rPr>
              <a:t>generation</a:t>
            </a:r>
            <a:endParaRPr lang="en-US" sz="2000" dirty="0">
              <a:latin typeface="Arial"/>
              <a:cs typeface="Arial"/>
            </a:endParaRPr>
          </a:p>
        </p:txBody>
      </p:sp>
    </p:spTree>
    <p:extLst>
      <p:ext uri="{BB962C8B-B14F-4D97-AF65-F5344CB8AC3E}">
        <p14:creationId xmlns:p14="http://schemas.microsoft.com/office/powerpoint/2010/main" val="805364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5695" y="1228344"/>
            <a:ext cx="7952740" cy="8255"/>
          </a:xfrm>
          <a:custGeom>
            <a:avLst/>
            <a:gdLst/>
            <a:ahLst/>
            <a:cxnLst/>
            <a:rect l="l" t="t" r="r" b="b"/>
            <a:pathLst>
              <a:path w="7952740" h="8255">
                <a:moveTo>
                  <a:pt x="0" y="0"/>
                </a:moveTo>
                <a:lnTo>
                  <a:pt x="7952193" y="7823"/>
                </a:lnTo>
              </a:path>
            </a:pathLst>
          </a:custGeom>
          <a:ln w="6096">
            <a:solidFill>
              <a:srgbClr val="FFA200"/>
            </a:solidFill>
          </a:ln>
        </p:spPr>
        <p:txBody>
          <a:bodyPr wrap="square" lIns="0" tIns="0" rIns="0" bIns="0" rtlCol="0"/>
          <a:lstStyle/>
          <a:p>
            <a:endParaRPr/>
          </a:p>
        </p:txBody>
      </p:sp>
      <p:sp>
        <p:nvSpPr>
          <p:cNvPr id="3" name="object 3"/>
          <p:cNvSpPr/>
          <p:nvPr/>
        </p:nvSpPr>
        <p:spPr>
          <a:xfrm>
            <a:off x="6660642" y="375734"/>
            <a:ext cx="851915" cy="45719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idx="4294967295"/>
          </p:nvPr>
        </p:nvSpPr>
        <p:spPr>
          <a:xfrm>
            <a:off x="68094" y="259114"/>
            <a:ext cx="6505575" cy="514350"/>
          </a:xfrm>
          <a:prstGeom prst="rect">
            <a:avLst/>
          </a:prstGeom>
        </p:spPr>
        <p:txBody>
          <a:bodyPr vert="horz" wrap="square" lIns="0" tIns="12700" rIns="0" bIns="0" rtlCol="0">
            <a:spAutoFit/>
          </a:bodyPr>
          <a:lstStyle/>
          <a:p>
            <a:pPr marL="12700">
              <a:lnSpc>
                <a:spcPct val="100000"/>
              </a:lnSpc>
              <a:spcBef>
                <a:spcPts val="100"/>
              </a:spcBef>
            </a:pPr>
            <a:r>
              <a:rPr sz="3200" b="1" spc="-5" dirty="0">
                <a:latin typeface="+mn-lt"/>
              </a:rPr>
              <a:t>Step 2: Articulate Community</a:t>
            </a:r>
            <a:r>
              <a:rPr sz="3200" b="1" spc="-254" dirty="0">
                <a:latin typeface="+mn-lt"/>
              </a:rPr>
              <a:t> </a:t>
            </a:r>
            <a:r>
              <a:rPr sz="3200" b="1" spc="-30" dirty="0">
                <a:latin typeface="+mn-lt"/>
              </a:rPr>
              <a:t>Wants</a:t>
            </a:r>
            <a:endParaRPr sz="3200" b="1" dirty="0">
              <a:latin typeface="+mn-lt"/>
            </a:endParaRPr>
          </a:p>
        </p:txBody>
      </p:sp>
      <p:sp>
        <p:nvSpPr>
          <p:cNvPr id="8" name="Slide Number Placeholder 7">
            <a:extLst>
              <a:ext uri="{FF2B5EF4-FFF2-40B4-BE49-F238E27FC236}">
                <a16:creationId xmlns:a16="http://schemas.microsoft.com/office/drawing/2014/main" id="{802FFF09-CB47-4DFF-9202-1C54F2E8A2B4}"/>
              </a:ext>
            </a:extLst>
          </p:cNvPr>
          <p:cNvSpPr>
            <a:spLocks noGrp="1"/>
          </p:cNvSpPr>
          <p:nvPr>
            <p:ph type="sldNum" sz="quarter" idx="4294967295"/>
          </p:nvPr>
        </p:nvSpPr>
        <p:spPr>
          <a:xfrm>
            <a:off x="7086600" y="6356350"/>
            <a:ext cx="2057400" cy="365125"/>
          </a:xfrm>
        </p:spPr>
        <p:txBody>
          <a:bodyPr/>
          <a:lstStyle/>
          <a:p>
            <a:pPr marL="25400">
              <a:lnSpc>
                <a:spcPct val="100000"/>
              </a:lnSpc>
            </a:pPr>
            <a:fld id="{81D60167-4931-47E6-BA6A-407CBD079E47}" type="slidenum">
              <a:rPr lang="en-US" spc="-5" smtClean="0"/>
              <a:t>22</a:t>
            </a:fld>
            <a:endParaRPr lang="en-US" spc="-5" dirty="0"/>
          </a:p>
        </p:txBody>
      </p:sp>
      <p:sp>
        <p:nvSpPr>
          <p:cNvPr id="6" name="object 6"/>
          <p:cNvSpPr txBox="1"/>
          <p:nvPr/>
        </p:nvSpPr>
        <p:spPr>
          <a:xfrm>
            <a:off x="587002" y="6458946"/>
            <a:ext cx="121285" cy="167005"/>
          </a:xfrm>
          <a:prstGeom prst="rect">
            <a:avLst/>
          </a:prstGeom>
        </p:spPr>
        <p:txBody>
          <a:bodyPr vert="horz" wrap="square" lIns="0" tIns="0" rIns="0" bIns="0" rtlCol="0">
            <a:spAutoFit/>
          </a:bodyPr>
          <a:lstStyle/>
          <a:p>
            <a:pPr marL="25400">
              <a:lnSpc>
                <a:spcPct val="100000"/>
              </a:lnSpc>
            </a:pPr>
            <a:fld id="{81D60167-4931-47E6-BA6A-407CBD079E47}" type="slidenum">
              <a:rPr sz="1000" spc="-5" dirty="0">
                <a:solidFill>
                  <a:srgbClr val="888888"/>
                </a:solidFill>
                <a:latin typeface="Arial"/>
                <a:cs typeface="Arial"/>
              </a:rPr>
              <a:t>22</a:t>
            </a:fld>
            <a:endParaRPr sz="1000">
              <a:latin typeface="Arial"/>
              <a:cs typeface="Arial"/>
            </a:endParaRPr>
          </a:p>
        </p:txBody>
      </p:sp>
      <p:sp>
        <p:nvSpPr>
          <p:cNvPr id="5" name="object 5"/>
          <p:cNvSpPr txBox="1"/>
          <p:nvPr/>
        </p:nvSpPr>
        <p:spPr>
          <a:xfrm>
            <a:off x="405429" y="1570223"/>
            <a:ext cx="7204709" cy="4257675"/>
          </a:xfrm>
          <a:prstGeom prst="rect">
            <a:avLst/>
          </a:prstGeom>
        </p:spPr>
        <p:txBody>
          <a:bodyPr vert="horz" wrap="square" lIns="0" tIns="52705" rIns="0" bIns="0" rtlCol="0">
            <a:spAutoFit/>
          </a:bodyPr>
          <a:lstStyle/>
          <a:p>
            <a:pPr marL="299085" indent="-286385">
              <a:lnSpc>
                <a:spcPct val="100000"/>
              </a:lnSpc>
              <a:spcBef>
                <a:spcPts val="415"/>
              </a:spcBef>
              <a:buChar char="•"/>
              <a:tabLst>
                <a:tab pos="299085" algn="l"/>
                <a:tab pos="299720" algn="l"/>
              </a:tabLst>
            </a:pPr>
            <a:r>
              <a:rPr sz="2400" spc="-5" dirty="0">
                <a:latin typeface="Arial"/>
                <a:cs typeface="Arial"/>
              </a:rPr>
              <a:t>What are the core drivers of community</a:t>
            </a:r>
            <a:r>
              <a:rPr sz="2400" spc="10" dirty="0">
                <a:latin typeface="Arial"/>
                <a:cs typeface="Arial"/>
              </a:rPr>
              <a:t> </a:t>
            </a:r>
            <a:r>
              <a:rPr sz="2400" spc="-5" dirty="0">
                <a:latin typeface="Arial"/>
                <a:cs typeface="Arial"/>
              </a:rPr>
              <a:t>aspiration?</a:t>
            </a:r>
            <a:endParaRPr sz="2400" dirty="0">
              <a:latin typeface="Arial"/>
              <a:cs typeface="Arial"/>
            </a:endParaRPr>
          </a:p>
          <a:p>
            <a:pPr marL="927100" lvl="1" indent="-457200">
              <a:lnSpc>
                <a:spcPct val="100000"/>
              </a:lnSpc>
              <a:spcBef>
                <a:spcPts val="265"/>
              </a:spcBef>
              <a:buFont typeface="Courier New"/>
              <a:buChar char="o"/>
              <a:tabLst>
                <a:tab pos="926465" algn="l"/>
                <a:tab pos="927100" algn="l"/>
              </a:tabLst>
            </a:pPr>
            <a:r>
              <a:rPr sz="2000" spc="-15" dirty="0">
                <a:latin typeface="Arial"/>
                <a:cs typeface="Arial"/>
              </a:rPr>
              <a:t>Sustainability, resiliency, </a:t>
            </a:r>
            <a:r>
              <a:rPr sz="2000" spc="-5" dirty="0">
                <a:latin typeface="Arial"/>
                <a:cs typeface="Arial"/>
              </a:rPr>
              <a:t>employment/economic</a:t>
            </a:r>
            <a:r>
              <a:rPr sz="2000" spc="5" dirty="0">
                <a:latin typeface="Arial"/>
                <a:cs typeface="Arial"/>
              </a:rPr>
              <a:t> </a:t>
            </a:r>
            <a:r>
              <a:rPr sz="2000" dirty="0">
                <a:latin typeface="Arial"/>
                <a:cs typeface="Arial"/>
              </a:rPr>
              <a:t>growth</a:t>
            </a:r>
          </a:p>
          <a:p>
            <a:pPr marL="927100" lvl="1" indent="-457200">
              <a:lnSpc>
                <a:spcPct val="100000"/>
              </a:lnSpc>
              <a:spcBef>
                <a:spcPts val="250"/>
              </a:spcBef>
              <a:buFont typeface="Courier New"/>
              <a:buChar char="o"/>
              <a:tabLst>
                <a:tab pos="926465" algn="l"/>
                <a:tab pos="927100" algn="l"/>
              </a:tabLst>
            </a:pPr>
            <a:r>
              <a:rPr sz="2000" dirty="0">
                <a:latin typeface="Arial"/>
                <a:cs typeface="Arial"/>
              </a:rPr>
              <a:t>What does success look </a:t>
            </a:r>
            <a:r>
              <a:rPr sz="2000" spc="-5" dirty="0">
                <a:latin typeface="Arial"/>
                <a:cs typeface="Arial"/>
              </a:rPr>
              <a:t>like over </a:t>
            </a:r>
            <a:r>
              <a:rPr sz="2000" dirty="0">
                <a:latin typeface="Arial"/>
                <a:cs typeface="Arial"/>
              </a:rPr>
              <a:t>the </a:t>
            </a:r>
            <a:r>
              <a:rPr sz="2000" spc="-5" dirty="0">
                <a:latin typeface="Arial"/>
                <a:cs typeface="Arial"/>
              </a:rPr>
              <a:t>next </a:t>
            </a:r>
            <a:r>
              <a:rPr sz="2000" dirty="0">
                <a:latin typeface="Arial"/>
                <a:cs typeface="Arial"/>
              </a:rPr>
              <a:t>1 </a:t>
            </a:r>
            <a:r>
              <a:rPr sz="2000" spc="-5" dirty="0">
                <a:latin typeface="Arial"/>
                <a:cs typeface="Arial"/>
              </a:rPr>
              <a:t>to </a:t>
            </a:r>
            <a:r>
              <a:rPr sz="2000" dirty="0">
                <a:latin typeface="Arial"/>
                <a:cs typeface="Arial"/>
              </a:rPr>
              <a:t>5</a:t>
            </a:r>
            <a:r>
              <a:rPr sz="2000" spc="-145" dirty="0">
                <a:latin typeface="Arial"/>
                <a:cs typeface="Arial"/>
              </a:rPr>
              <a:t> </a:t>
            </a:r>
            <a:r>
              <a:rPr sz="2000" dirty="0">
                <a:latin typeface="Arial"/>
                <a:cs typeface="Arial"/>
              </a:rPr>
              <a:t>years?</a:t>
            </a:r>
          </a:p>
          <a:p>
            <a:pPr marL="927100" lvl="1" indent="-457200">
              <a:lnSpc>
                <a:spcPct val="100000"/>
              </a:lnSpc>
              <a:spcBef>
                <a:spcPts val="260"/>
              </a:spcBef>
              <a:buFont typeface="Courier New"/>
              <a:buChar char="o"/>
              <a:tabLst>
                <a:tab pos="926465" algn="l"/>
                <a:tab pos="927100" algn="l"/>
              </a:tabLst>
            </a:pPr>
            <a:r>
              <a:rPr sz="2000" dirty="0">
                <a:latin typeface="Arial"/>
                <a:cs typeface="Arial"/>
              </a:rPr>
              <a:t>What does success look </a:t>
            </a:r>
            <a:r>
              <a:rPr sz="2000" spc="-5" dirty="0">
                <a:latin typeface="Arial"/>
                <a:cs typeface="Arial"/>
              </a:rPr>
              <a:t>like </a:t>
            </a:r>
            <a:r>
              <a:rPr sz="2000" dirty="0">
                <a:latin typeface="Arial"/>
                <a:cs typeface="Arial"/>
              </a:rPr>
              <a:t>5 </a:t>
            </a:r>
            <a:r>
              <a:rPr sz="2000" spc="-5" dirty="0">
                <a:latin typeface="Arial"/>
                <a:cs typeface="Arial"/>
              </a:rPr>
              <a:t>to </a:t>
            </a:r>
            <a:r>
              <a:rPr sz="2000" dirty="0">
                <a:latin typeface="Arial"/>
                <a:cs typeface="Arial"/>
              </a:rPr>
              <a:t>10 </a:t>
            </a:r>
            <a:r>
              <a:rPr sz="2000" spc="-5" dirty="0">
                <a:latin typeface="Arial"/>
                <a:cs typeface="Arial"/>
              </a:rPr>
              <a:t>years</a:t>
            </a:r>
            <a:r>
              <a:rPr sz="2000" spc="-130" dirty="0">
                <a:latin typeface="Arial"/>
                <a:cs typeface="Arial"/>
              </a:rPr>
              <a:t> </a:t>
            </a:r>
            <a:r>
              <a:rPr sz="2000" spc="-5" dirty="0">
                <a:latin typeface="Arial"/>
                <a:cs typeface="Arial"/>
              </a:rPr>
              <a:t>out?</a:t>
            </a:r>
            <a:endParaRPr sz="2000" dirty="0">
              <a:latin typeface="Arial"/>
              <a:cs typeface="Arial"/>
            </a:endParaRPr>
          </a:p>
          <a:p>
            <a:pPr marL="299085" indent="-286385">
              <a:lnSpc>
                <a:spcPct val="100000"/>
              </a:lnSpc>
              <a:spcBef>
                <a:spcPts val="195"/>
              </a:spcBef>
              <a:buChar char="•"/>
              <a:tabLst>
                <a:tab pos="299085" algn="l"/>
                <a:tab pos="299720" algn="l"/>
              </a:tabLst>
            </a:pPr>
            <a:r>
              <a:rPr sz="2400" spc="-5" dirty="0">
                <a:latin typeface="Arial"/>
                <a:cs typeface="Arial"/>
              </a:rPr>
              <a:t>Who wants </a:t>
            </a:r>
            <a:r>
              <a:rPr sz="2400" dirty="0">
                <a:latin typeface="Arial"/>
                <a:cs typeface="Arial"/>
              </a:rPr>
              <a:t>to</a:t>
            </a:r>
            <a:r>
              <a:rPr sz="2400" spc="-55" dirty="0">
                <a:latin typeface="Arial"/>
                <a:cs typeface="Arial"/>
              </a:rPr>
              <a:t> </a:t>
            </a:r>
            <a:r>
              <a:rPr sz="2400" spc="-10" dirty="0">
                <a:latin typeface="Arial"/>
                <a:cs typeface="Arial"/>
              </a:rPr>
              <a:t>help?</a:t>
            </a:r>
            <a:endParaRPr sz="2400" dirty="0">
              <a:latin typeface="Arial"/>
              <a:cs typeface="Arial"/>
            </a:endParaRPr>
          </a:p>
          <a:p>
            <a:pPr marL="812800" lvl="1" indent="-342900">
              <a:lnSpc>
                <a:spcPct val="100000"/>
              </a:lnSpc>
              <a:spcBef>
                <a:spcPts val="265"/>
              </a:spcBef>
              <a:buFont typeface="Courier New"/>
              <a:buChar char="o"/>
              <a:tabLst>
                <a:tab pos="812800" algn="l"/>
              </a:tabLst>
            </a:pPr>
            <a:r>
              <a:rPr sz="2000" dirty="0">
                <a:latin typeface="Arial"/>
                <a:cs typeface="Arial"/>
              </a:rPr>
              <a:t>Local</a:t>
            </a:r>
            <a:r>
              <a:rPr sz="2000" spc="-80" dirty="0">
                <a:latin typeface="Arial"/>
                <a:cs typeface="Arial"/>
              </a:rPr>
              <a:t> </a:t>
            </a:r>
            <a:r>
              <a:rPr sz="2000" dirty="0">
                <a:latin typeface="Arial"/>
                <a:cs typeface="Arial"/>
              </a:rPr>
              <a:t>businesses</a:t>
            </a:r>
          </a:p>
          <a:p>
            <a:pPr marL="812800" lvl="1" indent="-342900">
              <a:lnSpc>
                <a:spcPct val="100000"/>
              </a:lnSpc>
              <a:spcBef>
                <a:spcPts val="260"/>
              </a:spcBef>
              <a:buFont typeface="Courier New"/>
              <a:buChar char="o"/>
              <a:tabLst>
                <a:tab pos="812800" algn="l"/>
              </a:tabLst>
            </a:pPr>
            <a:r>
              <a:rPr sz="2000" dirty="0">
                <a:latin typeface="Arial"/>
                <a:cs typeface="Arial"/>
              </a:rPr>
              <a:t>Non-profits - churches and </a:t>
            </a:r>
            <a:r>
              <a:rPr sz="2000" spc="-5" dirty="0">
                <a:latin typeface="Arial"/>
                <a:cs typeface="Arial"/>
              </a:rPr>
              <a:t>community</a:t>
            </a:r>
            <a:r>
              <a:rPr sz="2000" spc="-165" dirty="0">
                <a:latin typeface="Arial"/>
                <a:cs typeface="Arial"/>
              </a:rPr>
              <a:t> </a:t>
            </a:r>
            <a:r>
              <a:rPr sz="2000" dirty="0">
                <a:latin typeface="Arial"/>
                <a:cs typeface="Arial"/>
              </a:rPr>
              <a:t>organizations</a:t>
            </a:r>
          </a:p>
          <a:p>
            <a:pPr marL="812800" lvl="1" indent="-342900">
              <a:lnSpc>
                <a:spcPct val="100000"/>
              </a:lnSpc>
              <a:spcBef>
                <a:spcPts val="260"/>
              </a:spcBef>
              <a:buFont typeface="Courier New"/>
              <a:buChar char="o"/>
              <a:tabLst>
                <a:tab pos="812800" algn="l"/>
              </a:tabLst>
            </a:pPr>
            <a:r>
              <a:rPr sz="2000" spc="-5" dirty="0">
                <a:latin typeface="Arial"/>
                <a:cs typeface="Arial"/>
              </a:rPr>
              <a:t>Individuals, </a:t>
            </a:r>
            <a:r>
              <a:rPr sz="2000" dirty="0">
                <a:latin typeface="Arial"/>
                <a:cs typeface="Arial"/>
              </a:rPr>
              <a:t>households and </a:t>
            </a:r>
            <a:r>
              <a:rPr sz="2000" spc="-5" dirty="0">
                <a:latin typeface="Arial"/>
                <a:cs typeface="Arial"/>
              </a:rPr>
              <a:t>multi-family</a:t>
            </a:r>
            <a:r>
              <a:rPr sz="2000" spc="-10" dirty="0">
                <a:latin typeface="Arial"/>
                <a:cs typeface="Arial"/>
              </a:rPr>
              <a:t> </a:t>
            </a:r>
            <a:r>
              <a:rPr sz="2000" spc="-5" dirty="0">
                <a:latin typeface="Arial"/>
                <a:cs typeface="Arial"/>
              </a:rPr>
              <a:t>communities</a:t>
            </a:r>
            <a:endParaRPr sz="2000" dirty="0">
              <a:latin typeface="Arial"/>
              <a:cs typeface="Arial"/>
            </a:endParaRPr>
          </a:p>
          <a:p>
            <a:pPr marL="299085" indent="-286385">
              <a:lnSpc>
                <a:spcPct val="100000"/>
              </a:lnSpc>
              <a:spcBef>
                <a:spcPts val="195"/>
              </a:spcBef>
              <a:buChar char="•"/>
              <a:tabLst>
                <a:tab pos="299085" algn="l"/>
                <a:tab pos="299720" algn="l"/>
              </a:tabLst>
            </a:pPr>
            <a:r>
              <a:rPr sz="2400" spc="-5" dirty="0">
                <a:latin typeface="Arial"/>
                <a:cs typeface="Arial"/>
              </a:rPr>
              <a:t>How does solar</a:t>
            </a:r>
            <a:r>
              <a:rPr sz="2400" spc="-30" dirty="0">
                <a:latin typeface="Arial"/>
                <a:cs typeface="Arial"/>
              </a:rPr>
              <a:t> </a:t>
            </a:r>
            <a:r>
              <a:rPr sz="2400" spc="-5" dirty="0">
                <a:latin typeface="Arial"/>
                <a:cs typeface="Arial"/>
              </a:rPr>
              <a:t>contribute?</a:t>
            </a:r>
            <a:endParaRPr sz="2400" dirty="0">
              <a:latin typeface="Arial"/>
              <a:cs typeface="Arial"/>
            </a:endParaRPr>
          </a:p>
          <a:p>
            <a:pPr marL="812800" lvl="1" indent="-342900">
              <a:lnSpc>
                <a:spcPct val="100000"/>
              </a:lnSpc>
              <a:spcBef>
                <a:spcPts val="265"/>
              </a:spcBef>
              <a:buFont typeface="Courier New"/>
              <a:buChar char="o"/>
              <a:tabLst>
                <a:tab pos="812800" algn="l"/>
              </a:tabLst>
            </a:pPr>
            <a:r>
              <a:rPr sz="2000" dirty="0">
                <a:latin typeface="Arial"/>
                <a:cs typeface="Arial"/>
              </a:rPr>
              <a:t>Role of </a:t>
            </a:r>
            <a:r>
              <a:rPr sz="2000" spc="-5" dirty="0">
                <a:latin typeface="Arial"/>
                <a:cs typeface="Arial"/>
              </a:rPr>
              <a:t>rooftop</a:t>
            </a:r>
            <a:r>
              <a:rPr sz="2000" spc="-114" dirty="0">
                <a:latin typeface="Arial"/>
                <a:cs typeface="Arial"/>
              </a:rPr>
              <a:t> </a:t>
            </a:r>
            <a:r>
              <a:rPr sz="2000" dirty="0">
                <a:latin typeface="Arial"/>
                <a:cs typeface="Arial"/>
              </a:rPr>
              <a:t>solar</a:t>
            </a:r>
          </a:p>
          <a:p>
            <a:pPr marL="812800" lvl="1" indent="-342900">
              <a:lnSpc>
                <a:spcPct val="100000"/>
              </a:lnSpc>
              <a:spcBef>
                <a:spcPts val="265"/>
              </a:spcBef>
              <a:buFont typeface="Courier New"/>
              <a:buChar char="o"/>
              <a:tabLst>
                <a:tab pos="812800" algn="l"/>
              </a:tabLst>
            </a:pPr>
            <a:r>
              <a:rPr sz="2000" dirty="0">
                <a:latin typeface="Arial"/>
                <a:cs typeface="Arial"/>
              </a:rPr>
              <a:t>Role of </a:t>
            </a:r>
            <a:r>
              <a:rPr sz="2000" spc="-5" dirty="0">
                <a:latin typeface="Arial"/>
                <a:cs typeface="Arial"/>
              </a:rPr>
              <a:t>community</a:t>
            </a:r>
            <a:r>
              <a:rPr sz="2000" spc="-105" dirty="0">
                <a:latin typeface="Arial"/>
                <a:cs typeface="Arial"/>
              </a:rPr>
              <a:t> </a:t>
            </a:r>
            <a:r>
              <a:rPr sz="2000" dirty="0">
                <a:latin typeface="Arial"/>
                <a:cs typeface="Arial"/>
              </a:rPr>
              <a:t>solar</a:t>
            </a:r>
          </a:p>
          <a:p>
            <a:pPr marL="812800" lvl="1" indent="-342900">
              <a:lnSpc>
                <a:spcPct val="100000"/>
              </a:lnSpc>
              <a:spcBef>
                <a:spcPts val="250"/>
              </a:spcBef>
              <a:buFont typeface="Courier New"/>
              <a:buChar char="o"/>
              <a:tabLst>
                <a:tab pos="812800" algn="l"/>
              </a:tabLst>
            </a:pPr>
            <a:r>
              <a:rPr sz="2000" dirty="0">
                <a:latin typeface="Arial"/>
                <a:cs typeface="Arial"/>
              </a:rPr>
              <a:t>Role of grid scale</a:t>
            </a:r>
            <a:r>
              <a:rPr sz="2000" spc="-145" dirty="0">
                <a:latin typeface="Arial"/>
                <a:cs typeface="Arial"/>
              </a:rPr>
              <a:t> </a:t>
            </a:r>
            <a:r>
              <a:rPr sz="2000" dirty="0">
                <a:latin typeface="Arial"/>
                <a:cs typeface="Arial"/>
              </a:rPr>
              <a:t>solar</a:t>
            </a:r>
          </a:p>
        </p:txBody>
      </p:sp>
    </p:spTree>
    <p:extLst>
      <p:ext uri="{BB962C8B-B14F-4D97-AF65-F5344CB8AC3E}">
        <p14:creationId xmlns:p14="http://schemas.microsoft.com/office/powerpoint/2010/main" val="3423027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5695" y="1228344"/>
            <a:ext cx="7952740" cy="8255"/>
          </a:xfrm>
          <a:custGeom>
            <a:avLst/>
            <a:gdLst/>
            <a:ahLst/>
            <a:cxnLst/>
            <a:rect l="l" t="t" r="r" b="b"/>
            <a:pathLst>
              <a:path w="7952740" h="8255">
                <a:moveTo>
                  <a:pt x="0" y="0"/>
                </a:moveTo>
                <a:lnTo>
                  <a:pt x="7952193" y="7823"/>
                </a:lnTo>
              </a:path>
            </a:pathLst>
          </a:custGeom>
          <a:ln w="6096">
            <a:solidFill>
              <a:srgbClr val="FFA200"/>
            </a:solidFill>
          </a:ln>
        </p:spPr>
        <p:txBody>
          <a:bodyPr wrap="square" lIns="0" tIns="0" rIns="0" bIns="0" rtlCol="0"/>
          <a:lstStyle/>
          <a:p>
            <a:endParaRPr/>
          </a:p>
        </p:txBody>
      </p:sp>
      <p:sp>
        <p:nvSpPr>
          <p:cNvPr id="3" name="object 3"/>
          <p:cNvSpPr/>
          <p:nvPr/>
        </p:nvSpPr>
        <p:spPr>
          <a:xfrm>
            <a:off x="6566422" y="401569"/>
            <a:ext cx="851915" cy="45719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idx="4294967295"/>
          </p:nvPr>
        </p:nvSpPr>
        <p:spPr>
          <a:xfrm>
            <a:off x="97276" y="255344"/>
            <a:ext cx="6199188" cy="628377"/>
          </a:xfrm>
          <a:prstGeom prst="rect">
            <a:avLst/>
          </a:prstGeom>
        </p:spPr>
        <p:txBody>
          <a:bodyPr vert="horz" wrap="square" lIns="0" tIns="12700" rIns="0" bIns="0" rtlCol="0">
            <a:spAutoFit/>
          </a:bodyPr>
          <a:lstStyle/>
          <a:p>
            <a:pPr marL="12700">
              <a:lnSpc>
                <a:spcPct val="100000"/>
              </a:lnSpc>
              <a:spcBef>
                <a:spcPts val="100"/>
              </a:spcBef>
            </a:pPr>
            <a:r>
              <a:rPr sz="4000" b="1" spc="-5" dirty="0">
                <a:latin typeface="+mn-lt"/>
              </a:rPr>
              <a:t>Step </a:t>
            </a:r>
            <a:r>
              <a:rPr sz="4000" b="1" dirty="0">
                <a:latin typeface="+mn-lt"/>
              </a:rPr>
              <a:t>3: Assess </a:t>
            </a:r>
            <a:r>
              <a:rPr sz="4000" b="1" spc="-5" dirty="0">
                <a:latin typeface="+mn-lt"/>
              </a:rPr>
              <a:t>the</a:t>
            </a:r>
            <a:r>
              <a:rPr sz="4000" b="1" spc="-265" dirty="0">
                <a:latin typeface="+mn-lt"/>
              </a:rPr>
              <a:t> </a:t>
            </a:r>
            <a:r>
              <a:rPr sz="4000" b="1" spc="-45" dirty="0">
                <a:latin typeface="+mn-lt"/>
              </a:rPr>
              <a:t>Short-Term</a:t>
            </a:r>
            <a:endParaRPr sz="4000" b="1" dirty="0">
              <a:latin typeface="+mn-lt"/>
            </a:endParaRPr>
          </a:p>
        </p:txBody>
      </p:sp>
      <p:sp>
        <p:nvSpPr>
          <p:cNvPr id="8" name="Slide Number Placeholder 7">
            <a:extLst>
              <a:ext uri="{FF2B5EF4-FFF2-40B4-BE49-F238E27FC236}">
                <a16:creationId xmlns:a16="http://schemas.microsoft.com/office/drawing/2014/main" id="{A8F7DD00-3E92-49C2-8AD9-6F3AA85B293F}"/>
              </a:ext>
            </a:extLst>
          </p:cNvPr>
          <p:cNvSpPr>
            <a:spLocks noGrp="1"/>
          </p:cNvSpPr>
          <p:nvPr>
            <p:ph type="sldNum" sz="quarter" idx="4294967295"/>
          </p:nvPr>
        </p:nvSpPr>
        <p:spPr>
          <a:xfrm>
            <a:off x="7086600" y="6356350"/>
            <a:ext cx="2057400" cy="365125"/>
          </a:xfrm>
        </p:spPr>
        <p:txBody>
          <a:bodyPr/>
          <a:lstStyle/>
          <a:p>
            <a:pPr marL="25400">
              <a:lnSpc>
                <a:spcPct val="100000"/>
              </a:lnSpc>
            </a:pPr>
            <a:fld id="{81D60167-4931-47E6-BA6A-407CBD079E47}" type="slidenum">
              <a:rPr lang="en-US" spc="-5" smtClean="0"/>
              <a:t>23</a:t>
            </a:fld>
            <a:endParaRPr lang="en-US" spc="-5" dirty="0"/>
          </a:p>
        </p:txBody>
      </p:sp>
      <p:sp>
        <p:nvSpPr>
          <p:cNvPr id="6" name="object 6"/>
          <p:cNvSpPr txBox="1"/>
          <p:nvPr/>
        </p:nvSpPr>
        <p:spPr>
          <a:xfrm>
            <a:off x="587002" y="6458946"/>
            <a:ext cx="121285" cy="167005"/>
          </a:xfrm>
          <a:prstGeom prst="rect">
            <a:avLst/>
          </a:prstGeom>
        </p:spPr>
        <p:txBody>
          <a:bodyPr vert="horz" wrap="square" lIns="0" tIns="0" rIns="0" bIns="0" rtlCol="0">
            <a:spAutoFit/>
          </a:bodyPr>
          <a:lstStyle/>
          <a:p>
            <a:pPr marL="25400">
              <a:lnSpc>
                <a:spcPct val="100000"/>
              </a:lnSpc>
            </a:pPr>
            <a:fld id="{81D60167-4931-47E6-BA6A-407CBD079E47}" type="slidenum">
              <a:rPr sz="1000" spc="-5" dirty="0">
                <a:solidFill>
                  <a:srgbClr val="888888"/>
                </a:solidFill>
                <a:latin typeface="Arial"/>
                <a:cs typeface="Arial"/>
              </a:rPr>
              <a:t>23</a:t>
            </a:fld>
            <a:endParaRPr sz="1000">
              <a:latin typeface="Arial"/>
              <a:cs typeface="Arial"/>
            </a:endParaRPr>
          </a:p>
        </p:txBody>
      </p:sp>
      <p:sp>
        <p:nvSpPr>
          <p:cNvPr id="5" name="object 5"/>
          <p:cNvSpPr txBox="1"/>
          <p:nvPr/>
        </p:nvSpPr>
        <p:spPr>
          <a:xfrm>
            <a:off x="704952" y="1328158"/>
            <a:ext cx="7743190" cy="4030979"/>
          </a:xfrm>
          <a:prstGeom prst="rect">
            <a:avLst/>
          </a:prstGeom>
        </p:spPr>
        <p:txBody>
          <a:bodyPr vert="horz" wrap="square" lIns="0" tIns="44450" rIns="0" bIns="0" rtlCol="0">
            <a:spAutoFit/>
          </a:bodyPr>
          <a:lstStyle/>
          <a:p>
            <a:pPr marL="303530" indent="-290830">
              <a:lnSpc>
                <a:spcPct val="100000"/>
              </a:lnSpc>
              <a:spcBef>
                <a:spcPts val="350"/>
              </a:spcBef>
              <a:buChar char="•"/>
              <a:tabLst>
                <a:tab pos="303530" algn="l"/>
                <a:tab pos="304165" algn="l"/>
              </a:tabLst>
            </a:pPr>
            <a:r>
              <a:rPr sz="2800" spc="-5" dirty="0">
                <a:latin typeface="Arial"/>
                <a:cs typeface="Arial"/>
              </a:rPr>
              <a:t>Assess load</a:t>
            </a:r>
            <a:r>
              <a:rPr sz="2800" spc="-30" dirty="0">
                <a:latin typeface="Arial"/>
                <a:cs typeface="Arial"/>
              </a:rPr>
              <a:t> </a:t>
            </a:r>
            <a:r>
              <a:rPr sz="2800" spc="-5" dirty="0">
                <a:latin typeface="Arial"/>
                <a:cs typeface="Arial"/>
              </a:rPr>
              <a:t>growth</a:t>
            </a:r>
            <a:endParaRPr sz="2800">
              <a:latin typeface="Arial"/>
              <a:cs typeface="Arial"/>
            </a:endParaRPr>
          </a:p>
          <a:p>
            <a:pPr marL="812800" marR="5080" indent="-342900">
              <a:lnSpc>
                <a:spcPts val="2590"/>
              </a:lnSpc>
              <a:spcBef>
                <a:spcPts val="545"/>
              </a:spcBef>
            </a:pPr>
            <a:r>
              <a:rPr sz="2400" dirty="0">
                <a:latin typeface="Courier New"/>
                <a:cs typeface="Courier New"/>
              </a:rPr>
              <a:t>o </a:t>
            </a:r>
            <a:r>
              <a:rPr sz="2400" spc="-5" dirty="0">
                <a:latin typeface="Arial"/>
                <a:cs typeface="Arial"/>
              </a:rPr>
              <a:t>Are there beneficial electrification opportunities that  match community aspirations and </a:t>
            </a:r>
            <a:r>
              <a:rPr sz="2400" spc="-10" dirty="0">
                <a:latin typeface="Arial"/>
                <a:cs typeface="Arial"/>
              </a:rPr>
              <a:t>build </a:t>
            </a:r>
            <a:r>
              <a:rPr sz="2400" spc="-5" dirty="0">
                <a:latin typeface="Arial"/>
                <a:cs typeface="Arial"/>
              </a:rPr>
              <a:t>electricity  </a:t>
            </a:r>
            <a:r>
              <a:rPr sz="2400" spc="-10" dirty="0">
                <a:latin typeface="Arial"/>
                <a:cs typeface="Arial"/>
              </a:rPr>
              <a:t>load?</a:t>
            </a:r>
            <a:endParaRPr sz="2400">
              <a:latin typeface="Arial"/>
              <a:cs typeface="Arial"/>
            </a:endParaRPr>
          </a:p>
          <a:p>
            <a:pPr marL="303530" marR="918210" indent="-290830">
              <a:lnSpc>
                <a:spcPts val="3030"/>
              </a:lnSpc>
              <a:spcBef>
                <a:spcPts val="490"/>
              </a:spcBef>
              <a:buChar char="•"/>
              <a:tabLst>
                <a:tab pos="303530" algn="l"/>
                <a:tab pos="304165" algn="l"/>
              </a:tabLst>
            </a:pPr>
            <a:r>
              <a:rPr sz="2800" spc="-5" dirty="0">
                <a:latin typeface="Arial"/>
                <a:cs typeface="Arial"/>
              </a:rPr>
              <a:t>Identify specific needs where incremental  resources are</a:t>
            </a:r>
            <a:r>
              <a:rPr sz="2800" spc="30" dirty="0">
                <a:latin typeface="Arial"/>
                <a:cs typeface="Arial"/>
              </a:rPr>
              <a:t> </a:t>
            </a:r>
            <a:r>
              <a:rPr sz="2800" spc="-5" dirty="0">
                <a:latin typeface="Arial"/>
                <a:cs typeface="Arial"/>
              </a:rPr>
              <a:t>needed</a:t>
            </a:r>
            <a:endParaRPr sz="2800">
              <a:latin typeface="Arial"/>
              <a:cs typeface="Arial"/>
            </a:endParaRPr>
          </a:p>
          <a:p>
            <a:pPr marL="303530" marR="201295" indent="-290830">
              <a:lnSpc>
                <a:spcPts val="3030"/>
              </a:lnSpc>
              <a:spcBef>
                <a:spcPts val="495"/>
              </a:spcBef>
              <a:buChar char="•"/>
              <a:tabLst>
                <a:tab pos="303530" algn="l"/>
                <a:tab pos="304165" algn="l"/>
              </a:tabLst>
            </a:pPr>
            <a:r>
              <a:rPr sz="2800" spc="-5" dirty="0">
                <a:latin typeface="Arial"/>
                <a:cs typeface="Arial"/>
              </a:rPr>
              <a:t>Identify specific opportunities where  complementary resources would be</a:t>
            </a:r>
            <a:r>
              <a:rPr sz="2800" spc="175" dirty="0">
                <a:latin typeface="Arial"/>
                <a:cs typeface="Arial"/>
              </a:rPr>
              <a:t> </a:t>
            </a:r>
            <a:r>
              <a:rPr sz="2800" spc="-5" dirty="0">
                <a:latin typeface="Arial"/>
                <a:cs typeface="Arial"/>
              </a:rPr>
              <a:t>beneficial</a:t>
            </a:r>
            <a:endParaRPr sz="2800">
              <a:latin typeface="Arial"/>
              <a:cs typeface="Arial"/>
            </a:endParaRPr>
          </a:p>
          <a:p>
            <a:pPr marL="303530" marR="345440" indent="-290830">
              <a:lnSpc>
                <a:spcPts val="3030"/>
              </a:lnSpc>
              <a:spcBef>
                <a:spcPts val="495"/>
              </a:spcBef>
              <a:buChar char="•"/>
              <a:tabLst>
                <a:tab pos="303530" algn="l"/>
                <a:tab pos="304165" algn="l"/>
              </a:tabLst>
            </a:pPr>
            <a:r>
              <a:rPr sz="2800" spc="-5" dirty="0">
                <a:latin typeface="Arial"/>
                <a:cs typeface="Arial"/>
              </a:rPr>
              <a:t>Identify barriers that stand in the way of solar  meeting needs and fulfilling</a:t>
            </a:r>
            <a:r>
              <a:rPr sz="2800" spc="105" dirty="0">
                <a:latin typeface="Arial"/>
                <a:cs typeface="Arial"/>
              </a:rPr>
              <a:t> </a:t>
            </a:r>
            <a:r>
              <a:rPr sz="2800" spc="-5" dirty="0">
                <a:latin typeface="Arial"/>
                <a:cs typeface="Arial"/>
              </a:rPr>
              <a:t>opportunities</a:t>
            </a:r>
            <a:endParaRPr sz="2800">
              <a:latin typeface="Arial"/>
              <a:cs typeface="Arial"/>
            </a:endParaRPr>
          </a:p>
        </p:txBody>
      </p:sp>
    </p:spTree>
    <p:extLst>
      <p:ext uri="{BB962C8B-B14F-4D97-AF65-F5344CB8AC3E}">
        <p14:creationId xmlns:p14="http://schemas.microsoft.com/office/powerpoint/2010/main" val="3066442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5695" y="1228344"/>
            <a:ext cx="7952740" cy="8255"/>
          </a:xfrm>
          <a:custGeom>
            <a:avLst/>
            <a:gdLst/>
            <a:ahLst/>
            <a:cxnLst/>
            <a:rect l="l" t="t" r="r" b="b"/>
            <a:pathLst>
              <a:path w="7952740" h="8255">
                <a:moveTo>
                  <a:pt x="0" y="0"/>
                </a:moveTo>
                <a:lnTo>
                  <a:pt x="7952193" y="7823"/>
                </a:lnTo>
              </a:path>
            </a:pathLst>
          </a:custGeom>
          <a:ln w="6096">
            <a:solidFill>
              <a:srgbClr val="FFA200"/>
            </a:solidFill>
          </a:ln>
        </p:spPr>
        <p:txBody>
          <a:bodyPr wrap="square" lIns="0" tIns="0" rIns="0" bIns="0" rtlCol="0"/>
          <a:lstStyle/>
          <a:p>
            <a:endParaRPr/>
          </a:p>
        </p:txBody>
      </p:sp>
      <p:sp>
        <p:nvSpPr>
          <p:cNvPr id="3" name="object 3"/>
          <p:cNvSpPr/>
          <p:nvPr/>
        </p:nvSpPr>
        <p:spPr>
          <a:xfrm>
            <a:off x="6584036" y="315913"/>
            <a:ext cx="851915" cy="45719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idx="4294967295"/>
          </p:nvPr>
        </p:nvSpPr>
        <p:spPr>
          <a:xfrm>
            <a:off x="107005" y="235376"/>
            <a:ext cx="6126163" cy="628377"/>
          </a:xfrm>
          <a:prstGeom prst="rect">
            <a:avLst/>
          </a:prstGeom>
        </p:spPr>
        <p:txBody>
          <a:bodyPr vert="horz" wrap="square" lIns="0" tIns="12700" rIns="0" bIns="0" rtlCol="0">
            <a:spAutoFit/>
          </a:bodyPr>
          <a:lstStyle/>
          <a:p>
            <a:pPr marL="12700">
              <a:lnSpc>
                <a:spcPct val="100000"/>
              </a:lnSpc>
              <a:spcBef>
                <a:spcPts val="100"/>
              </a:spcBef>
            </a:pPr>
            <a:r>
              <a:rPr sz="4000" b="1" spc="-5" dirty="0">
                <a:latin typeface="+mn-lt"/>
              </a:rPr>
              <a:t>Step </a:t>
            </a:r>
            <a:r>
              <a:rPr sz="4000" b="1" dirty="0">
                <a:latin typeface="+mn-lt"/>
              </a:rPr>
              <a:t>4: </a:t>
            </a:r>
            <a:r>
              <a:rPr sz="4000" b="1" spc="-5" dirty="0">
                <a:latin typeface="+mn-lt"/>
              </a:rPr>
              <a:t>Assess the</a:t>
            </a:r>
            <a:r>
              <a:rPr sz="4000" b="1" spc="-270" dirty="0">
                <a:latin typeface="+mn-lt"/>
              </a:rPr>
              <a:t> </a:t>
            </a:r>
            <a:r>
              <a:rPr sz="4000" b="1" spc="-45" dirty="0">
                <a:latin typeface="+mn-lt"/>
              </a:rPr>
              <a:t>Long-Term</a:t>
            </a:r>
            <a:endParaRPr sz="4000" b="1" dirty="0">
              <a:latin typeface="+mn-lt"/>
            </a:endParaRPr>
          </a:p>
        </p:txBody>
      </p:sp>
      <p:sp>
        <p:nvSpPr>
          <p:cNvPr id="8" name="Slide Number Placeholder 7">
            <a:extLst>
              <a:ext uri="{FF2B5EF4-FFF2-40B4-BE49-F238E27FC236}">
                <a16:creationId xmlns:a16="http://schemas.microsoft.com/office/drawing/2014/main" id="{8FFBED23-896C-44A5-8B6E-E3F3C25B47DC}"/>
              </a:ext>
            </a:extLst>
          </p:cNvPr>
          <p:cNvSpPr>
            <a:spLocks noGrp="1"/>
          </p:cNvSpPr>
          <p:nvPr>
            <p:ph type="sldNum" sz="quarter" idx="4294967295"/>
          </p:nvPr>
        </p:nvSpPr>
        <p:spPr>
          <a:xfrm>
            <a:off x="7086600" y="6356350"/>
            <a:ext cx="2057400" cy="365125"/>
          </a:xfrm>
        </p:spPr>
        <p:txBody>
          <a:bodyPr/>
          <a:lstStyle/>
          <a:p>
            <a:pPr marL="25400">
              <a:lnSpc>
                <a:spcPct val="100000"/>
              </a:lnSpc>
            </a:pPr>
            <a:fld id="{81D60167-4931-47E6-BA6A-407CBD079E47}" type="slidenum">
              <a:rPr lang="en-US" spc="-5" smtClean="0"/>
              <a:t>24</a:t>
            </a:fld>
            <a:endParaRPr lang="en-US" spc="-5" dirty="0"/>
          </a:p>
        </p:txBody>
      </p:sp>
      <p:sp>
        <p:nvSpPr>
          <p:cNvPr id="6" name="object 6"/>
          <p:cNvSpPr txBox="1"/>
          <p:nvPr/>
        </p:nvSpPr>
        <p:spPr>
          <a:xfrm>
            <a:off x="587002" y="6458946"/>
            <a:ext cx="121285" cy="167005"/>
          </a:xfrm>
          <a:prstGeom prst="rect">
            <a:avLst/>
          </a:prstGeom>
        </p:spPr>
        <p:txBody>
          <a:bodyPr vert="horz" wrap="square" lIns="0" tIns="0" rIns="0" bIns="0" rtlCol="0">
            <a:spAutoFit/>
          </a:bodyPr>
          <a:lstStyle/>
          <a:p>
            <a:pPr marL="25400">
              <a:lnSpc>
                <a:spcPct val="100000"/>
              </a:lnSpc>
            </a:pPr>
            <a:fld id="{81D60167-4931-47E6-BA6A-407CBD079E47}" type="slidenum">
              <a:rPr sz="1000" spc="-5" dirty="0">
                <a:solidFill>
                  <a:srgbClr val="888888"/>
                </a:solidFill>
                <a:latin typeface="Arial"/>
                <a:cs typeface="Arial"/>
              </a:rPr>
              <a:t>24</a:t>
            </a:fld>
            <a:endParaRPr sz="1000">
              <a:latin typeface="Arial"/>
              <a:cs typeface="Arial"/>
            </a:endParaRPr>
          </a:p>
        </p:txBody>
      </p:sp>
      <p:sp>
        <p:nvSpPr>
          <p:cNvPr id="5" name="object 5"/>
          <p:cNvSpPr txBox="1"/>
          <p:nvPr/>
        </p:nvSpPr>
        <p:spPr>
          <a:xfrm>
            <a:off x="709524" y="1453663"/>
            <a:ext cx="7698740" cy="4415155"/>
          </a:xfrm>
          <a:prstGeom prst="rect">
            <a:avLst/>
          </a:prstGeom>
        </p:spPr>
        <p:txBody>
          <a:bodyPr vert="horz" wrap="square" lIns="0" tIns="44450" rIns="0" bIns="0" rtlCol="0">
            <a:spAutoFit/>
          </a:bodyPr>
          <a:lstStyle/>
          <a:p>
            <a:pPr marL="299085" indent="-286385">
              <a:lnSpc>
                <a:spcPct val="100000"/>
              </a:lnSpc>
              <a:spcBef>
                <a:spcPts val="350"/>
              </a:spcBef>
              <a:buChar char="•"/>
              <a:tabLst>
                <a:tab pos="299085" algn="l"/>
                <a:tab pos="299720" algn="l"/>
              </a:tabLst>
            </a:pPr>
            <a:r>
              <a:rPr sz="2800" spc="-5" dirty="0">
                <a:latin typeface="Arial"/>
                <a:cs typeface="Arial"/>
              </a:rPr>
              <a:t>Assess load</a:t>
            </a:r>
            <a:r>
              <a:rPr sz="2800" spc="-15" dirty="0">
                <a:latin typeface="Arial"/>
                <a:cs typeface="Arial"/>
              </a:rPr>
              <a:t> </a:t>
            </a:r>
            <a:r>
              <a:rPr sz="2800" spc="-5" dirty="0">
                <a:latin typeface="Arial"/>
                <a:cs typeface="Arial"/>
              </a:rPr>
              <a:t>growth.</a:t>
            </a:r>
            <a:endParaRPr sz="2800" dirty="0">
              <a:latin typeface="Arial"/>
              <a:cs typeface="Arial"/>
            </a:endParaRPr>
          </a:p>
          <a:p>
            <a:pPr marL="812800" marR="13970" indent="-342900">
              <a:lnSpc>
                <a:spcPts val="2590"/>
              </a:lnSpc>
              <a:spcBef>
                <a:spcPts val="545"/>
              </a:spcBef>
            </a:pPr>
            <a:r>
              <a:rPr sz="2400" dirty="0">
                <a:latin typeface="Courier New"/>
                <a:cs typeface="Courier New"/>
              </a:rPr>
              <a:t>o </a:t>
            </a:r>
            <a:r>
              <a:rPr sz="2400" spc="-5" dirty="0">
                <a:latin typeface="Arial"/>
                <a:cs typeface="Arial"/>
              </a:rPr>
              <a:t>What economic trends and beneficial</a:t>
            </a:r>
            <a:r>
              <a:rPr sz="2400" spc="-150" dirty="0">
                <a:latin typeface="Arial"/>
                <a:cs typeface="Arial"/>
              </a:rPr>
              <a:t> </a:t>
            </a:r>
            <a:r>
              <a:rPr sz="2400" spc="-5" dirty="0">
                <a:latin typeface="Arial"/>
                <a:cs typeface="Arial"/>
              </a:rPr>
              <a:t>electrification  opportunities are consistent with community  aspirations?</a:t>
            </a:r>
            <a:endParaRPr sz="2400" dirty="0">
              <a:latin typeface="Arial"/>
              <a:cs typeface="Arial"/>
            </a:endParaRPr>
          </a:p>
          <a:p>
            <a:pPr marL="299085" marR="5080" indent="-286385">
              <a:lnSpc>
                <a:spcPts val="3030"/>
              </a:lnSpc>
              <a:spcBef>
                <a:spcPts val="490"/>
              </a:spcBef>
              <a:buChar char="•"/>
              <a:tabLst>
                <a:tab pos="299085" algn="l"/>
                <a:tab pos="299720" algn="l"/>
              </a:tabLst>
            </a:pPr>
            <a:r>
              <a:rPr sz="2800" spc="-5" dirty="0">
                <a:latin typeface="Arial"/>
                <a:cs typeface="Arial"/>
              </a:rPr>
              <a:t>Identify probable timeframes when incremental  resource needs will</a:t>
            </a:r>
            <a:r>
              <a:rPr sz="2800" spc="55" dirty="0">
                <a:latin typeface="Arial"/>
                <a:cs typeface="Arial"/>
              </a:rPr>
              <a:t> </a:t>
            </a:r>
            <a:r>
              <a:rPr sz="2800" spc="-5" dirty="0">
                <a:latin typeface="Arial"/>
                <a:cs typeface="Arial"/>
              </a:rPr>
              <a:t>emerge.</a:t>
            </a:r>
            <a:endParaRPr sz="2800" dirty="0">
              <a:latin typeface="Arial"/>
              <a:cs typeface="Arial"/>
            </a:endParaRPr>
          </a:p>
          <a:p>
            <a:pPr marL="299085" marR="400685" indent="-286385">
              <a:lnSpc>
                <a:spcPts val="3030"/>
              </a:lnSpc>
              <a:spcBef>
                <a:spcPts val="495"/>
              </a:spcBef>
              <a:buChar char="•"/>
              <a:tabLst>
                <a:tab pos="299085" algn="l"/>
                <a:tab pos="299720" algn="l"/>
              </a:tabLst>
            </a:pPr>
            <a:r>
              <a:rPr sz="2800" spc="-5" dirty="0">
                <a:latin typeface="Arial"/>
                <a:cs typeface="Arial"/>
              </a:rPr>
              <a:t>Identify probable time frames when  complementary resource needs will</a:t>
            </a:r>
            <a:r>
              <a:rPr sz="2800" spc="140" dirty="0">
                <a:latin typeface="Arial"/>
                <a:cs typeface="Arial"/>
              </a:rPr>
              <a:t> </a:t>
            </a:r>
            <a:r>
              <a:rPr sz="2800" spc="-5" dirty="0">
                <a:latin typeface="Arial"/>
                <a:cs typeface="Arial"/>
              </a:rPr>
              <a:t>emerge.</a:t>
            </a:r>
            <a:endParaRPr sz="2800" dirty="0">
              <a:latin typeface="Arial"/>
              <a:cs typeface="Arial"/>
            </a:endParaRPr>
          </a:p>
          <a:p>
            <a:pPr marL="299085" marR="324485" indent="-286385">
              <a:lnSpc>
                <a:spcPts val="3030"/>
              </a:lnSpc>
              <a:spcBef>
                <a:spcPts val="495"/>
              </a:spcBef>
              <a:buChar char="•"/>
              <a:tabLst>
                <a:tab pos="299085" algn="l"/>
                <a:tab pos="299720" algn="l"/>
              </a:tabLst>
            </a:pPr>
            <a:r>
              <a:rPr sz="2800" spc="-5" dirty="0">
                <a:latin typeface="Arial"/>
                <a:cs typeface="Arial"/>
              </a:rPr>
              <a:t>Identify timeframes by which barriers to solar  development will need to be addressed and  overcome.</a:t>
            </a:r>
            <a:endParaRPr sz="2800" dirty="0">
              <a:latin typeface="Arial"/>
              <a:cs typeface="Arial"/>
            </a:endParaRPr>
          </a:p>
        </p:txBody>
      </p:sp>
    </p:spTree>
    <p:extLst>
      <p:ext uri="{BB962C8B-B14F-4D97-AF65-F5344CB8AC3E}">
        <p14:creationId xmlns:p14="http://schemas.microsoft.com/office/powerpoint/2010/main" val="2031476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5695" y="1228344"/>
            <a:ext cx="7952740" cy="8255"/>
          </a:xfrm>
          <a:custGeom>
            <a:avLst/>
            <a:gdLst/>
            <a:ahLst/>
            <a:cxnLst/>
            <a:rect l="l" t="t" r="r" b="b"/>
            <a:pathLst>
              <a:path w="7952740" h="8255">
                <a:moveTo>
                  <a:pt x="0" y="0"/>
                </a:moveTo>
                <a:lnTo>
                  <a:pt x="7952193" y="7823"/>
                </a:lnTo>
              </a:path>
            </a:pathLst>
          </a:custGeom>
          <a:ln w="6096">
            <a:solidFill>
              <a:srgbClr val="FFA200"/>
            </a:solidFill>
          </a:ln>
        </p:spPr>
        <p:txBody>
          <a:bodyPr wrap="square" lIns="0" tIns="0" rIns="0" bIns="0" rtlCol="0"/>
          <a:lstStyle/>
          <a:p>
            <a:endParaRPr/>
          </a:p>
        </p:txBody>
      </p:sp>
      <p:sp>
        <p:nvSpPr>
          <p:cNvPr id="3" name="object 3"/>
          <p:cNvSpPr/>
          <p:nvPr/>
        </p:nvSpPr>
        <p:spPr>
          <a:xfrm>
            <a:off x="6610350" y="323650"/>
            <a:ext cx="851915" cy="45719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idx="4294967295"/>
          </p:nvPr>
        </p:nvSpPr>
        <p:spPr>
          <a:xfrm>
            <a:off x="77821" y="254428"/>
            <a:ext cx="6610350" cy="473848"/>
          </a:xfrm>
          <a:prstGeom prst="rect">
            <a:avLst/>
          </a:prstGeom>
        </p:spPr>
        <p:txBody>
          <a:bodyPr vert="horz" wrap="square" lIns="0" tIns="12065" rIns="0" bIns="0" rtlCol="0">
            <a:spAutoFit/>
          </a:bodyPr>
          <a:lstStyle/>
          <a:p>
            <a:pPr marL="12700">
              <a:lnSpc>
                <a:spcPct val="100000"/>
              </a:lnSpc>
              <a:spcBef>
                <a:spcPts val="95"/>
              </a:spcBef>
            </a:pPr>
            <a:r>
              <a:rPr sz="3000" b="1" spc="-5" dirty="0">
                <a:latin typeface="+mn-lt"/>
              </a:rPr>
              <a:t>Step 5: Build a Collaborative </a:t>
            </a:r>
            <a:r>
              <a:rPr sz="3000" b="1" spc="-45" dirty="0">
                <a:latin typeface="+mn-lt"/>
              </a:rPr>
              <a:t>Tactical</a:t>
            </a:r>
            <a:r>
              <a:rPr sz="3000" b="1" spc="60" dirty="0">
                <a:latin typeface="+mn-lt"/>
              </a:rPr>
              <a:t> </a:t>
            </a:r>
            <a:r>
              <a:rPr sz="3000" b="1" spc="-5" dirty="0">
                <a:latin typeface="+mn-lt"/>
              </a:rPr>
              <a:t>Plan</a:t>
            </a:r>
            <a:endParaRPr sz="3000" b="1" dirty="0">
              <a:latin typeface="+mn-lt"/>
            </a:endParaRPr>
          </a:p>
        </p:txBody>
      </p:sp>
      <p:sp>
        <p:nvSpPr>
          <p:cNvPr id="8" name="Slide Number Placeholder 7">
            <a:extLst>
              <a:ext uri="{FF2B5EF4-FFF2-40B4-BE49-F238E27FC236}">
                <a16:creationId xmlns:a16="http://schemas.microsoft.com/office/drawing/2014/main" id="{85CE3A99-70CB-4869-8E61-7A302B28B260}"/>
              </a:ext>
            </a:extLst>
          </p:cNvPr>
          <p:cNvSpPr>
            <a:spLocks noGrp="1"/>
          </p:cNvSpPr>
          <p:nvPr>
            <p:ph type="sldNum" sz="quarter" idx="4294967295"/>
          </p:nvPr>
        </p:nvSpPr>
        <p:spPr>
          <a:xfrm>
            <a:off x="7086600" y="6356350"/>
            <a:ext cx="2057400" cy="365125"/>
          </a:xfrm>
        </p:spPr>
        <p:txBody>
          <a:bodyPr/>
          <a:lstStyle/>
          <a:p>
            <a:pPr marL="25400">
              <a:lnSpc>
                <a:spcPct val="100000"/>
              </a:lnSpc>
            </a:pPr>
            <a:fld id="{81D60167-4931-47E6-BA6A-407CBD079E47}" type="slidenum">
              <a:rPr lang="en-US" spc="-5" smtClean="0"/>
              <a:t>25</a:t>
            </a:fld>
            <a:endParaRPr lang="en-US" spc="-5" dirty="0"/>
          </a:p>
        </p:txBody>
      </p:sp>
      <p:sp>
        <p:nvSpPr>
          <p:cNvPr id="6" name="object 6"/>
          <p:cNvSpPr txBox="1"/>
          <p:nvPr/>
        </p:nvSpPr>
        <p:spPr>
          <a:xfrm>
            <a:off x="599702" y="6458946"/>
            <a:ext cx="165735" cy="167005"/>
          </a:xfrm>
          <a:prstGeom prst="rect">
            <a:avLst/>
          </a:prstGeom>
        </p:spPr>
        <p:txBody>
          <a:bodyPr vert="horz" wrap="square" lIns="0" tIns="0" rIns="0" bIns="0" rtlCol="0">
            <a:spAutoFit/>
          </a:bodyPr>
          <a:lstStyle/>
          <a:p>
            <a:pPr marL="12700">
              <a:lnSpc>
                <a:spcPct val="100000"/>
              </a:lnSpc>
            </a:pPr>
            <a:r>
              <a:rPr sz="1000" spc="-10" dirty="0">
                <a:solidFill>
                  <a:srgbClr val="888888"/>
                </a:solidFill>
                <a:latin typeface="Arial"/>
                <a:cs typeface="Arial"/>
              </a:rPr>
              <a:t>10</a:t>
            </a:r>
            <a:endParaRPr sz="1000">
              <a:latin typeface="Arial"/>
              <a:cs typeface="Arial"/>
            </a:endParaRPr>
          </a:p>
        </p:txBody>
      </p:sp>
      <p:sp>
        <p:nvSpPr>
          <p:cNvPr id="5" name="object 5"/>
          <p:cNvSpPr txBox="1"/>
          <p:nvPr/>
        </p:nvSpPr>
        <p:spPr>
          <a:xfrm>
            <a:off x="709524" y="1360826"/>
            <a:ext cx="7620634" cy="4088765"/>
          </a:xfrm>
          <a:prstGeom prst="rect">
            <a:avLst/>
          </a:prstGeom>
        </p:spPr>
        <p:txBody>
          <a:bodyPr vert="horz" wrap="square" lIns="0" tIns="59690" rIns="0" bIns="0" rtlCol="0">
            <a:spAutoFit/>
          </a:bodyPr>
          <a:lstStyle/>
          <a:p>
            <a:pPr marL="299085" marR="5080" indent="-286385">
              <a:lnSpc>
                <a:spcPts val="3030"/>
              </a:lnSpc>
              <a:spcBef>
                <a:spcPts val="470"/>
              </a:spcBef>
              <a:buChar char="•"/>
              <a:tabLst>
                <a:tab pos="299085" algn="l"/>
                <a:tab pos="299720" algn="l"/>
              </a:tabLst>
            </a:pPr>
            <a:r>
              <a:rPr sz="2800" spc="-5" dirty="0">
                <a:latin typeface="Arial"/>
                <a:cs typeface="Arial"/>
              </a:rPr>
              <a:t>Initiate a collaborative implementation process  with your utility and community</a:t>
            </a:r>
            <a:r>
              <a:rPr sz="2800" spc="110" dirty="0">
                <a:latin typeface="Arial"/>
                <a:cs typeface="Arial"/>
              </a:rPr>
              <a:t> </a:t>
            </a:r>
            <a:r>
              <a:rPr sz="2800" spc="-5" dirty="0">
                <a:latin typeface="Arial"/>
                <a:cs typeface="Arial"/>
              </a:rPr>
              <a:t>leaders.</a:t>
            </a:r>
            <a:endParaRPr sz="2800" dirty="0">
              <a:latin typeface="Arial"/>
              <a:cs typeface="Arial"/>
            </a:endParaRPr>
          </a:p>
          <a:p>
            <a:pPr marL="299085" indent="-286385">
              <a:lnSpc>
                <a:spcPct val="100000"/>
              </a:lnSpc>
              <a:spcBef>
                <a:spcPts val="114"/>
              </a:spcBef>
              <a:buChar char="•"/>
              <a:tabLst>
                <a:tab pos="299085" algn="l"/>
                <a:tab pos="299720" algn="l"/>
              </a:tabLst>
            </a:pPr>
            <a:r>
              <a:rPr sz="2800" spc="-5" dirty="0">
                <a:latin typeface="Arial"/>
                <a:cs typeface="Arial"/>
              </a:rPr>
              <a:t>Decide: What can </a:t>
            </a:r>
            <a:r>
              <a:rPr sz="2800" spc="-10" dirty="0">
                <a:latin typeface="Arial"/>
                <a:cs typeface="Arial"/>
              </a:rPr>
              <a:t>we </a:t>
            </a:r>
            <a:r>
              <a:rPr sz="2800" spc="-5" dirty="0">
                <a:latin typeface="Arial"/>
                <a:cs typeface="Arial"/>
              </a:rPr>
              <a:t>do</a:t>
            </a:r>
            <a:r>
              <a:rPr sz="2800" spc="40" dirty="0">
                <a:latin typeface="Arial"/>
                <a:cs typeface="Arial"/>
              </a:rPr>
              <a:t> </a:t>
            </a:r>
            <a:r>
              <a:rPr sz="2800" spc="-5" dirty="0">
                <a:latin typeface="Arial"/>
                <a:cs typeface="Arial"/>
              </a:rPr>
              <a:t>now?</a:t>
            </a:r>
            <a:endParaRPr sz="2800" dirty="0">
              <a:latin typeface="Arial"/>
              <a:cs typeface="Arial"/>
            </a:endParaRPr>
          </a:p>
          <a:p>
            <a:pPr marL="812800" lvl="1" indent="-342900">
              <a:lnSpc>
                <a:spcPct val="100000"/>
              </a:lnSpc>
              <a:spcBef>
                <a:spcPts val="215"/>
              </a:spcBef>
              <a:buFont typeface="Courier New"/>
              <a:buChar char="o"/>
              <a:tabLst>
                <a:tab pos="812800" algn="l"/>
              </a:tabLst>
            </a:pPr>
            <a:r>
              <a:rPr sz="2400" spc="-5" dirty="0">
                <a:latin typeface="Arial"/>
                <a:cs typeface="Arial"/>
              </a:rPr>
              <a:t>What type of solar is wanted and needed?</a:t>
            </a:r>
            <a:endParaRPr sz="2400" dirty="0">
              <a:latin typeface="Arial"/>
              <a:cs typeface="Arial"/>
            </a:endParaRPr>
          </a:p>
          <a:p>
            <a:pPr marL="812800" lvl="1" indent="-342900">
              <a:lnSpc>
                <a:spcPct val="100000"/>
              </a:lnSpc>
              <a:spcBef>
                <a:spcPts val="215"/>
              </a:spcBef>
              <a:buFont typeface="Courier New"/>
              <a:buChar char="o"/>
              <a:tabLst>
                <a:tab pos="812800" algn="l"/>
              </a:tabLst>
            </a:pPr>
            <a:r>
              <a:rPr sz="2400" spc="-5" dirty="0">
                <a:latin typeface="Arial"/>
                <a:cs typeface="Arial"/>
              </a:rPr>
              <a:t>What barriers </a:t>
            </a:r>
            <a:r>
              <a:rPr sz="2400" spc="-10" dirty="0">
                <a:latin typeface="Arial"/>
                <a:cs typeface="Arial"/>
              </a:rPr>
              <a:t>will </a:t>
            </a:r>
            <a:r>
              <a:rPr sz="2400" spc="-5" dirty="0">
                <a:latin typeface="Arial"/>
                <a:cs typeface="Arial"/>
              </a:rPr>
              <a:t>we</a:t>
            </a:r>
            <a:r>
              <a:rPr sz="2400" spc="5" dirty="0">
                <a:latin typeface="Arial"/>
                <a:cs typeface="Arial"/>
              </a:rPr>
              <a:t> </a:t>
            </a:r>
            <a:r>
              <a:rPr sz="2400" spc="-5" dirty="0">
                <a:latin typeface="Arial"/>
                <a:cs typeface="Arial"/>
              </a:rPr>
              <a:t>overcome?</a:t>
            </a:r>
            <a:endParaRPr sz="2400" dirty="0">
              <a:latin typeface="Arial"/>
              <a:cs typeface="Arial"/>
            </a:endParaRPr>
          </a:p>
          <a:p>
            <a:pPr marL="812800" lvl="1" indent="-342900">
              <a:lnSpc>
                <a:spcPct val="100000"/>
              </a:lnSpc>
              <a:spcBef>
                <a:spcPts val="204"/>
              </a:spcBef>
              <a:buFont typeface="Courier New"/>
              <a:buChar char="o"/>
              <a:tabLst>
                <a:tab pos="812800" algn="l"/>
              </a:tabLst>
            </a:pPr>
            <a:r>
              <a:rPr sz="2400" spc="-5" dirty="0">
                <a:latin typeface="Arial"/>
                <a:cs typeface="Arial"/>
              </a:rPr>
              <a:t>Who </a:t>
            </a:r>
            <a:r>
              <a:rPr sz="2400" spc="-10" dirty="0">
                <a:latin typeface="Arial"/>
                <a:cs typeface="Arial"/>
              </a:rPr>
              <a:t>will</a:t>
            </a:r>
            <a:r>
              <a:rPr sz="2400" spc="-55" dirty="0">
                <a:latin typeface="Arial"/>
                <a:cs typeface="Arial"/>
              </a:rPr>
              <a:t> </a:t>
            </a:r>
            <a:r>
              <a:rPr sz="2400" spc="-5" dirty="0">
                <a:latin typeface="Arial"/>
                <a:cs typeface="Arial"/>
              </a:rPr>
              <a:t>help?</a:t>
            </a:r>
            <a:endParaRPr sz="2400" dirty="0">
              <a:latin typeface="Arial"/>
              <a:cs typeface="Arial"/>
            </a:endParaRPr>
          </a:p>
          <a:p>
            <a:pPr marL="299085" indent="-286385">
              <a:lnSpc>
                <a:spcPct val="100000"/>
              </a:lnSpc>
              <a:spcBef>
                <a:spcPts val="150"/>
              </a:spcBef>
              <a:buChar char="•"/>
              <a:tabLst>
                <a:tab pos="299085" algn="l"/>
                <a:tab pos="299720" algn="l"/>
              </a:tabLst>
            </a:pPr>
            <a:r>
              <a:rPr sz="2800" spc="-5" dirty="0">
                <a:latin typeface="Arial"/>
                <a:cs typeface="Arial"/>
              </a:rPr>
              <a:t>Decide: What should </a:t>
            </a:r>
            <a:r>
              <a:rPr sz="2800" spc="-10" dirty="0">
                <a:latin typeface="Arial"/>
                <a:cs typeface="Arial"/>
              </a:rPr>
              <a:t>we </a:t>
            </a:r>
            <a:r>
              <a:rPr sz="2800" spc="-5" dirty="0">
                <a:latin typeface="Arial"/>
                <a:cs typeface="Arial"/>
              </a:rPr>
              <a:t>do</a:t>
            </a:r>
            <a:r>
              <a:rPr sz="2800" spc="75" dirty="0">
                <a:latin typeface="Arial"/>
                <a:cs typeface="Arial"/>
              </a:rPr>
              <a:t> </a:t>
            </a:r>
            <a:r>
              <a:rPr sz="2800" spc="-5" dirty="0">
                <a:latin typeface="Arial"/>
                <a:cs typeface="Arial"/>
              </a:rPr>
              <a:t>next?</a:t>
            </a:r>
            <a:endParaRPr sz="2800" dirty="0">
              <a:latin typeface="Arial"/>
              <a:cs typeface="Arial"/>
            </a:endParaRPr>
          </a:p>
          <a:p>
            <a:pPr marL="812800" lvl="1" indent="-342900">
              <a:lnSpc>
                <a:spcPct val="100000"/>
              </a:lnSpc>
              <a:spcBef>
                <a:spcPts val="229"/>
              </a:spcBef>
              <a:buFont typeface="Courier New"/>
              <a:buChar char="o"/>
              <a:tabLst>
                <a:tab pos="812800" algn="l"/>
              </a:tabLst>
            </a:pPr>
            <a:r>
              <a:rPr sz="2400" spc="-5" dirty="0">
                <a:latin typeface="Arial"/>
                <a:cs typeface="Arial"/>
              </a:rPr>
              <a:t>What type of solar is wanted and needed</a:t>
            </a:r>
            <a:r>
              <a:rPr sz="2400" spc="30" dirty="0">
                <a:latin typeface="Arial"/>
                <a:cs typeface="Arial"/>
              </a:rPr>
              <a:t> </a:t>
            </a:r>
            <a:r>
              <a:rPr sz="2400" spc="-5" dirty="0">
                <a:latin typeface="Arial"/>
                <a:cs typeface="Arial"/>
              </a:rPr>
              <a:t>next?</a:t>
            </a:r>
            <a:endParaRPr sz="2400" dirty="0">
              <a:latin typeface="Arial"/>
              <a:cs typeface="Arial"/>
            </a:endParaRPr>
          </a:p>
          <a:p>
            <a:pPr marL="812800" lvl="1" indent="-342900">
              <a:lnSpc>
                <a:spcPct val="100000"/>
              </a:lnSpc>
              <a:spcBef>
                <a:spcPts val="204"/>
              </a:spcBef>
              <a:buFont typeface="Courier New"/>
              <a:buChar char="o"/>
              <a:tabLst>
                <a:tab pos="812800" algn="l"/>
              </a:tabLst>
            </a:pPr>
            <a:r>
              <a:rPr sz="2400" spc="-5" dirty="0">
                <a:latin typeface="Arial"/>
                <a:cs typeface="Arial"/>
              </a:rPr>
              <a:t>What barriers </a:t>
            </a:r>
            <a:r>
              <a:rPr sz="2400" spc="-10" dirty="0">
                <a:latin typeface="Arial"/>
                <a:cs typeface="Arial"/>
              </a:rPr>
              <a:t>will </a:t>
            </a:r>
            <a:r>
              <a:rPr sz="2400" spc="-5" dirty="0">
                <a:latin typeface="Arial"/>
                <a:cs typeface="Arial"/>
              </a:rPr>
              <a:t>we</a:t>
            </a:r>
            <a:r>
              <a:rPr sz="2400" spc="5" dirty="0">
                <a:latin typeface="Arial"/>
                <a:cs typeface="Arial"/>
              </a:rPr>
              <a:t> </a:t>
            </a:r>
            <a:r>
              <a:rPr sz="2400" spc="-5" dirty="0">
                <a:latin typeface="Arial"/>
                <a:cs typeface="Arial"/>
              </a:rPr>
              <a:t>overcome?</a:t>
            </a:r>
            <a:endParaRPr sz="2400" dirty="0">
              <a:latin typeface="Arial"/>
              <a:cs typeface="Arial"/>
            </a:endParaRPr>
          </a:p>
          <a:p>
            <a:pPr marL="812800" lvl="1" indent="-342900">
              <a:lnSpc>
                <a:spcPct val="100000"/>
              </a:lnSpc>
              <a:spcBef>
                <a:spcPts val="215"/>
              </a:spcBef>
              <a:buFont typeface="Courier New"/>
              <a:buChar char="o"/>
              <a:tabLst>
                <a:tab pos="812800" algn="l"/>
              </a:tabLst>
            </a:pPr>
            <a:r>
              <a:rPr sz="2400" spc="-5" dirty="0">
                <a:latin typeface="Arial"/>
                <a:cs typeface="Arial"/>
              </a:rPr>
              <a:t>Who </a:t>
            </a:r>
            <a:r>
              <a:rPr sz="2400" spc="-10" dirty="0">
                <a:latin typeface="Arial"/>
                <a:cs typeface="Arial"/>
              </a:rPr>
              <a:t>will</a:t>
            </a:r>
            <a:r>
              <a:rPr sz="2400" spc="-55" dirty="0">
                <a:latin typeface="Arial"/>
                <a:cs typeface="Arial"/>
              </a:rPr>
              <a:t> </a:t>
            </a:r>
            <a:r>
              <a:rPr sz="2400" spc="-5" dirty="0">
                <a:latin typeface="Arial"/>
                <a:cs typeface="Arial"/>
              </a:rPr>
              <a:t>help?</a:t>
            </a:r>
            <a:endParaRPr sz="2400" dirty="0">
              <a:latin typeface="Arial"/>
              <a:cs typeface="Arial"/>
            </a:endParaRPr>
          </a:p>
        </p:txBody>
      </p:sp>
    </p:spTree>
    <p:extLst>
      <p:ext uri="{BB962C8B-B14F-4D97-AF65-F5344CB8AC3E}">
        <p14:creationId xmlns:p14="http://schemas.microsoft.com/office/powerpoint/2010/main" val="1007534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5695" y="1228344"/>
            <a:ext cx="7952740" cy="8255"/>
          </a:xfrm>
          <a:custGeom>
            <a:avLst/>
            <a:gdLst/>
            <a:ahLst/>
            <a:cxnLst/>
            <a:rect l="l" t="t" r="r" b="b"/>
            <a:pathLst>
              <a:path w="7952740" h="8255">
                <a:moveTo>
                  <a:pt x="0" y="0"/>
                </a:moveTo>
                <a:lnTo>
                  <a:pt x="7952193" y="7823"/>
                </a:lnTo>
              </a:path>
            </a:pathLst>
          </a:custGeom>
          <a:ln w="6096">
            <a:solidFill>
              <a:srgbClr val="FFA200"/>
            </a:solidFill>
          </a:ln>
        </p:spPr>
        <p:txBody>
          <a:bodyPr wrap="square" lIns="0" tIns="0" rIns="0" bIns="0" rtlCol="0"/>
          <a:lstStyle/>
          <a:p>
            <a:endParaRPr/>
          </a:p>
        </p:txBody>
      </p:sp>
      <p:sp>
        <p:nvSpPr>
          <p:cNvPr id="3" name="object 3"/>
          <p:cNvSpPr/>
          <p:nvPr/>
        </p:nvSpPr>
        <p:spPr>
          <a:xfrm>
            <a:off x="6424355" y="374651"/>
            <a:ext cx="851915" cy="45719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idx="4294967295"/>
          </p:nvPr>
        </p:nvSpPr>
        <p:spPr>
          <a:xfrm>
            <a:off x="165370" y="216722"/>
            <a:ext cx="4778375" cy="628377"/>
          </a:xfrm>
          <a:prstGeom prst="rect">
            <a:avLst/>
          </a:prstGeom>
        </p:spPr>
        <p:txBody>
          <a:bodyPr vert="horz" wrap="square" lIns="0" tIns="12700" rIns="0" bIns="0" rtlCol="0">
            <a:spAutoFit/>
          </a:bodyPr>
          <a:lstStyle/>
          <a:p>
            <a:pPr marL="12700">
              <a:lnSpc>
                <a:spcPct val="100000"/>
              </a:lnSpc>
              <a:spcBef>
                <a:spcPts val="100"/>
              </a:spcBef>
            </a:pPr>
            <a:r>
              <a:rPr sz="4000" b="1" spc="-5" dirty="0">
                <a:latin typeface="+mn-lt"/>
              </a:rPr>
              <a:t>Case Study: Kit</a:t>
            </a:r>
            <a:r>
              <a:rPr sz="4000" b="1" spc="-75" dirty="0">
                <a:latin typeface="+mn-lt"/>
              </a:rPr>
              <a:t> </a:t>
            </a:r>
            <a:r>
              <a:rPr sz="4000" b="1" dirty="0">
                <a:latin typeface="+mn-lt"/>
              </a:rPr>
              <a:t>Carson</a:t>
            </a:r>
          </a:p>
        </p:txBody>
      </p:sp>
      <p:sp>
        <p:nvSpPr>
          <p:cNvPr id="9" name="object 9"/>
          <p:cNvSpPr txBox="1">
            <a:spLocks noGrp="1"/>
          </p:cNvSpPr>
          <p:nvPr>
            <p:ph type="sldNum" sz="quarter" idx="4294967295"/>
          </p:nvPr>
        </p:nvSpPr>
        <p:spPr>
          <a:xfrm>
            <a:off x="7086600" y="6356350"/>
            <a:ext cx="2057400" cy="365125"/>
          </a:xfrm>
          <a:prstGeom prst="rect">
            <a:avLst/>
          </a:prstGeom>
        </p:spPr>
        <p:txBody>
          <a:bodyPr vert="horz" wrap="square" lIns="0" tIns="0" rIns="0" bIns="0" rtlCol="0">
            <a:spAutoFit/>
          </a:bodyPr>
          <a:lstStyle/>
          <a:p>
            <a:pPr marL="25400">
              <a:lnSpc>
                <a:spcPct val="100000"/>
              </a:lnSpc>
            </a:pPr>
            <a:fld id="{81D60167-4931-47E6-BA6A-407CBD079E47}" type="slidenum">
              <a:rPr spc="-5" dirty="0"/>
              <a:t>26</a:t>
            </a:fld>
            <a:endParaRPr spc="-5" dirty="0"/>
          </a:p>
        </p:txBody>
      </p:sp>
      <p:sp>
        <p:nvSpPr>
          <p:cNvPr id="5" name="object 5"/>
          <p:cNvSpPr txBox="1"/>
          <p:nvPr/>
        </p:nvSpPr>
        <p:spPr>
          <a:xfrm>
            <a:off x="590652" y="2410668"/>
            <a:ext cx="3518535" cy="3074035"/>
          </a:xfrm>
          <a:prstGeom prst="rect">
            <a:avLst/>
          </a:prstGeom>
        </p:spPr>
        <p:txBody>
          <a:bodyPr vert="horz" wrap="square" lIns="0" tIns="114935" rIns="0" bIns="0" rtlCol="0">
            <a:spAutoFit/>
          </a:bodyPr>
          <a:lstStyle/>
          <a:p>
            <a:pPr marL="12700">
              <a:lnSpc>
                <a:spcPct val="100000"/>
              </a:lnSpc>
              <a:spcBef>
                <a:spcPts val="905"/>
              </a:spcBef>
            </a:pPr>
            <a:r>
              <a:rPr sz="1600" b="1" spc="-10" dirty="0">
                <a:latin typeface="Arial"/>
                <a:cs typeface="Arial"/>
              </a:rPr>
              <a:t>Drivers:</a:t>
            </a:r>
            <a:endParaRPr sz="1600">
              <a:latin typeface="Arial"/>
              <a:cs typeface="Arial"/>
            </a:endParaRPr>
          </a:p>
          <a:p>
            <a:pPr marL="242570" marR="5080" indent="-229870">
              <a:lnSpc>
                <a:spcPts val="1730"/>
              </a:lnSpc>
              <a:spcBef>
                <a:spcPts val="1019"/>
              </a:spcBef>
              <a:buChar char="•"/>
              <a:tabLst>
                <a:tab pos="242570" algn="l"/>
                <a:tab pos="243204" algn="l"/>
              </a:tabLst>
            </a:pPr>
            <a:r>
              <a:rPr sz="1600" spc="-5" dirty="0">
                <a:latin typeface="Arial"/>
                <a:cs typeface="Arial"/>
              </a:rPr>
              <a:t>City of </a:t>
            </a:r>
            <a:r>
              <a:rPr sz="1600" spc="-55" dirty="0">
                <a:latin typeface="Arial"/>
                <a:cs typeface="Arial"/>
              </a:rPr>
              <a:t>Taos </a:t>
            </a:r>
            <a:r>
              <a:rPr sz="1600" spc="-10" dirty="0">
                <a:latin typeface="Arial"/>
                <a:cs typeface="Arial"/>
              </a:rPr>
              <a:t>has </a:t>
            </a:r>
            <a:r>
              <a:rPr sz="1600" spc="-5" dirty="0">
                <a:latin typeface="Arial"/>
                <a:cs typeface="Arial"/>
              </a:rPr>
              <a:t>sustainability goals  </a:t>
            </a:r>
            <a:r>
              <a:rPr sz="1600" spc="-10" dirty="0">
                <a:latin typeface="Arial"/>
                <a:cs typeface="Arial"/>
              </a:rPr>
              <a:t>and wants </a:t>
            </a:r>
            <a:r>
              <a:rPr sz="1600" spc="-5" dirty="0">
                <a:latin typeface="Arial"/>
                <a:cs typeface="Arial"/>
              </a:rPr>
              <a:t>to </a:t>
            </a:r>
            <a:r>
              <a:rPr sz="1600" spc="-10" dirty="0">
                <a:latin typeface="Arial"/>
                <a:cs typeface="Arial"/>
              </a:rPr>
              <a:t>reduce </a:t>
            </a:r>
            <a:r>
              <a:rPr sz="1600" spc="-5" dirty="0">
                <a:latin typeface="Arial"/>
                <a:cs typeface="Arial"/>
              </a:rPr>
              <a:t>consumption </a:t>
            </a:r>
            <a:r>
              <a:rPr sz="1600" spc="-10" dirty="0">
                <a:latin typeface="Arial"/>
                <a:cs typeface="Arial"/>
              </a:rPr>
              <a:t>of  </a:t>
            </a:r>
            <a:r>
              <a:rPr sz="1600" spc="-5" dirty="0">
                <a:latin typeface="Arial"/>
                <a:cs typeface="Arial"/>
              </a:rPr>
              <a:t>fossil fuels, including</a:t>
            </a:r>
            <a:r>
              <a:rPr sz="1600" spc="-25" dirty="0">
                <a:latin typeface="Arial"/>
                <a:cs typeface="Arial"/>
              </a:rPr>
              <a:t> </a:t>
            </a:r>
            <a:r>
              <a:rPr sz="1600" spc="-10" dirty="0">
                <a:latin typeface="Arial"/>
                <a:cs typeface="Arial"/>
              </a:rPr>
              <a:t>propane.</a:t>
            </a:r>
            <a:endParaRPr sz="1600">
              <a:latin typeface="Arial"/>
              <a:cs typeface="Arial"/>
            </a:endParaRPr>
          </a:p>
          <a:p>
            <a:pPr marL="242570" marR="557530" indent="-229870">
              <a:lnSpc>
                <a:spcPts val="1730"/>
              </a:lnSpc>
              <a:spcBef>
                <a:spcPts val="990"/>
              </a:spcBef>
              <a:buChar char="•"/>
              <a:tabLst>
                <a:tab pos="242570" algn="l"/>
                <a:tab pos="243204" algn="l"/>
              </a:tabLst>
            </a:pPr>
            <a:r>
              <a:rPr sz="1600" spc="-10" dirty="0">
                <a:latin typeface="Arial"/>
                <a:cs typeface="Arial"/>
              </a:rPr>
              <a:t>G&amp;T </a:t>
            </a:r>
            <a:r>
              <a:rPr sz="1600" spc="-5" dirty="0">
                <a:latin typeface="Arial"/>
                <a:cs typeface="Arial"/>
              </a:rPr>
              <a:t>contract limited solar  </a:t>
            </a:r>
            <a:r>
              <a:rPr sz="1600" spc="-10" dirty="0">
                <a:latin typeface="Arial"/>
                <a:cs typeface="Arial"/>
              </a:rPr>
              <a:t>generation </a:t>
            </a:r>
            <a:r>
              <a:rPr sz="1600" spc="-5" dirty="0">
                <a:latin typeface="Arial"/>
                <a:cs typeface="Arial"/>
              </a:rPr>
              <a:t>to </a:t>
            </a:r>
            <a:r>
              <a:rPr sz="1600" spc="-10" dirty="0">
                <a:latin typeface="Arial"/>
                <a:cs typeface="Arial"/>
              </a:rPr>
              <a:t>5% and </a:t>
            </a:r>
            <a:r>
              <a:rPr sz="1600" spc="-5" dirty="0">
                <a:latin typeface="Arial"/>
                <a:cs typeface="Arial"/>
              </a:rPr>
              <a:t>contract  extended to</a:t>
            </a:r>
            <a:r>
              <a:rPr sz="1600" spc="-45" dirty="0">
                <a:latin typeface="Arial"/>
                <a:cs typeface="Arial"/>
              </a:rPr>
              <a:t> </a:t>
            </a:r>
            <a:r>
              <a:rPr sz="1600" spc="-10" dirty="0">
                <a:latin typeface="Arial"/>
                <a:cs typeface="Arial"/>
              </a:rPr>
              <a:t>2040.</a:t>
            </a:r>
            <a:endParaRPr sz="1600">
              <a:latin typeface="Arial"/>
              <a:cs typeface="Arial"/>
            </a:endParaRPr>
          </a:p>
          <a:p>
            <a:pPr marL="242570" marR="330835" indent="-229870">
              <a:lnSpc>
                <a:spcPts val="1730"/>
              </a:lnSpc>
              <a:spcBef>
                <a:spcPts val="1000"/>
              </a:spcBef>
              <a:buChar char="•"/>
              <a:tabLst>
                <a:tab pos="242570" algn="l"/>
                <a:tab pos="243204" algn="l"/>
              </a:tabLst>
            </a:pPr>
            <a:r>
              <a:rPr sz="1600" spc="-5" dirty="0">
                <a:latin typeface="Arial"/>
                <a:cs typeface="Arial"/>
              </a:rPr>
              <a:t>Desire for more local economic  </a:t>
            </a:r>
            <a:r>
              <a:rPr sz="1600" spc="-10" dirty="0">
                <a:latin typeface="Arial"/>
                <a:cs typeface="Arial"/>
              </a:rPr>
              <a:t>development, </a:t>
            </a:r>
            <a:r>
              <a:rPr sz="1600" spc="-5" dirty="0">
                <a:latin typeface="Arial"/>
                <a:cs typeface="Arial"/>
              </a:rPr>
              <a:t>including solar</a:t>
            </a:r>
            <a:r>
              <a:rPr sz="1600" spc="0" dirty="0">
                <a:latin typeface="Arial"/>
                <a:cs typeface="Arial"/>
              </a:rPr>
              <a:t> </a:t>
            </a:r>
            <a:r>
              <a:rPr sz="1600" spc="-55" dirty="0">
                <a:latin typeface="Arial"/>
                <a:cs typeface="Arial"/>
              </a:rPr>
              <a:t>PV.</a:t>
            </a:r>
            <a:endParaRPr sz="1600">
              <a:latin typeface="Arial"/>
              <a:cs typeface="Arial"/>
            </a:endParaRPr>
          </a:p>
          <a:p>
            <a:pPr marL="242570" marR="182245" indent="-229870">
              <a:lnSpc>
                <a:spcPts val="1730"/>
              </a:lnSpc>
              <a:spcBef>
                <a:spcPts val="990"/>
              </a:spcBef>
              <a:buChar char="•"/>
              <a:tabLst>
                <a:tab pos="242570" algn="l"/>
                <a:tab pos="243204" algn="l"/>
              </a:tabLst>
            </a:pPr>
            <a:r>
              <a:rPr sz="1600" spc="-5" dirty="0">
                <a:latin typeface="Arial"/>
                <a:cs typeface="Arial"/>
              </a:rPr>
              <a:t>Desire for more </a:t>
            </a:r>
            <a:r>
              <a:rPr sz="1600" spc="-10" dirty="0">
                <a:latin typeface="Arial"/>
                <a:cs typeface="Arial"/>
              </a:rPr>
              <a:t>transparency over  ratemaking.</a:t>
            </a:r>
            <a:endParaRPr sz="1600">
              <a:latin typeface="Arial"/>
              <a:cs typeface="Arial"/>
            </a:endParaRPr>
          </a:p>
        </p:txBody>
      </p:sp>
      <p:sp>
        <p:nvSpPr>
          <p:cNvPr id="6" name="object 6"/>
          <p:cNvSpPr txBox="1"/>
          <p:nvPr/>
        </p:nvSpPr>
        <p:spPr>
          <a:xfrm>
            <a:off x="341375" y="1313688"/>
            <a:ext cx="8572500" cy="1129665"/>
          </a:xfrm>
          <a:prstGeom prst="rect">
            <a:avLst/>
          </a:prstGeom>
          <a:solidFill>
            <a:srgbClr val="FFFFE4"/>
          </a:solidFill>
        </p:spPr>
        <p:txBody>
          <a:bodyPr vert="horz" wrap="square" lIns="0" tIns="151765" rIns="0" bIns="0" rtlCol="0">
            <a:spAutoFit/>
          </a:bodyPr>
          <a:lstStyle/>
          <a:p>
            <a:pPr marL="90805" marR="436245">
              <a:lnSpc>
                <a:spcPts val="2110"/>
              </a:lnSpc>
              <a:spcBef>
                <a:spcPts val="1195"/>
              </a:spcBef>
            </a:pPr>
            <a:r>
              <a:rPr sz="2200" i="1" spc="-5" dirty="0">
                <a:solidFill>
                  <a:srgbClr val="44536A"/>
                </a:solidFill>
                <a:latin typeface="Arial"/>
                <a:cs typeface="Arial"/>
              </a:rPr>
              <a:t>Kit Carson Electric Co-op and the city of Taos are one of a few  places that have begun negotiating their way out of power supply  contracts to pursue local economic development and</a:t>
            </a:r>
            <a:r>
              <a:rPr sz="2200" i="1" spc="114" dirty="0">
                <a:solidFill>
                  <a:srgbClr val="44536A"/>
                </a:solidFill>
                <a:latin typeface="Arial"/>
                <a:cs typeface="Arial"/>
              </a:rPr>
              <a:t> </a:t>
            </a:r>
            <a:r>
              <a:rPr sz="2200" i="1" spc="-5" dirty="0">
                <a:solidFill>
                  <a:srgbClr val="44536A"/>
                </a:solidFill>
                <a:latin typeface="Arial"/>
                <a:cs typeface="Arial"/>
              </a:rPr>
              <a:t>solar.</a:t>
            </a:r>
            <a:endParaRPr sz="2200">
              <a:latin typeface="Arial"/>
              <a:cs typeface="Arial"/>
            </a:endParaRPr>
          </a:p>
        </p:txBody>
      </p:sp>
      <p:sp>
        <p:nvSpPr>
          <p:cNvPr id="7" name="object 7"/>
          <p:cNvSpPr/>
          <p:nvPr/>
        </p:nvSpPr>
        <p:spPr>
          <a:xfrm>
            <a:off x="4355591" y="2596895"/>
            <a:ext cx="4088891" cy="3067811"/>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609810" y="5791413"/>
            <a:ext cx="5347335" cy="330200"/>
          </a:xfrm>
          <a:prstGeom prst="rect">
            <a:avLst/>
          </a:prstGeom>
        </p:spPr>
        <p:txBody>
          <a:bodyPr vert="horz" wrap="square" lIns="0" tIns="12065" rIns="0" bIns="0" rtlCol="0">
            <a:spAutoFit/>
          </a:bodyPr>
          <a:lstStyle/>
          <a:p>
            <a:pPr marL="12700" marR="5080" indent="-635">
              <a:lnSpc>
                <a:spcPct val="100000"/>
              </a:lnSpc>
              <a:spcBef>
                <a:spcPts val="95"/>
              </a:spcBef>
            </a:pPr>
            <a:r>
              <a:rPr sz="1000" i="1" spc="-10" dirty="0">
                <a:solidFill>
                  <a:srgbClr val="A6A6A6"/>
                </a:solidFill>
                <a:latin typeface="Arial"/>
                <a:cs typeface="Arial"/>
              </a:rPr>
              <a:t>“Seeking </a:t>
            </a:r>
            <a:r>
              <a:rPr sz="1000" i="1" spc="-5" dirty="0">
                <a:solidFill>
                  <a:srgbClr val="A6A6A6"/>
                </a:solidFill>
                <a:latin typeface="Arial"/>
                <a:cs typeface="Arial"/>
              </a:rPr>
              <a:t>more </a:t>
            </a:r>
            <a:r>
              <a:rPr sz="1000" i="1" spc="-10" dirty="0">
                <a:solidFill>
                  <a:srgbClr val="A6A6A6"/>
                </a:solidFill>
                <a:latin typeface="Arial"/>
                <a:cs typeface="Arial"/>
              </a:rPr>
              <a:t>renewables, Kit </a:t>
            </a:r>
            <a:r>
              <a:rPr sz="1000" i="1" spc="-5" dirty="0">
                <a:solidFill>
                  <a:srgbClr val="A6A6A6"/>
                </a:solidFill>
                <a:latin typeface="Arial"/>
                <a:cs typeface="Arial"/>
              </a:rPr>
              <a:t>Carson Co-op </a:t>
            </a:r>
            <a:r>
              <a:rPr sz="1000" i="1" spc="-10" dirty="0">
                <a:solidFill>
                  <a:srgbClr val="A6A6A6"/>
                </a:solidFill>
                <a:latin typeface="Arial"/>
                <a:cs typeface="Arial"/>
              </a:rPr>
              <a:t>exits relationship with </a:t>
            </a:r>
            <a:r>
              <a:rPr sz="1000" i="1" spc="-5" dirty="0">
                <a:solidFill>
                  <a:srgbClr val="A6A6A6"/>
                </a:solidFill>
                <a:latin typeface="Arial"/>
                <a:cs typeface="Arial"/>
              </a:rPr>
              <a:t>Tri-state G&amp;T,” </a:t>
            </a:r>
            <a:r>
              <a:rPr sz="1000" i="1" spc="-10" dirty="0">
                <a:solidFill>
                  <a:srgbClr val="A6A6A6"/>
                </a:solidFill>
                <a:latin typeface="Arial"/>
                <a:cs typeface="Arial"/>
              </a:rPr>
              <a:t>Utility </a:t>
            </a:r>
            <a:r>
              <a:rPr sz="1000" i="1" spc="-5" dirty="0">
                <a:solidFill>
                  <a:srgbClr val="A6A6A6"/>
                </a:solidFill>
                <a:latin typeface="Arial"/>
                <a:cs typeface="Arial"/>
              </a:rPr>
              <a:t>Dive,  June </a:t>
            </a:r>
            <a:r>
              <a:rPr sz="1000" i="1" spc="-10" dirty="0">
                <a:solidFill>
                  <a:srgbClr val="A6A6A6"/>
                </a:solidFill>
                <a:latin typeface="Arial"/>
                <a:cs typeface="Arial"/>
              </a:rPr>
              <a:t>29,</a:t>
            </a:r>
            <a:r>
              <a:rPr sz="1000" i="1" spc="-90" dirty="0">
                <a:solidFill>
                  <a:srgbClr val="A6A6A6"/>
                </a:solidFill>
                <a:latin typeface="Arial"/>
                <a:cs typeface="Arial"/>
              </a:rPr>
              <a:t> </a:t>
            </a:r>
            <a:r>
              <a:rPr sz="1000" i="1" spc="-10" dirty="0">
                <a:solidFill>
                  <a:srgbClr val="A6A6A6"/>
                </a:solidFill>
                <a:latin typeface="Arial"/>
                <a:cs typeface="Arial"/>
              </a:rPr>
              <a:t>2016</a:t>
            </a:r>
            <a:endParaRPr sz="1000">
              <a:latin typeface="Arial"/>
              <a:cs typeface="Arial"/>
            </a:endParaRPr>
          </a:p>
        </p:txBody>
      </p:sp>
    </p:spTree>
    <p:extLst>
      <p:ext uri="{BB962C8B-B14F-4D97-AF65-F5344CB8AC3E}">
        <p14:creationId xmlns:p14="http://schemas.microsoft.com/office/powerpoint/2010/main" val="4002929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5695" y="1228344"/>
            <a:ext cx="7952740" cy="8255"/>
          </a:xfrm>
          <a:custGeom>
            <a:avLst/>
            <a:gdLst/>
            <a:ahLst/>
            <a:cxnLst/>
            <a:rect l="l" t="t" r="r" b="b"/>
            <a:pathLst>
              <a:path w="7952740" h="8255">
                <a:moveTo>
                  <a:pt x="0" y="0"/>
                </a:moveTo>
                <a:lnTo>
                  <a:pt x="7952193" y="7823"/>
                </a:lnTo>
              </a:path>
            </a:pathLst>
          </a:custGeom>
          <a:ln w="6096">
            <a:solidFill>
              <a:srgbClr val="FFA200"/>
            </a:solidFill>
          </a:ln>
        </p:spPr>
        <p:txBody>
          <a:bodyPr wrap="square" lIns="0" tIns="0" rIns="0" bIns="0" rtlCol="0"/>
          <a:lstStyle/>
          <a:p>
            <a:endParaRPr/>
          </a:p>
        </p:txBody>
      </p:sp>
      <p:sp>
        <p:nvSpPr>
          <p:cNvPr id="3" name="object 3"/>
          <p:cNvSpPr/>
          <p:nvPr/>
        </p:nvSpPr>
        <p:spPr>
          <a:xfrm>
            <a:off x="6480598" y="315913"/>
            <a:ext cx="851915" cy="457199"/>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idx="4294967295"/>
          </p:nvPr>
        </p:nvSpPr>
        <p:spPr>
          <a:xfrm>
            <a:off x="107004" y="216722"/>
            <a:ext cx="4778375" cy="628377"/>
          </a:xfrm>
          <a:prstGeom prst="rect">
            <a:avLst/>
          </a:prstGeom>
        </p:spPr>
        <p:txBody>
          <a:bodyPr vert="horz" wrap="square" lIns="0" tIns="12700" rIns="0" bIns="0" rtlCol="0">
            <a:spAutoFit/>
          </a:bodyPr>
          <a:lstStyle/>
          <a:p>
            <a:pPr marL="12700">
              <a:lnSpc>
                <a:spcPct val="100000"/>
              </a:lnSpc>
              <a:spcBef>
                <a:spcPts val="100"/>
              </a:spcBef>
            </a:pPr>
            <a:r>
              <a:rPr sz="4000" b="1" spc="-5" dirty="0">
                <a:latin typeface="+mn-lt"/>
              </a:rPr>
              <a:t>Kit</a:t>
            </a:r>
            <a:r>
              <a:rPr sz="4000" b="1" spc="-75" dirty="0">
                <a:latin typeface="+mn-lt"/>
              </a:rPr>
              <a:t> </a:t>
            </a:r>
            <a:r>
              <a:rPr sz="4000" b="1" dirty="0">
                <a:latin typeface="+mn-lt"/>
              </a:rPr>
              <a:t>Carson</a:t>
            </a:r>
            <a:r>
              <a:rPr lang="en-US" sz="4000" b="1" dirty="0">
                <a:latin typeface="+mn-lt"/>
              </a:rPr>
              <a:t> Financials</a:t>
            </a:r>
            <a:endParaRPr sz="4000" b="1" dirty="0">
              <a:latin typeface="+mn-lt"/>
            </a:endParaRPr>
          </a:p>
        </p:txBody>
      </p:sp>
      <p:sp>
        <p:nvSpPr>
          <p:cNvPr id="9" name="object 9"/>
          <p:cNvSpPr txBox="1">
            <a:spLocks noGrp="1"/>
          </p:cNvSpPr>
          <p:nvPr>
            <p:ph type="sldNum" sz="quarter" idx="4294967295"/>
          </p:nvPr>
        </p:nvSpPr>
        <p:spPr>
          <a:xfrm>
            <a:off x="7086600" y="6356350"/>
            <a:ext cx="2057400" cy="365125"/>
          </a:xfrm>
          <a:prstGeom prst="rect">
            <a:avLst/>
          </a:prstGeom>
        </p:spPr>
        <p:txBody>
          <a:bodyPr vert="horz" wrap="square" lIns="0" tIns="0" rIns="0" bIns="0" rtlCol="0">
            <a:spAutoFit/>
          </a:bodyPr>
          <a:lstStyle/>
          <a:p>
            <a:pPr marL="25400">
              <a:lnSpc>
                <a:spcPct val="100000"/>
              </a:lnSpc>
            </a:pPr>
            <a:fld id="{81D60167-4931-47E6-BA6A-407CBD079E47}" type="slidenum">
              <a:rPr spc="-5" dirty="0"/>
              <a:t>27</a:t>
            </a:fld>
            <a:endParaRPr spc="-5" dirty="0"/>
          </a:p>
        </p:txBody>
      </p:sp>
      <p:sp>
        <p:nvSpPr>
          <p:cNvPr id="8" name="object 8"/>
          <p:cNvSpPr txBox="1"/>
          <p:nvPr/>
        </p:nvSpPr>
        <p:spPr>
          <a:xfrm>
            <a:off x="609810" y="5791413"/>
            <a:ext cx="5347335" cy="330200"/>
          </a:xfrm>
          <a:prstGeom prst="rect">
            <a:avLst/>
          </a:prstGeom>
        </p:spPr>
        <p:txBody>
          <a:bodyPr vert="horz" wrap="square" lIns="0" tIns="12065" rIns="0" bIns="0" rtlCol="0">
            <a:spAutoFit/>
          </a:bodyPr>
          <a:lstStyle/>
          <a:p>
            <a:pPr marL="12700" marR="5080" indent="-635">
              <a:lnSpc>
                <a:spcPct val="100000"/>
              </a:lnSpc>
              <a:spcBef>
                <a:spcPts val="95"/>
              </a:spcBef>
            </a:pPr>
            <a:r>
              <a:rPr sz="1000" i="1" spc="-10" dirty="0">
                <a:solidFill>
                  <a:srgbClr val="A6A6A6"/>
                </a:solidFill>
                <a:latin typeface="Arial"/>
                <a:cs typeface="Arial"/>
              </a:rPr>
              <a:t>“Seeking </a:t>
            </a:r>
            <a:r>
              <a:rPr sz="1000" i="1" spc="-5" dirty="0">
                <a:solidFill>
                  <a:srgbClr val="A6A6A6"/>
                </a:solidFill>
                <a:latin typeface="Arial"/>
                <a:cs typeface="Arial"/>
              </a:rPr>
              <a:t>more </a:t>
            </a:r>
            <a:r>
              <a:rPr sz="1000" i="1" spc="-10" dirty="0">
                <a:solidFill>
                  <a:srgbClr val="A6A6A6"/>
                </a:solidFill>
                <a:latin typeface="Arial"/>
                <a:cs typeface="Arial"/>
              </a:rPr>
              <a:t>renewables, Kit </a:t>
            </a:r>
            <a:r>
              <a:rPr sz="1000" i="1" spc="-5" dirty="0">
                <a:solidFill>
                  <a:srgbClr val="A6A6A6"/>
                </a:solidFill>
                <a:latin typeface="Arial"/>
                <a:cs typeface="Arial"/>
              </a:rPr>
              <a:t>Carson Co-op </a:t>
            </a:r>
            <a:r>
              <a:rPr sz="1000" i="1" spc="-10" dirty="0">
                <a:solidFill>
                  <a:srgbClr val="A6A6A6"/>
                </a:solidFill>
                <a:latin typeface="Arial"/>
                <a:cs typeface="Arial"/>
              </a:rPr>
              <a:t>exits relationship with </a:t>
            </a:r>
            <a:r>
              <a:rPr sz="1000" i="1" spc="-5" dirty="0">
                <a:solidFill>
                  <a:srgbClr val="A6A6A6"/>
                </a:solidFill>
                <a:latin typeface="Arial"/>
                <a:cs typeface="Arial"/>
              </a:rPr>
              <a:t>Tri-state G&amp;T,” </a:t>
            </a:r>
            <a:r>
              <a:rPr sz="1000" i="1" spc="-10" dirty="0">
                <a:solidFill>
                  <a:srgbClr val="A6A6A6"/>
                </a:solidFill>
                <a:latin typeface="Arial"/>
                <a:cs typeface="Arial"/>
              </a:rPr>
              <a:t>Utility </a:t>
            </a:r>
            <a:r>
              <a:rPr sz="1000" i="1" spc="-5" dirty="0">
                <a:solidFill>
                  <a:srgbClr val="A6A6A6"/>
                </a:solidFill>
                <a:latin typeface="Arial"/>
                <a:cs typeface="Arial"/>
              </a:rPr>
              <a:t>Dive,  June </a:t>
            </a:r>
            <a:r>
              <a:rPr sz="1000" i="1" spc="-10" dirty="0">
                <a:solidFill>
                  <a:srgbClr val="A6A6A6"/>
                </a:solidFill>
                <a:latin typeface="Arial"/>
                <a:cs typeface="Arial"/>
              </a:rPr>
              <a:t>29,</a:t>
            </a:r>
            <a:r>
              <a:rPr sz="1000" i="1" spc="-90" dirty="0">
                <a:solidFill>
                  <a:srgbClr val="A6A6A6"/>
                </a:solidFill>
                <a:latin typeface="Arial"/>
                <a:cs typeface="Arial"/>
              </a:rPr>
              <a:t> </a:t>
            </a:r>
            <a:r>
              <a:rPr sz="1000" i="1" spc="-10" dirty="0">
                <a:solidFill>
                  <a:srgbClr val="A6A6A6"/>
                </a:solidFill>
                <a:latin typeface="Arial"/>
                <a:cs typeface="Arial"/>
              </a:rPr>
              <a:t>2016</a:t>
            </a:r>
            <a:endParaRPr sz="1000">
              <a:latin typeface="Arial"/>
              <a:cs typeface="Arial"/>
            </a:endParaRPr>
          </a:p>
        </p:txBody>
      </p:sp>
      <p:sp>
        <p:nvSpPr>
          <p:cNvPr id="10" name="Rectangle 9">
            <a:extLst>
              <a:ext uri="{FF2B5EF4-FFF2-40B4-BE49-F238E27FC236}">
                <a16:creationId xmlns:a16="http://schemas.microsoft.com/office/drawing/2014/main" id="{2EC0EFF4-88D2-47C9-A067-3824D6268610}"/>
              </a:ext>
            </a:extLst>
          </p:cNvPr>
          <p:cNvSpPr/>
          <p:nvPr/>
        </p:nvSpPr>
        <p:spPr>
          <a:xfrm>
            <a:off x="341375" y="1379857"/>
            <a:ext cx="4097275" cy="4473019"/>
          </a:xfrm>
          <a:prstGeom prst="rect">
            <a:avLst/>
          </a:prstGeom>
        </p:spPr>
        <p:txBody>
          <a:bodyPr wrap="square">
            <a:spAutoFit/>
          </a:bodyPr>
          <a:lstStyle/>
          <a:p>
            <a:pPr marL="12700">
              <a:lnSpc>
                <a:spcPct val="100000"/>
              </a:lnSpc>
              <a:spcBef>
                <a:spcPts val="855"/>
              </a:spcBef>
            </a:pPr>
            <a:r>
              <a:rPr lang="en-US" b="1" spc="-5" dirty="0">
                <a:latin typeface="Arial"/>
                <a:cs typeface="Arial"/>
              </a:rPr>
              <a:t>The Exit</a:t>
            </a:r>
            <a:r>
              <a:rPr lang="en-US" b="1" spc="-90" dirty="0">
                <a:latin typeface="Arial"/>
                <a:cs typeface="Arial"/>
              </a:rPr>
              <a:t> </a:t>
            </a:r>
            <a:r>
              <a:rPr lang="en-US" b="1" dirty="0">
                <a:latin typeface="Arial"/>
                <a:cs typeface="Arial"/>
              </a:rPr>
              <a:t>Fee:</a:t>
            </a:r>
            <a:endParaRPr lang="en-US" dirty="0">
              <a:latin typeface="Arial"/>
              <a:cs typeface="Arial"/>
            </a:endParaRPr>
          </a:p>
          <a:p>
            <a:pPr marL="298450" marR="5080" indent="-285750">
              <a:lnSpc>
                <a:spcPts val="2160"/>
              </a:lnSpc>
              <a:spcBef>
                <a:spcPts val="1025"/>
              </a:spcBef>
              <a:buChar char="•"/>
              <a:tabLst>
                <a:tab pos="299085" algn="l"/>
                <a:tab pos="299720" algn="l"/>
              </a:tabLst>
            </a:pPr>
            <a:r>
              <a:rPr lang="en-US" spc="-5" dirty="0">
                <a:latin typeface="Arial"/>
                <a:cs typeface="Arial"/>
              </a:rPr>
              <a:t>Kit </a:t>
            </a:r>
            <a:r>
              <a:rPr lang="en-US" dirty="0">
                <a:latin typeface="Arial"/>
                <a:cs typeface="Arial"/>
              </a:rPr>
              <a:t>Carson </a:t>
            </a:r>
            <a:r>
              <a:rPr lang="en-US" spc="-5" dirty="0">
                <a:latin typeface="Arial"/>
                <a:cs typeface="Arial"/>
              </a:rPr>
              <a:t>negotiated </a:t>
            </a:r>
            <a:r>
              <a:rPr lang="en-US" dirty="0">
                <a:latin typeface="Arial"/>
                <a:cs typeface="Arial"/>
              </a:rPr>
              <a:t>an </a:t>
            </a:r>
            <a:r>
              <a:rPr lang="en-US" spc="-5" dirty="0">
                <a:latin typeface="Arial"/>
                <a:cs typeface="Arial"/>
              </a:rPr>
              <a:t>exit</a:t>
            </a:r>
            <a:r>
              <a:rPr lang="en-US" spc="-100" dirty="0">
                <a:latin typeface="Arial"/>
                <a:cs typeface="Arial"/>
              </a:rPr>
              <a:t> </a:t>
            </a:r>
            <a:r>
              <a:rPr lang="en-US" dirty="0">
                <a:latin typeface="Arial"/>
                <a:cs typeface="Arial"/>
              </a:rPr>
              <a:t>fee  from </a:t>
            </a:r>
            <a:r>
              <a:rPr lang="en-US" spc="-10" dirty="0">
                <a:latin typeface="Arial"/>
                <a:cs typeface="Arial"/>
              </a:rPr>
              <a:t>Tri-State </a:t>
            </a:r>
            <a:r>
              <a:rPr lang="en-US" dirty="0">
                <a:latin typeface="Arial"/>
                <a:cs typeface="Arial"/>
              </a:rPr>
              <a:t>G&amp;T of $37  </a:t>
            </a:r>
            <a:r>
              <a:rPr lang="en-US" spc="-5" dirty="0">
                <a:latin typeface="Arial"/>
                <a:cs typeface="Arial"/>
              </a:rPr>
              <a:t>million.</a:t>
            </a:r>
            <a:endParaRPr lang="en-US" dirty="0">
              <a:latin typeface="Arial"/>
              <a:cs typeface="Arial"/>
            </a:endParaRPr>
          </a:p>
          <a:p>
            <a:pPr marL="756285" marR="14604" indent="-287020">
              <a:lnSpc>
                <a:spcPts val="1730"/>
              </a:lnSpc>
              <a:spcBef>
                <a:spcPts val="505"/>
              </a:spcBef>
            </a:pPr>
            <a:r>
              <a:rPr lang="en-US" sz="1400" spc="-5" dirty="0">
                <a:latin typeface="Courier New"/>
                <a:cs typeface="Courier New"/>
              </a:rPr>
              <a:t>o </a:t>
            </a:r>
            <a:r>
              <a:rPr lang="en-US" sz="1400" spc="-10" dirty="0">
                <a:latin typeface="Arial"/>
                <a:cs typeface="Arial"/>
              </a:rPr>
              <a:t>The </a:t>
            </a:r>
            <a:r>
              <a:rPr lang="en-US" sz="1400" spc="-5" dirty="0">
                <a:latin typeface="Arial"/>
                <a:cs typeface="Arial"/>
              </a:rPr>
              <a:t>basis of the </a:t>
            </a:r>
            <a:r>
              <a:rPr lang="en-US" sz="1400" spc="-10" dirty="0">
                <a:latin typeface="Arial"/>
                <a:cs typeface="Arial"/>
              </a:rPr>
              <a:t>$37 </a:t>
            </a:r>
            <a:r>
              <a:rPr lang="en-US" sz="1400" spc="-5" dirty="0">
                <a:latin typeface="Arial"/>
                <a:cs typeface="Arial"/>
              </a:rPr>
              <a:t>million </a:t>
            </a:r>
            <a:r>
              <a:rPr lang="en-US" sz="1400" spc="-10" dirty="0">
                <a:latin typeface="Arial"/>
                <a:cs typeface="Arial"/>
              </a:rPr>
              <a:t>number  </a:t>
            </a:r>
            <a:r>
              <a:rPr lang="en-US" sz="1400" spc="-5" dirty="0">
                <a:latin typeface="Arial"/>
                <a:cs typeface="Arial"/>
              </a:rPr>
              <a:t>is </a:t>
            </a:r>
            <a:r>
              <a:rPr lang="en-US" sz="1400" spc="-10" dirty="0">
                <a:latin typeface="Arial"/>
                <a:cs typeface="Arial"/>
              </a:rPr>
              <a:t>confidential but </a:t>
            </a:r>
            <a:r>
              <a:rPr lang="en-US" sz="1400" spc="-5" dirty="0">
                <a:latin typeface="Arial"/>
                <a:cs typeface="Arial"/>
              </a:rPr>
              <a:t>the CEO of </a:t>
            </a:r>
            <a:r>
              <a:rPr lang="en-US" sz="1400" spc="-20" dirty="0">
                <a:latin typeface="Arial"/>
                <a:cs typeface="Arial"/>
              </a:rPr>
              <a:t>Tri-  </a:t>
            </a:r>
            <a:r>
              <a:rPr lang="en-US" sz="1400" spc="-5" dirty="0">
                <a:latin typeface="Arial"/>
                <a:cs typeface="Arial"/>
              </a:rPr>
              <a:t>state </a:t>
            </a:r>
            <a:r>
              <a:rPr lang="en-US" sz="1400" spc="-10" dirty="0">
                <a:latin typeface="Arial"/>
                <a:cs typeface="Arial"/>
              </a:rPr>
              <a:t>noted, </a:t>
            </a:r>
            <a:r>
              <a:rPr lang="en-US" sz="1400" spc="-15" dirty="0">
                <a:latin typeface="Arial"/>
                <a:cs typeface="Arial"/>
              </a:rPr>
              <a:t>“We </a:t>
            </a:r>
            <a:r>
              <a:rPr lang="en-US" sz="1400" spc="-5" dirty="0">
                <a:latin typeface="Arial"/>
                <a:cs typeface="Arial"/>
              </a:rPr>
              <a:t>have </a:t>
            </a:r>
            <a:r>
              <a:rPr lang="en-US" sz="1400" spc="-10" dirty="0">
                <a:latin typeface="Arial"/>
                <a:cs typeface="Arial"/>
              </a:rPr>
              <a:t>reached </a:t>
            </a:r>
            <a:r>
              <a:rPr lang="en-US" sz="1400" spc="-5" dirty="0">
                <a:latin typeface="Arial"/>
                <a:cs typeface="Arial"/>
              </a:rPr>
              <a:t>a  </a:t>
            </a:r>
            <a:r>
              <a:rPr lang="en-US" sz="1400" spc="-10" dirty="0">
                <a:latin typeface="Arial"/>
                <a:cs typeface="Arial"/>
              </a:rPr>
              <a:t>mutual and </a:t>
            </a:r>
            <a:r>
              <a:rPr lang="en-US" sz="1400" spc="-5" dirty="0">
                <a:latin typeface="Arial"/>
                <a:cs typeface="Arial"/>
              </a:rPr>
              <a:t>amicable </a:t>
            </a:r>
            <a:r>
              <a:rPr lang="en-US" sz="1400" spc="-10" dirty="0">
                <a:latin typeface="Arial"/>
                <a:cs typeface="Arial"/>
              </a:rPr>
              <a:t>agreement </a:t>
            </a:r>
            <a:r>
              <a:rPr lang="en-US" sz="1400" spc="-5" dirty="0">
                <a:latin typeface="Arial"/>
                <a:cs typeface="Arial"/>
              </a:rPr>
              <a:t>to  </a:t>
            </a:r>
            <a:r>
              <a:rPr lang="en-US" sz="1400" spc="-10" dirty="0">
                <a:latin typeface="Arial"/>
                <a:cs typeface="Arial"/>
              </a:rPr>
              <a:t>part </a:t>
            </a:r>
            <a:r>
              <a:rPr lang="en-US" sz="1400" spc="-15" dirty="0">
                <a:latin typeface="Arial"/>
                <a:cs typeface="Arial"/>
              </a:rPr>
              <a:t>ways. </a:t>
            </a:r>
            <a:r>
              <a:rPr lang="en-US" sz="1400" spc="-10" dirty="0">
                <a:latin typeface="Arial"/>
                <a:cs typeface="Arial"/>
              </a:rPr>
              <a:t>The agreement </a:t>
            </a:r>
            <a:r>
              <a:rPr lang="en-US" sz="1400" spc="-5" dirty="0">
                <a:latin typeface="Arial"/>
                <a:cs typeface="Arial"/>
              </a:rPr>
              <a:t>is fair  </a:t>
            </a:r>
            <a:r>
              <a:rPr lang="en-US" sz="1400" spc="-10" dirty="0">
                <a:latin typeface="Arial"/>
                <a:cs typeface="Arial"/>
              </a:rPr>
              <a:t>and </a:t>
            </a:r>
            <a:r>
              <a:rPr lang="en-US" sz="1400" spc="-5" dirty="0">
                <a:latin typeface="Arial"/>
                <a:cs typeface="Arial"/>
              </a:rPr>
              <a:t>equitable, </a:t>
            </a:r>
            <a:r>
              <a:rPr lang="en-US" sz="1400" spc="-10" dirty="0">
                <a:latin typeface="Arial"/>
                <a:cs typeface="Arial"/>
              </a:rPr>
              <a:t>and </a:t>
            </a:r>
            <a:r>
              <a:rPr lang="en-US" sz="1400" spc="-5" dirty="0">
                <a:latin typeface="Arial"/>
                <a:cs typeface="Arial"/>
              </a:rPr>
              <a:t>protects the  interests of all the </a:t>
            </a:r>
            <a:r>
              <a:rPr lang="en-US" sz="1400" spc="-10" dirty="0">
                <a:latin typeface="Arial"/>
                <a:cs typeface="Arial"/>
              </a:rPr>
              <a:t>association’s  </a:t>
            </a:r>
            <a:r>
              <a:rPr lang="en-US" sz="1400" spc="-5" dirty="0">
                <a:latin typeface="Arial"/>
                <a:cs typeface="Arial"/>
              </a:rPr>
              <a:t>members.”</a:t>
            </a:r>
            <a:endParaRPr lang="en-US" sz="1400" dirty="0">
              <a:latin typeface="Arial"/>
              <a:cs typeface="Arial"/>
            </a:endParaRPr>
          </a:p>
          <a:p>
            <a:pPr marL="299085" marR="62865" indent="-286385">
              <a:lnSpc>
                <a:spcPts val="2160"/>
              </a:lnSpc>
              <a:spcBef>
                <a:spcPts val="980"/>
              </a:spcBef>
              <a:buChar char="•"/>
              <a:tabLst>
                <a:tab pos="299085" algn="l"/>
                <a:tab pos="299720" algn="l"/>
              </a:tabLst>
            </a:pPr>
            <a:r>
              <a:rPr lang="en-US" spc="-5" dirty="0">
                <a:latin typeface="Arial"/>
                <a:cs typeface="Arial"/>
              </a:rPr>
              <a:t>Kit </a:t>
            </a:r>
            <a:r>
              <a:rPr lang="en-US" dirty="0">
                <a:latin typeface="Arial"/>
                <a:cs typeface="Arial"/>
              </a:rPr>
              <a:t>Carson </a:t>
            </a:r>
            <a:r>
              <a:rPr lang="en-US" spc="-5" dirty="0">
                <a:latin typeface="Arial"/>
                <a:cs typeface="Arial"/>
              </a:rPr>
              <a:t>initiated </a:t>
            </a:r>
            <a:r>
              <a:rPr lang="en-US" dirty="0">
                <a:latin typeface="Arial"/>
                <a:cs typeface="Arial"/>
              </a:rPr>
              <a:t>a  </a:t>
            </a:r>
            <a:r>
              <a:rPr lang="en-US" spc="-5" dirty="0">
                <a:latin typeface="Arial"/>
                <a:cs typeface="Arial"/>
              </a:rPr>
              <a:t>competitive </a:t>
            </a:r>
            <a:r>
              <a:rPr lang="en-US" dirty="0">
                <a:latin typeface="Arial"/>
                <a:cs typeface="Arial"/>
              </a:rPr>
              <a:t>RFP which resulted  </a:t>
            </a:r>
            <a:r>
              <a:rPr lang="en-US" spc="-5" dirty="0">
                <a:latin typeface="Arial"/>
                <a:cs typeface="Arial"/>
              </a:rPr>
              <a:t>in </a:t>
            </a:r>
            <a:r>
              <a:rPr lang="en-US" dirty="0">
                <a:latin typeface="Arial"/>
                <a:cs typeface="Arial"/>
              </a:rPr>
              <a:t>a 10-year contract </a:t>
            </a:r>
            <a:r>
              <a:rPr lang="en-US" spc="-5" dirty="0">
                <a:latin typeface="Arial"/>
                <a:cs typeface="Arial"/>
              </a:rPr>
              <a:t>with </a:t>
            </a:r>
            <a:r>
              <a:rPr lang="en-US" dirty="0">
                <a:latin typeface="Arial"/>
                <a:cs typeface="Arial"/>
              </a:rPr>
              <a:t>an  energy </a:t>
            </a:r>
            <a:r>
              <a:rPr lang="en-US" spc="-5" dirty="0">
                <a:latin typeface="Arial"/>
                <a:cs typeface="Arial"/>
              </a:rPr>
              <a:t>provider </a:t>
            </a:r>
            <a:r>
              <a:rPr lang="en-US" dirty="0">
                <a:latin typeface="Arial"/>
                <a:cs typeface="Arial"/>
              </a:rPr>
              <a:t>which </a:t>
            </a:r>
            <a:r>
              <a:rPr lang="en-US" spc="-5" dirty="0">
                <a:latin typeface="Arial"/>
                <a:cs typeface="Arial"/>
              </a:rPr>
              <a:t>will save  its </a:t>
            </a:r>
            <a:r>
              <a:rPr lang="en-US" dirty="0">
                <a:latin typeface="Arial"/>
                <a:cs typeface="Arial"/>
              </a:rPr>
              <a:t>30,000 </a:t>
            </a:r>
            <a:r>
              <a:rPr lang="en-US" spc="-5" dirty="0">
                <a:latin typeface="Arial"/>
                <a:cs typeface="Arial"/>
              </a:rPr>
              <a:t>customers </a:t>
            </a:r>
            <a:r>
              <a:rPr lang="en-US" dirty="0">
                <a:latin typeface="Arial"/>
                <a:cs typeface="Arial"/>
              </a:rPr>
              <a:t>$50</a:t>
            </a:r>
            <a:r>
              <a:rPr lang="en-US" spc="-90" dirty="0">
                <a:latin typeface="Arial"/>
                <a:cs typeface="Arial"/>
              </a:rPr>
              <a:t> </a:t>
            </a:r>
            <a:r>
              <a:rPr lang="en-US" spc="-5" dirty="0">
                <a:latin typeface="Arial"/>
                <a:cs typeface="Arial"/>
              </a:rPr>
              <a:t>million  in </a:t>
            </a:r>
            <a:r>
              <a:rPr lang="en-US" dirty="0">
                <a:latin typeface="Arial"/>
                <a:cs typeface="Arial"/>
              </a:rPr>
              <a:t>power supply costs </a:t>
            </a:r>
            <a:r>
              <a:rPr lang="en-US" spc="-5" dirty="0">
                <a:latin typeface="Arial"/>
                <a:cs typeface="Arial"/>
              </a:rPr>
              <a:t>over </a:t>
            </a:r>
            <a:r>
              <a:rPr lang="en-US" dirty="0">
                <a:latin typeface="Arial"/>
                <a:cs typeface="Arial"/>
              </a:rPr>
              <a:t>10  years.</a:t>
            </a:r>
          </a:p>
        </p:txBody>
      </p:sp>
      <p:sp>
        <p:nvSpPr>
          <p:cNvPr id="11" name="Rectangle 10">
            <a:extLst>
              <a:ext uri="{FF2B5EF4-FFF2-40B4-BE49-F238E27FC236}">
                <a16:creationId xmlns:a16="http://schemas.microsoft.com/office/drawing/2014/main" id="{04444378-5394-44A7-9595-42F1CDC9A382}"/>
              </a:ext>
            </a:extLst>
          </p:cNvPr>
          <p:cNvSpPr/>
          <p:nvPr/>
        </p:nvSpPr>
        <p:spPr>
          <a:xfrm>
            <a:off x="4438649" y="1379857"/>
            <a:ext cx="4457701" cy="3154334"/>
          </a:xfrm>
          <a:prstGeom prst="rect">
            <a:avLst/>
          </a:prstGeom>
        </p:spPr>
        <p:txBody>
          <a:bodyPr wrap="square">
            <a:spAutoFit/>
          </a:bodyPr>
          <a:lstStyle/>
          <a:p>
            <a:pPr marL="12700">
              <a:lnSpc>
                <a:spcPct val="100000"/>
              </a:lnSpc>
              <a:spcBef>
                <a:spcPts val="855"/>
              </a:spcBef>
            </a:pPr>
            <a:r>
              <a:rPr lang="en-US" b="1" dirty="0">
                <a:latin typeface="Arial" panose="020B0604020202020204" pitchFamily="34" charset="0"/>
                <a:cs typeface="Arial" panose="020B0604020202020204" pitchFamily="34" charset="0"/>
              </a:rPr>
              <a:t>Shrinking</a:t>
            </a:r>
            <a:r>
              <a:rPr lang="en-US" b="1" spc="-95"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demand:</a:t>
            </a:r>
          </a:p>
          <a:p>
            <a:pPr marL="299085" marR="60325" indent="-286385">
              <a:lnSpc>
                <a:spcPts val="2160"/>
              </a:lnSpc>
              <a:spcBef>
                <a:spcPts val="1025"/>
              </a:spcBef>
              <a:buChar char="•"/>
              <a:tabLst>
                <a:tab pos="299085" algn="l"/>
                <a:tab pos="299720" algn="l"/>
              </a:tabLst>
            </a:pPr>
            <a:r>
              <a:rPr lang="en-US" spc="-5" dirty="0">
                <a:latin typeface="Arial"/>
                <a:cs typeface="Arial"/>
              </a:rPr>
              <a:t>Kit </a:t>
            </a:r>
            <a:r>
              <a:rPr lang="en-US" dirty="0">
                <a:latin typeface="Arial"/>
                <a:cs typeface="Arial"/>
              </a:rPr>
              <a:t>Carson has been under-  </a:t>
            </a:r>
            <a:r>
              <a:rPr lang="en-US" spc="-5" dirty="0">
                <a:latin typeface="Arial"/>
                <a:cs typeface="Arial"/>
              </a:rPr>
              <a:t>collecting </a:t>
            </a:r>
            <a:r>
              <a:rPr lang="en-US" dirty="0">
                <a:latin typeface="Arial"/>
                <a:cs typeface="Arial"/>
              </a:rPr>
              <a:t>on revenues since the closure of a </a:t>
            </a:r>
            <a:r>
              <a:rPr lang="en-US" spc="-5" dirty="0">
                <a:latin typeface="Arial"/>
                <a:cs typeface="Arial"/>
              </a:rPr>
              <a:t>mine in</a:t>
            </a:r>
            <a:r>
              <a:rPr lang="en-US" spc="-125" dirty="0">
                <a:latin typeface="Arial"/>
                <a:cs typeface="Arial"/>
              </a:rPr>
              <a:t> </a:t>
            </a:r>
            <a:r>
              <a:rPr lang="en-US" dirty="0">
                <a:latin typeface="Arial"/>
                <a:cs typeface="Arial"/>
              </a:rPr>
              <a:t>2014.</a:t>
            </a:r>
          </a:p>
          <a:p>
            <a:pPr marL="299085" marR="5080" indent="-286385">
              <a:lnSpc>
                <a:spcPts val="2160"/>
              </a:lnSpc>
              <a:spcBef>
                <a:spcPts val="1005"/>
              </a:spcBef>
              <a:buChar char="•"/>
              <a:tabLst>
                <a:tab pos="299085" algn="l"/>
                <a:tab pos="299720" algn="l"/>
              </a:tabLst>
            </a:pPr>
            <a:r>
              <a:rPr lang="en-US" dirty="0">
                <a:latin typeface="Arial"/>
                <a:cs typeface="Arial"/>
              </a:rPr>
              <a:t>The New </a:t>
            </a:r>
            <a:r>
              <a:rPr lang="en-US" spc="-5" dirty="0">
                <a:latin typeface="Arial"/>
                <a:cs typeface="Arial"/>
              </a:rPr>
              <a:t>Mexico </a:t>
            </a:r>
            <a:r>
              <a:rPr lang="en-US" dirty="0">
                <a:latin typeface="Arial"/>
                <a:cs typeface="Arial"/>
              </a:rPr>
              <a:t>PRC  approved a $2 </a:t>
            </a:r>
            <a:r>
              <a:rPr lang="en-US" spc="-5" dirty="0">
                <a:latin typeface="Arial"/>
                <a:cs typeface="Arial"/>
              </a:rPr>
              <a:t>million rate  </a:t>
            </a:r>
            <a:r>
              <a:rPr lang="en-US" dirty="0">
                <a:latin typeface="Arial"/>
                <a:cs typeface="Arial"/>
              </a:rPr>
              <a:t>increase </a:t>
            </a:r>
            <a:r>
              <a:rPr lang="en-US" spc="-5" dirty="0">
                <a:latin typeface="Arial"/>
                <a:cs typeface="Arial"/>
              </a:rPr>
              <a:t>in </a:t>
            </a:r>
            <a:r>
              <a:rPr lang="en-US" dirty="0">
                <a:latin typeface="Arial"/>
                <a:cs typeface="Arial"/>
              </a:rPr>
              <a:t>December 2016</a:t>
            </a:r>
            <a:r>
              <a:rPr lang="en-US" spc="-150" dirty="0">
                <a:latin typeface="Arial"/>
                <a:cs typeface="Arial"/>
              </a:rPr>
              <a:t> </a:t>
            </a:r>
            <a:r>
              <a:rPr lang="en-US" spc="-5" dirty="0">
                <a:latin typeface="Arial"/>
                <a:cs typeface="Arial"/>
              </a:rPr>
              <a:t>to cover its </a:t>
            </a:r>
            <a:r>
              <a:rPr lang="en-US" dirty="0">
                <a:latin typeface="Arial"/>
                <a:cs typeface="Arial"/>
              </a:rPr>
              <a:t>revenue</a:t>
            </a:r>
            <a:r>
              <a:rPr lang="en-US" spc="-85" dirty="0">
                <a:latin typeface="Arial"/>
                <a:cs typeface="Arial"/>
              </a:rPr>
              <a:t> </a:t>
            </a:r>
            <a:r>
              <a:rPr lang="en-US" spc="-15" dirty="0">
                <a:latin typeface="Arial"/>
                <a:cs typeface="Arial"/>
              </a:rPr>
              <a:t>deficiency.</a:t>
            </a:r>
          </a:p>
          <a:p>
            <a:pPr marL="756285" marR="142875" indent="-287020">
              <a:lnSpc>
                <a:spcPts val="1730"/>
              </a:lnSpc>
              <a:spcBef>
                <a:spcPts val="495"/>
              </a:spcBef>
            </a:pPr>
            <a:r>
              <a:rPr lang="en-US" sz="1400" spc="-5" dirty="0">
                <a:latin typeface="Courier New"/>
                <a:cs typeface="Courier New"/>
              </a:rPr>
              <a:t>o </a:t>
            </a:r>
            <a:r>
              <a:rPr lang="en-US" sz="1400" spc="-5" dirty="0">
                <a:latin typeface="Arial"/>
                <a:cs typeface="Arial"/>
              </a:rPr>
              <a:t>It </a:t>
            </a:r>
            <a:r>
              <a:rPr lang="en-US" sz="1400" spc="-10" dirty="0">
                <a:latin typeface="Arial"/>
                <a:cs typeface="Arial"/>
              </a:rPr>
              <a:t>appears </a:t>
            </a:r>
            <a:r>
              <a:rPr lang="en-US" sz="1400" spc="-5" dirty="0">
                <a:latin typeface="Arial"/>
                <a:cs typeface="Arial"/>
              </a:rPr>
              <a:t>this is </a:t>
            </a:r>
            <a:r>
              <a:rPr lang="en-US" sz="1400" spc="-10" dirty="0">
                <a:latin typeface="Arial"/>
                <a:cs typeface="Arial"/>
              </a:rPr>
              <a:t>separate from  </a:t>
            </a:r>
            <a:r>
              <a:rPr lang="en-US" sz="1400" spc="-5" dirty="0">
                <a:latin typeface="Arial"/>
                <a:cs typeface="Arial"/>
              </a:rPr>
              <a:t>the </a:t>
            </a:r>
            <a:r>
              <a:rPr lang="en-US" sz="1400" spc="-10" dirty="0">
                <a:latin typeface="Arial"/>
                <a:cs typeface="Arial"/>
              </a:rPr>
              <a:t>power </a:t>
            </a:r>
            <a:r>
              <a:rPr lang="en-US" sz="1400" spc="-5" dirty="0">
                <a:latin typeface="Arial"/>
                <a:cs typeface="Arial"/>
              </a:rPr>
              <a:t>supply costs  associated </a:t>
            </a:r>
            <a:r>
              <a:rPr lang="en-US" sz="1400" spc="-10" dirty="0">
                <a:latin typeface="Arial"/>
                <a:cs typeface="Arial"/>
              </a:rPr>
              <a:t>with </a:t>
            </a:r>
            <a:r>
              <a:rPr lang="en-US" sz="1400" spc="-5" dirty="0">
                <a:latin typeface="Arial"/>
                <a:cs typeface="Arial"/>
              </a:rPr>
              <a:t>the self-supply  contract.</a:t>
            </a:r>
            <a:endParaRPr lang="en-US" sz="1400" dirty="0">
              <a:latin typeface="Arial"/>
              <a:cs typeface="Arial"/>
            </a:endParaRPr>
          </a:p>
        </p:txBody>
      </p:sp>
    </p:spTree>
    <p:extLst>
      <p:ext uri="{BB962C8B-B14F-4D97-AF65-F5344CB8AC3E}">
        <p14:creationId xmlns:p14="http://schemas.microsoft.com/office/powerpoint/2010/main" val="4118180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A3F851-5655-4401-B315-01BEF86C4F41}"/>
              </a:ext>
            </a:extLst>
          </p:cNvPr>
          <p:cNvSpPr txBox="1"/>
          <p:nvPr/>
        </p:nvSpPr>
        <p:spPr>
          <a:xfrm>
            <a:off x="77821" y="177104"/>
            <a:ext cx="7441660" cy="1384995"/>
          </a:xfrm>
          <a:prstGeom prst="rect">
            <a:avLst/>
          </a:prstGeom>
          <a:noFill/>
        </p:spPr>
        <p:txBody>
          <a:bodyPr wrap="square" rtlCol="0">
            <a:spAutoFit/>
          </a:bodyPr>
          <a:lstStyle/>
          <a:p>
            <a:r>
              <a:rPr lang="en-US" sz="2800" b="1" dirty="0"/>
              <a:t>What to look for in current net metering &amp; interconnection policies (residential/small business):</a:t>
            </a:r>
          </a:p>
        </p:txBody>
      </p:sp>
      <p:sp>
        <p:nvSpPr>
          <p:cNvPr id="4" name="Content Placeholder 3">
            <a:extLst>
              <a:ext uri="{FF2B5EF4-FFF2-40B4-BE49-F238E27FC236}">
                <a16:creationId xmlns:a16="http://schemas.microsoft.com/office/drawing/2014/main" id="{B5D954D7-B199-47BB-807E-C69DF5E03599}"/>
              </a:ext>
            </a:extLst>
          </p:cNvPr>
          <p:cNvSpPr>
            <a:spLocks noGrp="1"/>
          </p:cNvSpPr>
          <p:nvPr>
            <p:ph idx="1"/>
          </p:nvPr>
        </p:nvSpPr>
        <p:spPr>
          <a:xfrm>
            <a:off x="336820" y="1562099"/>
            <a:ext cx="7858125" cy="4764989"/>
          </a:xfrm>
        </p:spPr>
        <p:txBody>
          <a:bodyPr>
            <a:normAutofit lnSpcReduction="10000"/>
          </a:bodyPr>
          <a:lstStyle/>
          <a:p>
            <a:pPr marL="457200" indent="-457200">
              <a:buAutoNum type="arabicPeriod"/>
            </a:pPr>
            <a:r>
              <a:rPr lang="en-US" sz="2400" dirty="0"/>
              <a:t>Limit to </a:t>
            </a:r>
            <a:r>
              <a:rPr lang="en-US" sz="2400" b="1" u="sng" dirty="0"/>
              <a:t>DC</a:t>
            </a:r>
            <a:r>
              <a:rPr lang="en-US" sz="2400" b="1" dirty="0"/>
              <a:t> </a:t>
            </a:r>
            <a:r>
              <a:rPr lang="en-US" sz="2400" dirty="0"/>
              <a:t>system size:  Most </a:t>
            </a:r>
            <a:r>
              <a:rPr lang="en-US" sz="2400" dirty="0" err="1"/>
              <a:t>munis</a:t>
            </a:r>
            <a:r>
              <a:rPr lang="en-US" sz="2400" dirty="0"/>
              <a:t>/co-ops limit this to 10kW (the average US residential household needs 8kW, but not large enough for farms/businesses)?  Larger system sizes may require Power Purchase Agreements with Power Provider depending upon territory.</a:t>
            </a:r>
          </a:p>
          <a:p>
            <a:pPr marL="457200" indent="-457200">
              <a:buAutoNum type="arabicPeriod"/>
            </a:pPr>
            <a:r>
              <a:rPr lang="en-US" sz="2400" dirty="0"/>
              <a:t>Reconciliation Period:  The IOUs have an annual reconciliation period that end in April for solar.  Muni and cooperative periods can be: real time, hourly, daily, monthly, quarterly, annual-  this can impact system sizing.</a:t>
            </a:r>
          </a:p>
          <a:p>
            <a:pPr marL="457200" indent="-457200">
              <a:buAutoNum type="arabicPeriod"/>
            </a:pPr>
            <a:r>
              <a:rPr lang="en-US" sz="2400" dirty="0"/>
              <a:t>Net Metering:  IOUs are regulated to provide RETAIL net metering.  </a:t>
            </a:r>
            <a:r>
              <a:rPr lang="en-US" sz="2400" dirty="0" err="1"/>
              <a:t>Munis</a:t>
            </a:r>
            <a:r>
              <a:rPr lang="en-US" sz="2400" dirty="0"/>
              <a:t> and co-ops may offer:  bi-directional metering, hourly marginal electric value (HMEV), avoided cost…compensation at less than the rate you are paying for electricity you use at times when you feed back.</a:t>
            </a:r>
          </a:p>
          <a:p>
            <a:pPr marL="457200" lvl="1" indent="0">
              <a:buNone/>
            </a:pPr>
            <a:endParaRPr lang="en-US" sz="2000" dirty="0"/>
          </a:p>
        </p:txBody>
      </p:sp>
    </p:spTree>
    <p:extLst>
      <p:ext uri="{BB962C8B-B14F-4D97-AF65-F5344CB8AC3E}">
        <p14:creationId xmlns:p14="http://schemas.microsoft.com/office/powerpoint/2010/main" val="1525703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A3F851-5655-4401-B315-01BEF86C4F41}"/>
              </a:ext>
            </a:extLst>
          </p:cNvPr>
          <p:cNvSpPr txBox="1"/>
          <p:nvPr/>
        </p:nvSpPr>
        <p:spPr>
          <a:xfrm>
            <a:off x="0" y="152105"/>
            <a:ext cx="7534275" cy="954107"/>
          </a:xfrm>
          <a:prstGeom prst="rect">
            <a:avLst/>
          </a:prstGeom>
          <a:noFill/>
        </p:spPr>
        <p:txBody>
          <a:bodyPr wrap="square" rtlCol="0">
            <a:spAutoFit/>
          </a:bodyPr>
          <a:lstStyle/>
          <a:p>
            <a:r>
              <a:rPr lang="en-US" sz="2800" b="1" dirty="0"/>
              <a:t>What can individuals do regarding solar “unfriendly” policies?</a:t>
            </a:r>
          </a:p>
        </p:txBody>
      </p:sp>
      <p:sp>
        <p:nvSpPr>
          <p:cNvPr id="4" name="Content Placeholder 3">
            <a:extLst>
              <a:ext uri="{FF2B5EF4-FFF2-40B4-BE49-F238E27FC236}">
                <a16:creationId xmlns:a16="http://schemas.microsoft.com/office/drawing/2014/main" id="{B5D954D7-B199-47BB-807E-C69DF5E03599}"/>
              </a:ext>
            </a:extLst>
          </p:cNvPr>
          <p:cNvSpPr>
            <a:spLocks noGrp="1"/>
          </p:cNvSpPr>
          <p:nvPr>
            <p:ph idx="1"/>
          </p:nvPr>
        </p:nvSpPr>
        <p:spPr>
          <a:xfrm>
            <a:off x="122812" y="1106212"/>
            <a:ext cx="7886700" cy="5123600"/>
          </a:xfrm>
        </p:spPr>
        <p:txBody>
          <a:bodyPr>
            <a:normAutofit lnSpcReduction="10000"/>
          </a:bodyPr>
          <a:lstStyle/>
          <a:p>
            <a:pPr marL="914400" lvl="1" indent="-457200">
              <a:buAutoNum type="arabicPeriod"/>
            </a:pPr>
            <a:r>
              <a:rPr lang="en-US" dirty="0"/>
              <a:t>Attend your muni/cooperative board meeting(s) and express your concerns to your elected officials/work to educate them about solar and its benefits.</a:t>
            </a:r>
          </a:p>
          <a:p>
            <a:pPr marL="914400" lvl="1" indent="-457200">
              <a:buAutoNum type="arabicPeriod"/>
            </a:pPr>
            <a:r>
              <a:rPr lang="en-US" dirty="0"/>
              <a:t>Run for your municipal or cooperative board so you can effect change in a positive way/have a vote.  If you are in cooperative territory, check the process for doing this…some have “nominating committees” in which they select who will run for the board, but you can petition to have your name added to the ballot in most cases with a minimal number of signatures. </a:t>
            </a:r>
          </a:p>
          <a:p>
            <a:pPr marL="914400" lvl="1" indent="-457200">
              <a:buAutoNum type="arabicPeriod"/>
            </a:pPr>
            <a:r>
              <a:rPr lang="en-US" dirty="0"/>
              <a:t>Educate and organize others about solar/policy changes.</a:t>
            </a:r>
          </a:p>
          <a:p>
            <a:pPr marL="914400" lvl="1" indent="-457200">
              <a:buAutoNum type="arabicPeriod"/>
            </a:pPr>
            <a:r>
              <a:rPr lang="en-US" dirty="0"/>
              <a:t>Sign up to receive solar training to be an ISEA “Solar Ambassador” to share knowledge about the solar technology and its benefits to larger groups/boards become an individual member for $45/</a:t>
            </a:r>
            <a:r>
              <a:rPr lang="en-US" dirty="0" err="1"/>
              <a:t>yr</a:t>
            </a:r>
            <a:r>
              <a:rPr lang="en-US" dirty="0"/>
              <a:t>!</a:t>
            </a:r>
          </a:p>
        </p:txBody>
      </p:sp>
    </p:spTree>
    <p:extLst>
      <p:ext uri="{BB962C8B-B14F-4D97-AF65-F5344CB8AC3E}">
        <p14:creationId xmlns:p14="http://schemas.microsoft.com/office/powerpoint/2010/main" val="2652073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1469D0-95B5-4DE1-9B93-4EB8FE6AB950}"/>
              </a:ext>
            </a:extLst>
          </p:cNvPr>
          <p:cNvSpPr>
            <a:spLocks noGrp="1"/>
          </p:cNvSpPr>
          <p:nvPr>
            <p:ph idx="1"/>
          </p:nvPr>
        </p:nvSpPr>
        <p:spPr>
          <a:xfrm>
            <a:off x="249382" y="1155470"/>
            <a:ext cx="8636923" cy="4862946"/>
          </a:xfrm>
        </p:spPr>
        <p:txBody>
          <a:bodyPr>
            <a:noAutofit/>
          </a:bodyPr>
          <a:lstStyle/>
          <a:p>
            <a:pPr marL="0" indent="0" algn="ctr">
              <a:buNone/>
            </a:pPr>
            <a:r>
              <a:rPr lang="en-US" sz="2400" b="1" dirty="0"/>
              <a:t>Investor-Owned Utilities (IOUs)-  Ameren, </a:t>
            </a:r>
            <a:r>
              <a:rPr lang="en-US" sz="2400" b="1" dirty="0" err="1"/>
              <a:t>ComEd</a:t>
            </a:r>
            <a:r>
              <a:rPr lang="en-US" sz="2400" b="1" dirty="0"/>
              <a:t>, Mid-American in Illinois</a:t>
            </a:r>
          </a:p>
          <a:p>
            <a:r>
              <a:rPr lang="en-US" sz="2400" dirty="0"/>
              <a:t>An </a:t>
            </a:r>
            <a:r>
              <a:rPr lang="en-US" sz="2400" b="1" dirty="0"/>
              <a:t>investor</a:t>
            </a:r>
            <a:r>
              <a:rPr lang="en-US" sz="2400" dirty="0"/>
              <a:t>-</a:t>
            </a:r>
            <a:r>
              <a:rPr lang="en-US" sz="2400" b="1" dirty="0"/>
              <a:t>owned utility,</a:t>
            </a:r>
            <a:r>
              <a:rPr lang="en-US" sz="2400" dirty="0"/>
              <a:t> or IOU, is a for-profit business organization, providing a product or service regarded as a </a:t>
            </a:r>
            <a:r>
              <a:rPr lang="en-US" sz="2400" b="1" dirty="0"/>
              <a:t>utility</a:t>
            </a:r>
            <a:r>
              <a:rPr lang="en-US" sz="2400" dirty="0"/>
              <a:t> (often termed a public </a:t>
            </a:r>
            <a:r>
              <a:rPr lang="en-US" sz="2400" b="1" dirty="0"/>
              <a:t>utility</a:t>
            </a:r>
            <a:r>
              <a:rPr lang="en-US" sz="2400" dirty="0"/>
              <a:t> regardless of ownership), and managed as a private enterprise rather than a function of government or a </a:t>
            </a:r>
            <a:r>
              <a:rPr lang="en-US" sz="2400" b="1" dirty="0"/>
              <a:t>utility </a:t>
            </a:r>
            <a:r>
              <a:rPr lang="en-US" sz="2400" dirty="0"/>
              <a:t>cooperative.</a:t>
            </a:r>
          </a:p>
          <a:p>
            <a:r>
              <a:rPr lang="en-US" sz="2400" dirty="0"/>
              <a:t>In Illinois, the IOUs are publicly regulated by the Illinois Commerce Commission (ICC) and subject to laws that pass(</a:t>
            </a:r>
            <a:r>
              <a:rPr lang="en-US" sz="2400" dirty="0" err="1"/>
              <a:t>ed</a:t>
            </a:r>
            <a:r>
              <a:rPr lang="en-US" sz="2400" dirty="0"/>
              <a:t>) in the legislature such as FEJA and the Renewable Portfolio Standard.</a:t>
            </a:r>
          </a:p>
        </p:txBody>
      </p:sp>
      <p:sp>
        <p:nvSpPr>
          <p:cNvPr id="3" name="TextBox 2">
            <a:extLst>
              <a:ext uri="{FF2B5EF4-FFF2-40B4-BE49-F238E27FC236}">
                <a16:creationId xmlns:a16="http://schemas.microsoft.com/office/drawing/2014/main" id="{84A3F851-5655-4401-B315-01BEF86C4F41}"/>
              </a:ext>
            </a:extLst>
          </p:cNvPr>
          <p:cNvSpPr txBox="1"/>
          <p:nvPr/>
        </p:nvSpPr>
        <p:spPr>
          <a:xfrm>
            <a:off x="72339" y="210471"/>
            <a:ext cx="7257010" cy="707886"/>
          </a:xfrm>
          <a:prstGeom prst="rect">
            <a:avLst/>
          </a:prstGeom>
          <a:noFill/>
        </p:spPr>
        <p:txBody>
          <a:bodyPr wrap="square" rtlCol="0">
            <a:spAutoFit/>
          </a:bodyPr>
          <a:lstStyle/>
          <a:p>
            <a:r>
              <a:rPr lang="en-US" sz="4000" b="1" dirty="0"/>
              <a:t>Understanding Utility Differences</a:t>
            </a:r>
          </a:p>
        </p:txBody>
      </p:sp>
    </p:spTree>
    <p:extLst>
      <p:ext uri="{BB962C8B-B14F-4D97-AF65-F5344CB8AC3E}">
        <p14:creationId xmlns:p14="http://schemas.microsoft.com/office/powerpoint/2010/main" val="2016521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6DC5D6-617C-4A62-B704-E73B96545153}"/>
              </a:ext>
            </a:extLst>
          </p:cNvPr>
          <p:cNvSpPr>
            <a:spLocks noGrp="1"/>
          </p:cNvSpPr>
          <p:nvPr>
            <p:ph idx="1"/>
          </p:nvPr>
        </p:nvSpPr>
        <p:spPr>
          <a:xfrm>
            <a:off x="195943" y="1446245"/>
            <a:ext cx="8798767" cy="4534677"/>
          </a:xfrm>
        </p:spPr>
        <p:txBody>
          <a:bodyPr>
            <a:normAutofit/>
          </a:bodyPr>
          <a:lstStyle/>
          <a:p>
            <a:pPr marL="0" indent="0" algn="ctr">
              <a:buNone/>
            </a:pPr>
            <a:r>
              <a:rPr lang="en-US" sz="4000" dirty="0"/>
              <a:t>Michelle Knox</a:t>
            </a:r>
          </a:p>
          <a:p>
            <a:pPr marL="0" indent="0" algn="ctr">
              <a:buNone/>
            </a:pPr>
            <a:r>
              <a:rPr lang="en-US" sz="3600" dirty="0"/>
              <a:t>Owner/Founder of </a:t>
            </a:r>
            <a:r>
              <a:rPr lang="en-US" sz="3600" dirty="0" err="1"/>
              <a:t>WindSolarUSA</a:t>
            </a:r>
            <a:r>
              <a:rPr lang="en-US" sz="3600" dirty="0"/>
              <a:t>, Inc.</a:t>
            </a:r>
          </a:p>
          <a:p>
            <a:pPr marL="0" indent="0" algn="ctr">
              <a:buNone/>
            </a:pPr>
            <a:r>
              <a:rPr lang="en-US" sz="3600" dirty="0"/>
              <a:t>ISEA Co-Chair of Muni/Co-op Working Group</a:t>
            </a:r>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r>
              <a:rPr lang="en-US" sz="3600" dirty="0">
                <a:hlinkClick r:id="rId2"/>
              </a:rPr>
              <a:t>michelle@windsolarusa.com</a:t>
            </a:r>
            <a:r>
              <a:rPr lang="en-US" sz="3600" dirty="0"/>
              <a:t>  217.825.4206</a:t>
            </a:r>
          </a:p>
        </p:txBody>
      </p:sp>
      <p:sp>
        <p:nvSpPr>
          <p:cNvPr id="3" name="TextBox 2">
            <a:extLst>
              <a:ext uri="{FF2B5EF4-FFF2-40B4-BE49-F238E27FC236}">
                <a16:creationId xmlns:a16="http://schemas.microsoft.com/office/drawing/2014/main" id="{CE48BA38-2EA1-4956-AC09-52878249C27E}"/>
              </a:ext>
            </a:extLst>
          </p:cNvPr>
          <p:cNvSpPr txBox="1"/>
          <p:nvPr/>
        </p:nvSpPr>
        <p:spPr>
          <a:xfrm>
            <a:off x="-196936" y="128137"/>
            <a:ext cx="8220269" cy="769441"/>
          </a:xfrm>
          <a:prstGeom prst="rect">
            <a:avLst/>
          </a:prstGeom>
          <a:noFill/>
        </p:spPr>
        <p:txBody>
          <a:bodyPr wrap="square" rtlCol="0">
            <a:spAutoFit/>
          </a:bodyPr>
          <a:lstStyle/>
          <a:p>
            <a:pPr algn="ctr"/>
            <a:r>
              <a:rPr lang="en-US" sz="4400" b="1" dirty="0"/>
              <a:t>Thank You to Our Presenter!</a:t>
            </a:r>
          </a:p>
        </p:txBody>
      </p:sp>
      <p:pic>
        <p:nvPicPr>
          <p:cNvPr id="5" name="Picture 4" descr="A picture containing clipart&#10;&#10;Description generated with high confidence">
            <a:extLst>
              <a:ext uri="{FF2B5EF4-FFF2-40B4-BE49-F238E27FC236}">
                <a16:creationId xmlns:a16="http://schemas.microsoft.com/office/drawing/2014/main" id="{97BBD0F2-29E5-4E7D-BD03-3B7EE5B39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7214" y="3313020"/>
            <a:ext cx="4392168" cy="1892808"/>
          </a:xfrm>
          <a:prstGeom prst="rect">
            <a:avLst/>
          </a:prstGeom>
        </p:spPr>
      </p:pic>
    </p:spTree>
    <p:extLst>
      <p:ext uri="{BB962C8B-B14F-4D97-AF65-F5344CB8AC3E}">
        <p14:creationId xmlns:p14="http://schemas.microsoft.com/office/powerpoint/2010/main" val="353455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1469D0-95B5-4DE1-9B93-4EB8FE6AB950}"/>
              </a:ext>
            </a:extLst>
          </p:cNvPr>
          <p:cNvSpPr>
            <a:spLocks noGrp="1"/>
          </p:cNvSpPr>
          <p:nvPr>
            <p:ph idx="1"/>
          </p:nvPr>
        </p:nvSpPr>
        <p:spPr>
          <a:xfrm>
            <a:off x="249382" y="1155470"/>
            <a:ext cx="8636923" cy="4862946"/>
          </a:xfrm>
        </p:spPr>
        <p:txBody>
          <a:bodyPr>
            <a:noAutofit/>
          </a:bodyPr>
          <a:lstStyle/>
          <a:p>
            <a:pPr marL="0" indent="0" algn="ctr">
              <a:buNone/>
            </a:pPr>
            <a:r>
              <a:rPr lang="en-US" sz="2400" b="1" dirty="0"/>
              <a:t>Investor-Owned Utilities (IOUs)- Ameren in Southern IL</a:t>
            </a:r>
          </a:p>
          <a:p>
            <a:pPr marL="0" indent="0">
              <a:buNone/>
            </a:pPr>
            <a:endParaRPr lang="en-US" sz="2400" dirty="0"/>
          </a:p>
        </p:txBody>
      </p:sp>
      <p:sp>
        <p:nvSpPr>
          <p:cNvPr id="3" name="TextBox 2">
            <a:extLst>
              <a:ext uri="{FF2B5EF4-FFF2-40B4-BE49-F238E27FC236}">
                <a16:creationId xmlns:a16="http://schemas.microsoft.com/office/drawing/2014/main" id="{84A3F851-5655-4401-B315-01BEF86C4F41}"/>
              </a:ext>
            </a:extLst>
          </p:cNvPr>
          <p:cNvSpPr txBox="1"/>
          <p:nvPr/>
        </p:nvSpPr>
        <p:spPr>
          <a:xfrm>
            <a:off x="0" y="131698"/>
            <a:ext cx="7257010" cy="707886"/>
          </a:xfrm>
          <a:prstGeom prst="rect">
            <a:avLst/>
          </a:prstGeom>
          <a:noFill/>
        </p:spPr>
        <p:txBody>
          <a:bodyPr wrap="square" rtlCol="0">
            <a:spAutoFit/>
          </a:bodyPr>
          <a:lstStyle/>
          <a:p>
            <a:r>
              <a:rPr lang="en-US" sz="4000" b="1" dirty="0"/>
              <a:t>Understanding Utility Differences</a:t>
            </a:r>
          </a:p>
        </p:txBody>
      </p:sp>
      <p:pic>
        <p:nvPicPr>
          <p:cNvPr id="4" name="Picture 3">
            <a:extLst>
              <a:ext uri="{FF2B5EF4-FFF2-40B4-BE49-F238E27FC236}">
                <a16:creationId xmlns:a16="http://schemas.microsoft.com/office/drawing/2014/main" id="{C8525257-3AFD-4750-A33A-83BA1C24E499}"/>
              </a:ext>
            </a:extLst>
          </p:cNvPr>
          <p:cNvPicPr>
            <a:picLocks noChangeAspect="1"/>
          </p:cNvPicPr>
          <p:nvPr/>
        </p:nvPicPr>
        <p:blipFill>
          <a:blip r:embed="rId2"/>
          <a:stretch>
            <a:fillRect/>
          </a:stretch>
        </p:blipFill>
        <p:spPr>
          <a:xfrm>
            <a:off x="3011302" y="1619837"/>
            <a:ext cx="2816596" cy="4596782"/>
          </a:xfrm>
          <a:prstGeom prst="rect">
            <a:avLst/>
          </a:prstGeom>
        </p:spPr>
      </p:pic>
    </p:spTree>
    <p:extLst>
      <p:ext uri="{BB962C8B-B14F-4D97-AF65-F5344CB8AC3E}">
        <p14:creationId xmlns:p14="http://schemas.microsoft.com/office/powerpoint/2010/main" val="17802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1469D0-95B5-4DE1-9B93-4EB8FE6AB950}"/>
              </a:ext>
            </a:extLst>
          </p:cNvPr>
          <p:cNvSpPr>
            <a:spLocks noGrp="1"/>
          </p:cNvSpPr>
          <p:nvPr>
            <p:ph idx="1"/>
          </p:nvPr>
        </p:nvSpPr>
        <p:spPr>
          <a:xfrm>
            <a:off x="133349" y="876300"/>
            <a:ext cx="8924925" cy="5142116"/>
          </a:xfrm>
        </p:spPr>
        <p:txBody>
          <a:bodyPr>
            <a:noAutofit/>
          </a:bodyPr>
          <a:lstStyle/>
          <a:p>
            <a:pPr marL="0" indent="0" algn="ctr">
              <a:buNone/>
            </a:pPr>
            <a:r>
              <a:rPr lang="en-US" sz="2300" b="1" dirty="0"/>
              <a:t>Municipal Utilities</a:t>
            </a:r>
          </a:p>
          <a:p>
            <a:r>
              <a:rPr lang="en-US" sz="2300" dirty="0"/>
              <a:t>A </a:t>
            </a:r>
            <a:r>
              <a:rPr lang="en-US" sz="2300" b="1" dirty="0"/>
              <a:t>municipal utility</a:t>
            </a:r>
            <a:r>
              <a:rPr lang="en-US" sz="2300" dirty="0"/>
              <a:t> district is a special-purpose district or other jurisdiction that provides services (such as electricity, natural gas, sewage treatment, waste collection/management, wholesale telecommunications, water) to district residents.  Municipal utilities are owned by a city, town or village.  They are regulated by their municipal governments (mayor, city council, etc.), parts of the Municipal Code, and are generally non-profit.</a:t>
            </a:r>
          </a:p>
          <a:p>
            <a:r>
              <a:rPr lang="en-US" sz="2300" dirty="0"/>
              <a:t>In Illinois, the Illinois Municipal Electric Association (IMEA)/ Illinois Municipal Utility Association (IMUA) serves member municipal organizations to provide power/information/training/etc.</a:t>
            </a:r>
          </a:p>
          <a:p>
            <a:r>
              <a:rPr lang="en-US" sz="2300" dirty="0"/>
              <a:t>IMEA members are municipalities that DO NOT generate their own electricity</a:t>
            </a:r>
          </a:p>
          <a:p>
            <a:r>
              <a:rPr lang="en-US" sz="2300" dirty="0"/>
              <a:t>IMUA members are municipalities that DO generate at least some of their own electricity</a:t>
            </a:r>
          </a:p>
        </p:txBody>
      </p:sp>
      <p:sp>
        <p:nvSpPr>
          <p:cNvPr id="3" name="TextBox 2">
            <a:extLst>
              <a:ext uri="{FF2B5EF4-FFF2-40B4-BE49-F238E27FC236}">
                <a16:creationId xmlns:a16="http://schemas.microsoft.com/office/drawing/2014/main" id="{84A3F851-5655-4401-B315-01BEF86C4F41}"/>
              </a:ext>
            </a:extLst>
          </p:cNvPr>
          <p:cNvSpPr txBox="1"/>
          <p:nvPr/>
        </p:nvSpPr>
        <p:spPr>
          <a:xfrm>
            <a:off x="133349" y="131698"/>
            <a:ext cx="7257010" cy="707886"/>
          </a:xfrm>
          <a:prstGeom prst="rect">
            <a:avLst/>
          </a:prstGeom>
          <a:noFill/>
        </p:spPr>
        <p:txBody>
          <a:bodyPr wrap="square" rtlCol="0">
            <a:spAutoFit/>
          </a:bodyPr>
          <a:lstStyle/>
          <a:p>
            <a:r>
              <a:rPr lang="en-US" sz="4000" b="1" dirty="0"/>
              <a:t>Understanding Utility Differences</a:t>
            </a:r>
          </a:p>
        </p:txBody>
      </p:sp>
    </p:spTree>
    <p:extLst>
      <p:ext uri="{BB962C8B-B14F-4D97-AF65-F5344CB8AC3E}">
        <p14:creationId xmlns:p14="http://schemas.microsoft.com/office/powerpoint/2010/main" val="2663391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1469D0-95B5-4DE1-9B93-4EB8FE6AB950}"/>
              </a:ext>
            </a:extLst>
          </p:cNvPr>
          <p:cNvSpPr>
            <a:spLocks noGrp="1"/>
          </p:cNvSpPr>
          <p:nvPr>
            <p:ph idx="1"/>
          </p:nvPr>
        </p:nvSpPr>
        <p:spPr>
          <a:xfrm>
            <a:off x="220199" y="866775"/>
            <a:ext cx="8523143" cy="5151641"/>
          </a:xfrm>
        </p:spPr>
        <p:txBody>
          <a:bodyPr>
            <a:noAutofit/>
          </a:bodyPr>
          <a:lstStyle/>
          <a:p>
            <a:pPr marL="0" indent="0">
              <a:buNone/>
            </a:pPr>
            <a:r>
              <a:rPr lang="en-US" sz="2400" dirty="0"/>
              <a:t>          </a:t>
            </a:r>
            <a:r>
              <a:rPr lang="en-US" sz="2400" b="1" dirty="0"/>
              <a:t>IMEA Member Map                             IMUA Member Map                                                               </a:t>
            </a:r>
          </a:p>
        </p:txBody>
      </p:sp>
      <p:sp>
        <p:nvSpPr>
          <p:cNvPr id="3" name="TextBox 2">
            <a:extLst>
              <a:ext uri="{FF2B5EF4-FFF2-40B4-BE49-F238E27FC236}">
                <a16:creationId xmlns:a16="http://schemas.microsoft.com/office/drawing/2014/main" id="{84A3F851-5655-4401-B315-01BEF86C4F41}"/>
              </a:ext>
            </a:extLst>
          </p:cNvPr>
          <p:cNvSpPr txBox="1"/>
          <p:nvPr/>
        </p:nvSpPr>
        <p:spPr>
          <a:xfrm>
            <a:off x="0" y="131698"/>
            <a:ext cx="7257010" cy="707886"/>
          </a:xfrm>
          <a:prstGeom prst="rect">
            <a:avLst/>
          </a:prstGeom>
          <a:noFill/>
        </p:spPr>
        <p:txBody>
          <a:bodyPr wrap="square" rtlCol="0">
            <a:spAutoFit/>
          </a:bodyPr>
          <a:lstStyle/>
          <a:p>
            <a:r>
              <a:rPr lang="en-US" sz="4000" b="1" dirty="0"/>
              <a:t>Understanding Utility Differences</a:t>
            </a:r>
          </a:p>
        </p:txBody>
      </p:sp>
      <p:pic>
        <p:nvPicPr>
          <p:cNvPr id="6" name="Picture 5" descr="A close up of a map&#10;&#10;Description generated with high confidence">
            <a:extLst>
              <a:ext uri="{FF2B5EF4-FFF2-40B4-BE49-F238E27FC236}">
                <a16:creationId xmlns:a16="http://schemas.microsoft.com/office/drawing/2014/main" id="{4782C1BF-7810-4AA1-8B20-F767A9EFE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422" y="1226806"/>
            <a:ext cx="2825053" cy="4791610"/>
          </a:xfrm>
          <a:prstGeom prst="rect">
            <a:avLst/>
          </a:prstGeom>
        </p:spPr>
      </p:pic>
      <p:pic>
        <p:nvPicPr>
          <p:cNvPr id="7" name="Picture 6" descr="A close up of a map&#10;&#10;Description generated with high confidence">
            <a:extLst>
              <a:ext uri="{FF2B5EF4-FFF2-40B4-BE49-F238E27FC236}">
                <a16:creationId xmlns:a16="http://schemas.microsoft.com/office/drawing/2014/main" id="{59597B52-F309-4C4E-B8EE-4D4170193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715" y="1226806"/>
            <a:ext cx="2867084" cy="4791610"/>
          </a:xfrm>
          <a:prstGeom prst="rect">
            <a:avLst/>
          </a:prstGeom>
        </p:spPr>
      </p:pic>
    </p:spTree>
    <p:extLst>
      <p:ext uri="{BB962C8B-B14F-4D97-AF65-F5344CB8AC3E}">
        <p14:creationId xmlns:p14="http://schemas.microsoft.com/office/powerpoint/2010/main" val="4121125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1469D0-95B5-4DE1-9B93-4EB8FE6AB950}"/>
              </a:ext>
            </a:extLst>
          </p:cNvPr>
          <p:cNvSpPr>
            <a:spLocks noGrp="1"/>
          </p:cNvSpPr>
          <p:nvPr>
            <p:ph idx="1"/>
          </p:nvPr>
        </p:nvSpPr>
        <p:spPr>
          <a:xfrm>
            <a:off x="133349" y="876300"/>
            <a:ext cx="8924925" cy="5142116"/>
          </a:xfrm>
        </p:spPr>
        <p:txBody>
          <a:bodyPr>
            <a:noAutofit/>
          </a:bodyPr>
          <a:lstStyle/>
          <a:p>
            <a:pPr marL="0" indent="0" algn="ctr">
              <a:buNone/>
            </a:pPr>
            <a:r>
              <a:rPr lang="en-US" sz="2300" b="1" dirty="0"/>
              <a:t>Cooperative Utilities</a:t>
            </a:r>
          </a:p>
          <a:p>
            <a:r>
              <a:rPr lang="en-US" sz="1600" b="1" dirty="0"/>
              <a:t>Cooperatives have member-owners, not just customers.</a:t>
            </a:r>
            <a:r>
              <a:rPr lang="en-US" sz="1600" dirty="0"/>
              <a:t> The members of the cooperative are also its customers.</a:t>
            </a:r>
          </a:p>
          <a:p>
            <a:r>
              <a:rPr lang="en-US" sz="1600" b="1" dirty="0"/>
              <a:t>Cooperatives follow a democratic process, not board governance.</a:t>
            </a:r>
            <a:r>
              <a:rPr lang="en-US" sz="1600" dirty="0"/>
              <a:t> Every member can vote and has a right to participate in the policy-making process. They also elect local board members. </a:t>
            </a:r>
          </a:p>
          <a:p>
            <a:r>
              <a:rPr lang="en-US" sz="1600" b="1" dirty="0"/>
              <a:t>Cooperatives focus on service, not profits.</a:t>
            </a:r>
            <a:r>
              <a:rPr lang="en-US" sz="1600" dirty="0"/>
              <a:t> Electric cooperatives bring electricity to rural areas because for-profit electric companies are reluctant to serve areas where customers may be miles apart. In cities and towns where homes and businesses are close together, power companies make more money per line mile. Though cooperatives don’t ignore the need to make a reasonable profit, they focus on customers because the organizations exist to provide service.  Most received federal funding to get their start/may still be subsidized today via grants/other funding mechanisms.</a:t>
            </a:r>
          </a:p>
          <a:p>
            <a:r>
              <a:rPr lang="en-US" sz="1600" b="1" dirty="0"/>
              <a:t>Members participate financially.</a:t>
            </a:r>
            <a:r>
              <a:rPr lang="en-US" sz="1600" dirty="0"/>
              <a:t> When cooperatives produce a margin -- revenue that exceeds the cost of providing service -- it’s reserved as capital credits. The reserves are used to build and maintain the cooperative’s infrastructure and facilities and to provide for other service needs. Each member is allotted an amount of the capital credits based on how much electricity the member consumes. This consumption is called "patronage." When deemed appropriate by the board, a portion of capital credits may be paid to members according to the cooperative's bylaws</a:t>
            </a:r>
          </a:p>
          <a:p>
            <a:r>
              <a:rPr lang="en-US" sz="1600" b="1" dirty="0"/>
              <a:t>Cooperatives can be exempt from federal tax.</a:t>
            </a:r>
            <a:r>
              <a:rPr lang="en-US" sz="1600" dirty="0"/>
              <a:t> To remain tax-exempt, electric cooperatives must collect 85 percent of their revenue from member customers for providing service.</a:t>
            </a:r>
          </a:p>
          <a:p>
            <a:pPr marL="0" indent="0">
              <a:buNone/>
            </a:pPr>
            <a:endParaRPr lang="en-US" sz="2300" dirty="0"/>
          </a:p>
        </p:txBody>
      </p:sp>
      <p:sp>
        <p:nvSpPr>
          <p:cNvPr id="3" name="TextBox 2">
            <a:extLst>
              <a:ext uri="{FF2B5EF4-FFF2-40B4-BE49-F238E27FC236}">
                <a16:creationId xmlns:a16="http://schemas.microsoft.com/office/drawing/2014/main" id="{84A3F851-5655-4401-B315-01BEF86C4F41}"/>
              </a:ext>
            </a:extLst>
          </p:cNvPr>
          <p:cNvSpPr txBox="1"/>
          <p:nvPr/>
        </p:nvSpPr>
        <p:spPr>
          <a:xfrm>
            <a:off x="0" y="131698"/>
            <a:ext cx="7257010" cy="707886"/>
          </a:xfrm>
          <a:prstGeom prst="rect">
            <a:avLst/>
          </a:prstGeom>
          <a:noFill/>
        </p:spPr>
        <p:txBody>
          <a:bodyPr wrap="square" rtlCol="0">
            <a:spAutoFit/>
          </a:bodyPr>
          <a:lstStyle/>
          <a:p>
            <a:r>
              <a:rPr lang="en-US" sz="4000" b="1" dirty="0"/>
              <a:t>Understanding Utility Differences</a:t>
            </a:r>
          </a:p>
        </p:txBody>
      </p:sp>
    </p:spTree>
    <p:extLst>
      <p:ext uri="{BB962C8B-B14F-4D97-AF65-F5344CB8AC3E}">
        <p14:creationId xmlns:p14="http://schemas.microsoft.com/office/powerpoint/2010/main" val="4288098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1469D0-95B5-4DE1-9B93-4EB8FE6AB950}"/>
              </a:ext>
            </a:extLst>
          </p:cNvPr>
          <p:cNvSpPr>
            <a:spLocks noGrp="1"/>
          </p:cNvSpPr>
          <p:nvPr>
            <p:ph idx="1"/>
          </p:nvPr>
        </p:nvSpPr>
        <p:spPr>
          <a:xfrm>
            <a:off x="109537" y="865903"/>
            <a:ext cx="8924925" cy="5142116"/>
          </a:xfrm>
        </p:spPr>
        <p:txBody>
          <a:bodyPr>
            <a:noAutofit/>
          </a:bodyPr>
          <a:lstStyle/>
          <a:p>
            <a:pPr marL="0" indent="0">
              <a:buNone/>
            </a:pPr>
            <a:r>
              <a:rPr lang="en-US" sz="2300" b="1" dirty="0"/>
              <a:t>               </a:t>
            </a:r>
          </a:p>
          <a:p>
            <a:pPr marL="0" indent="0">
              <a:buNone/>
            </a:pPr>
            <a:endParaRPr lang="en-US" sz="2300" b="1" dirty="0"/>
          </a:p>
          <a:p>
            <a:pPr marL="0" indent="0">
              <a:buNone/>
            </a:pPr>
            <a:endParaRPr lang="en-US" sz="2300" b="1" dirty="0"/>
          </a:p>
          <a:p>
            <a:pPr marL="0" indent="0">
              <a:buNone/>
            </a:pPr>
            <a:r>
              <a:rPr lang="en-US" sz="2300" b="1" dirty="0"/>
              <a:t>Illinois’ Cooperative Map</a:t>
            </a:r>
          </a:p>
          <a:p>
            <a:pPr marL="0" indent="0">
              <a:buNone/>
            </a:pPr>
            <a:endParaRPr lang="en-US" sz="2300" dirty="0"/>
          </a:p>
        </p:txBody>
      </p:sp>
      <p:sp>
        <p:nvSpPr>
          <p:cNvPr id="3" name="TextBox 2">
            <a:extLst>
              <a:ext uri="{FF2B5EF4-FFF2-40B4-BE49-F238E27FC236}">
                <a16:creationId xmlns:a16="http://schemas.microsoft.com/office/drawing/2014/main" id="{84A3F851-5655-4401-B315-01BEF86C4F41}"/>
              </a:ext>
            </a:extLst>
          </p:cNvPr>
          <p:cNvSpPr txBox="1"/>
          <p:nvPr/>
        </p:nvSpPr>
        <p:spPr>
          <a:xfrm>
            <a:off x="-11356" y="131698"/>
            <a:ext cx="7257010" cy="707886"/>
          </a:xfrm>
          <a:prstGeom prst="rect">
            <a:avLst/>
          </a:prstGeom>
          <a:noFill/>
        </p:spPr>
        <p:txBody>
          <a:bodyPr wrap="square" rtlCol="0">
            <a:spAutoFit/>
          </a:bodyPr>
          <a:lstStyle/>
          <a:p>
            <a:r>
              <a:rPr lang="en-US" sz="4000" b="1" dirty="0"/>
              <a:t>Understanding Utility Differences</a:t>
            </a:r>
          </a:p>
        </p:txBody>
      </p:sp>
      <p:pic>
        <p:nvPicPr>
          <p:cNvPr id="6" name="Picture 5" descr="A picture containing text, map&#10;&#10;Description generated with very high confidence">
            <a:extLst>
              <a:ext uri="{FF2B5EF4-FFF2-40B4-BE49-F238E27FC236}">
                <a16:creationId xmlns:a16="http://schemas.microsoft.com/office/drawing/2014/main" id="{3164E1D2-9A8A-428F-BADD-8395492EF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672" y="886697"/>
            <a:ext cx="3526156" cy="5121322"/>
          </a:xfrm>
          <a:prstGeom prst="rect">
            <a:avLst/>
          </a:prstGeom>
        </p:spPr>
      </p:pic>
    </p:spTree>
    <p:extLst>
      <p:ext uri="{BB962C8B-B14F-4D97-AF65-F5344CB8AC3E}">
        <p14:creationId xmlns:p14="http://schemas.microsoft.com/office/powerpoint/2010/main" val="123632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549" y="269434"/>
            <a:ext cx="6835139" cy="446276"/>
          </a:xfrm>
          <a:prstGeom prst="rect">
            <a:avLst/>
          </a:prstGeom>
        </p:spPr>
        <p:txBody>
          <a:bodyPr vert="horz" wrap="square" lIns="0" tIns="60960" rIns="0" bIns="0" rtlCol="0">
            <a:spAutoFit/>
          </a:bodyPr>
          <a:lstStyle/>
          <a:p>
            <a:pPr marL="12700" marR="5080" algn="l">
              <a:lnSpc>
                <a:spcPts val="3020"/>
              </a:lnSpc>
              <a:spcBef>
                <a:spcPts val="480"/>
              </a:spcBef>
            </a:pPr>
            <a:r>
              <a:rPr lang="en-US" sz="4000" b="1" spc="-15" dirty="0">
                <a:latin typeface="Calibri" panose="020F0502020204030204" pitchFamily="34" charset="0"/>
              </a:rPr>
              <a:t>MUNIS/COOPERATIVES IN FEJA</a:t>
            </a:r>
            <a:endParaRPr sz="4000" b="1" dirty="0">
              <a:latin typeface="Calibri" panose="020F0502020204030204" pitchFamily="34" charset="0"/>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735"/>
              </a:lnSpc>
            </a:pPr>
            <a:fld id="{81D60167-4931-47E6-BA6A-407CBD079E47}" type="slidenum">
              <a:rPr spc="5" dirty="0"/>
              <a:t>9</a:t>
            </a:fld>
            <a:endParaRPr spc="5" dirty="0"/>
          </a:p>
        </p:txBody>
      </p:sp>
      <p:sp>
        <p:nvSpPr>
          <p:cNvPr id="3" name="object 3"/>
          <p:cNvSpPr txBox="1"/>
          <p:nvPr/>
        </p:nvSpPr>
        <p:spPr>
          <a:xfrm>
            <a:off x="219075" y="962025"/>
            <a:ext cx="8782049" cy="4385816"/>
          </a:xfrm>
          <a:prstGeom prst="rect">
            <a:avLst/>
          </a:prstGeom>
        </p:spPr>
        <p:txBody>
          <a:bodyPr vert="horz" wrap="square" lIns="0" tIns="12700" rIns="0" bIns="0" rtlCol="0">
            <a:spAutoFit/>
          </a:bodyPr>
          <a:lstStyle/>
          <a:p>
            <a:pPr marL="142240" indent="-129539">
              <a:lnSpc>
                <a:spcPct val="100000"/>
              </a:lnSpc>
              <a:spcBef>
                <a:spcPts val="100"/>
              </a:spcBef>
              <a:buFont typeface="Arial"/>
              <a:buChar char="•"/>
              <a:tabLst>
                <a:tab pos="142240" algn="l"/>
              </a:tabLst>
            </a:pPr>
            <a:r>
              <a:rPr sz="2400" spc="-10" dirty="0">
                <a:latin typeface="Calibri"/>
                <a:cs typeface="Calibri"/>
              </a:rPr>
              <a:t>RPS requirements </a:t>
            </a:r>
            <a:r>
              <a:rPr sz="2400" spc="-5" dirty="0">
                <a:latin typeface="Calibri"/>
                <a:cs typeface="Calibri"/>
              </a:rPr>
              <a:t>only apply </a:t>
            </a:r>
            <a:r>
              <a:rPr sz="2400" spc="-10" dirty="0">
                <a:latin typeface="Calibri"/>
                <a:cs typeface="Calibri"/>
              </a:rPr>
              <a:t>to </a:t>
            </a:r>
            <a:r>
              <a:rPr sz="2400" spc="-5" dirty="0">
                <a:latin typeface="Calibri"/>
                <a:cs typeface="Calibri"/>
              </a:rPr>
              <a:t>the </a:t>
            </a:r>
            <a:r>
              <a:rPr sz="2400" spc="-15" dirty="0">
                <a:latin typeface="Calibri"/>
                <a:cs typeface="Calibri"/>
              </a:rPr>
              <a:t>investor </a:t>
            </a:r>
            <a:r>
              <a:rPr sz="2400" spc="-5" dirty="0">
                <a:latin typeface="Calibri"/>
                <a:cs typeface="Calibri"/>
              </a:rPr>
              <a:t>owned</a:t>
            </a:r>
            <a:r>
              <a:rPr sz="2400" spc="160" dirty="0">
                <a:latin typeface="Calibri"/>
                <a:cs typeface="Calibri"/>
              </a:rPr>
              <a:t> </a:t>
            </a:r>
            <a:r>
              <a:rPr sz="2400" spc="-10" dirty="0">
                <a:latin typeface="Calibri"/>
                <a:cs typeface="Calibri"/>
              </a:rPr>
              <a:t>utilities</a:t>
            </a:r>
            <a:endParaRPr sz="2400" dirty="0">
              <a:latin typeface="Calibri"/>
              <a:cs typeface="Calibri"/>
            </a:endParaRPr>
          </a:p>
          <a:p>
            <a:pPr marL="142240" marR="5080" indent="-129539">
              <a:lnSpc>
                <a:spcPts val="1939"/>
              </a:lnSpc>
              <a:spcBef>
                <a:spcPts val="330"/>
              </a:spcBef>
              <a:buFont typeface="Arial"/>
              <a:buChar char="•"/>
              <a:tabLst>
                <a:tab pos="142240" algn="l"/>
              </a:tabLst>
            </a:pPr>
            <a:r>
              <a:rPr sz="2400" spc="-10" dirty="0">
                <a:latin typeface="Calibri"/>
                <a:cs typeface="Calibri"/>
              </a:rPr>
              <a:t>RECs can come from anywhere </a:t>
            </a:r>
            <a:r>
              <a:rPr sz="2400" spc="-5" dirty="0">
                <a:latin typeface="Calibri"/>
                <a:cs typeface="Calibri"/>
              </a:rPr>
              <a:t>in Illinois </a:t>
            </a:r>
            <a:r>
              <a:rPr sz="2400" dirty="0">
                <a:latin typeface="Calibri"/>
                <a:cs typeface="Calibri"/>
              </a:rPr>
              <a:t>and </a:t>
            </a:r>
            <a:r>
              <a:rPr sz="2400" spc="-10" dirty="0">
                <a:latin typeface="Calibri"/>
                <a:cs typeface="Calibri"/>
              </a:rPr>
              <a:t>will </a:t>
            </a:r>
            <a:r>
              <a:rPr sz="2400" dirty="0">
                <a:latin typeface="Calibri"/>
                <a:cs typeface="Calibri"/>
              </a:rPr>
              <a:t>be </a:t>
            </a:r>
            <a:r>
              <a:rPr sz="2400" spc="-5" dirty="0">
                <a:latin typeface="Calibri"/>
                <a:cs typeface="Calibri"/>
              </a:rPr>
              <a:t>bought by utilities, or the </a:t>
            </a:r>
            <a:r>
              <a:rPr sz="2400" spc="-50" dirty="0">
                <a:latin typeface="Calibri"/>
                <a:cs typeface="Calibri"/>
              </a:rPr>
              <a:t>IPA  </a:t>
            </a:r>
            <a:r>
              <a:rPr sz="2400" spc="-15" dirty="0">
                <a:latin typeface="Calibri"/>
                <a:cs typeface="Calibri"/>
              </a:rPr>
              <a:t>(for </a:t>
            </a:r>
            <a:r>
              <a:rPr sz="2400" spc="-10" dirty="0">
                <a:latin typeface="Calibri"/>
                <a:cs typeface="Calibri"/>
              </a:rPr>
              <a:t>Illinois </a:t>
            </a:r>
            <a:r>
              <a:rPr sz="2400" spc="-5" dirty="0">
                <a:latin typeface="Calibri"/>
                <a:cs typeface="Calibri"/>
              </a:rPr>
              <a:t>Solar </a:t>
            </a:r>
            <a:r>
              <a:rPr sz="2400" spc="-15" dirty="0">
                <a:latin typeface="Calibri"/>
                <a:cs typeface="Calibri"/>
              </a:rPr>
              <a:t>for</a:t>
            </a:r>
            <a:r>
              <a:rPr sz="2400" spc="5" dirty="0">
                <a:latin typeface="Calibri"/>
                <a:cs typeface="Calibri"/>
              </a:rPr>
              <a:t> </a:t>
            </a:r>
            <a:r>
              <a:rPr sz="2400" spc="-5" dirty="0">
                <a:latin typeface="Calibri"/>
                <a:cs typeface="Calibri"/>
              </a:rPr>
              <a:t>All)</a:t>
            </a:r>
            <a:endParaRPr sz="2400" dirty="0">
              <a:latin typeface="Calibri"/>
              <a:cs typeface="Calibri"/>
            </a:endParaRPr>
          </a:p>
          <a:p>
            <a:pPr marL="142240" indent="-129539">
              <a:lnSpc>
                <a:spcPct val="100000"/>
              </a:lnSpc>
              <a:spcBef>
                <a:spcPts val="50"/>
              </a:spcBef>
              <a:buFont typeface="Arial"/>
              <a:buChar char="•"/>
              <a:tabLst>
                <a:tab pos="142240" algn="l"/>
              </a:tabLst>
            </a:pPr>
            <a:r>
              <a:rPr sz="2400" spc="-5" dirty="0">
                <a:latin typeface="Calibri"/>
                <a:cs typeface="Calibri"/>
              </a:rPr>
              <a:t>Does not </a:t>
            </a:r>
            <a:r>
              <a:rPr sz="2400" spc="-10" dirty="0">
                <a:latin typeface="Calibri"/>
                <a:cs typeface="Calibri"/>
              </a:rPr>
              <a:t>directly </a:t>
            </a:r>
            <a:r>
              <a:rPr sz="2400" spc="-15" dirty="0">
                <a:latin typeface="Calibri"/>
                <a:cs typeface="Calibri"/>
              </a:rPr>
              <a:t>create </a:t>
            </a:r>
            <a:r>
              <a:rPr sz="2400" spc="-5" dirty="0">
                <a:latin typeface="Calibri"/>
                <a:cs typeface="Calibri"/>
              </a:rPr>
              <a:t>new responsibilities </a:t>
            </a:r>
            <a:r>
              <a:rPr sz="2400" spc="-15" dirty="0">
                <a:latin typeface="Calibri"/>
                <a:cs typeface="Calibri"/>
              </a:rPr>
              <a:t>for </a:t>
            </a:r>
            <a:r>
              <a:rPr sz="2400" spc="-10" dirty="0">
                <a:latin typeface="Calibri"/>
                <a:cs typeface="Calibri"/>
              </a:rPr>
              <a:t>co-ops </a:t>
            </a:r>
            <a:r>
              <a:rPr sz="2400" dirty="0">
                <a:latin typeface="Calibri"/>
                <a:cs typeface="Calibri"/>
              </a:rPr>
              <a:t>and</a:t>
            </a:r>
            <a:r>
              <a:rPr sz="2400" spc="150" dirty="0">
                <a:latin typeface="Calibri"/>
                <a:cs typeface="Calibri"/>
              </a:rPr>
              <a:t> </a:t>
            </a:r>
            <a:r>
              <a:rPr sz="2400" spc="-5" dirty="0" err="1">
                <a:latin typeface="Calibri"/>
                <a:cs typeface="Calibri"/>
              </a:rPr>
              <a:t>munis</a:t>
            </a:r>
            <a:endParaRPr lang="en-US" sz="2400" dirty="0">
              <a:latin typeface="Calibri"/>
              <a:cs typeface="Calibri"/>
            </a:endParaRPr>
          </a:p>
          <a:p>
            <a:pPr marL="142240" indent="-129539">
              <a:lnSpc>
                <a:spcPct val="100000"/>
              </a:lnSpc>
              <a:spcBef>
                <a:spcPts val="50"/>
              </a:spcBef>
              <a:buFont typeface="Arial"/>
              <a:buChar char="•"/>
              <a:tabLst>
                <a:tab pos="142240" algn="l"/>
              </a:tabLst>
            </a:pPr>
            <a:r>
              <a:rPr sz="2400" spc="-5" dirty="0">
                <a:latin typeface="Calibri"/>
                <a:cs typeface="Calibri"/>
              </a:rPr>
              <a:t>Qualified </a:t>
            </a:r>
            <a:r>
              <a:rPr sz="2400" spc="-15" dirty="0">
                <a:latin typeface="Calibri"/>
                <a:cs typeface="Calibri"/>
              </a:rPr>
              <a:t>Persons </a:t>
            </a:r>
            <a:r>
              <a:rPr sz="2400" spc="-10" dirty="0">
                <a:latin typeface="Calibri"/>
                <a:cs typeface="Calibri"/>
              </a:rPr>
              <a:t>installation requirements would</a:t>
            </a:r>
            <a:r>
              <a:rPr sz="2400" spc="125" dirty="0">
                <a:latin typeface="Calibri"/>
                <a:cs typeface="Calibri"/>
              </a:rPr>
              <a:t> </a:t>
            </a:r>
            <a:r>
              <a:rPr sz="2400" spc="-5" dirty="0">
                <a:latin typeface="Calibri"/>
                <a:cs typeface="Calibri"/>
              </a:rPr>
              <a:t>apply</a:t>
            </a:r>
            <a:endParaRPr lang="en-US" sz="2400" spc="-5" dirty="0">
              <a:latin typeface="Calibri"/>
              <a:cs typeface="Calibri"/>
            </a:endParaRPr>
          </a:p>
          <a:p>
            <a:pPr marL="142240" indent="-129539">
              <a:lnSpc>
                <a:spcPct val="100000"/>
              </a:lnSpc>
              <a:spcBef>
                <a:spcPts val="50"/>
              </a:spcBef>
              <a:buFont typeface="Arial"/>
              <a:buChar char="•"/>
              <a:tabLst>
                <a:tab pos="142240" algn="l"/>
              </a:tabLst>
            </a:pPr>
            <a:r>
              <a:rPr sz="2400" spc="-10" dirty="0">
                <a:latin typeface="Calibri"/>
                <a:cs typeface="Calibri"/>
              </a:rPr>
              <a:t>Intersections </a:t>
            </a:r>
            <a:r>
              <a:rPr sz="2400" spc="-5" dirty="0">
                <a:latin typeface="Calibri"/>
                <a:cs typeface="Calibri"/>
              </a:rPr>
              <a:t>with net </a:t>
            </a:r>
            <a:r>
              <a:rPr sz="2400" spc="-10" dirty="0">
                <a:latin typeface="Calibri"/>
                <a:cs typeface="Calibri"/>
              </a:rPr>
              <a:t>metering </a:t>
            </a:r>
            <a:r>
              <a:rPr sz="2400" dirty="0">
                <a:latin typeface="Calibri"/>
                <a:cs typeface="Calibri"/>
              </a:rPr>
              <a:t>and </a:t>
            </a:r>
            <a:r>
              <a:rPr sz="2400" spc="-5" dirty="0">
                <a:latin typeface="Calibri"/>
                <a:cs typeface="Calibri"/>
              </a:rPr>
              <a:t>smart </a:t>
            </a:r>
            <a:r>
              <a:rPr sz="2400" spc="-10" dirty="0">
                <a:latin typeface="Calibri"/>
                <a:cs typeface="Calibri"/>
              </a:rPr>
              <a:t>inverter</a:t>
            </a:r>
            <a:r>
              <a:rPr sz="2400" spc="75" dirty="0">
                <a:latin typeface="Calibri"/>
                <a:cs typeface="Calibri"/>
              </a:rPr>
              <a:t> </a:t>
            </a:r>
            <a:r>
              <a:rPr sz="2400" spc="-15" dirty="0">
                <a:latin typeface="Calibri"/>
                <a:cs typeface="Calibri"/>
              </a:rPr>
              <a:t>rebates</a:t>
            </a:r>
            <a:endParaRPr sz="2400" dirty="0">
              <a:latin typeface="Calibri"/>
              <a:cs typeface="Calibri"/>
            </a:endParaRPr>
          </a:p>
          <a:p>
            <a:pPr>
              <a:lnSpc>
                <a:spcPct val="100000"/>
              </a:lnSpc>
              <a:spcBef>
                <a:spcPts val="40"/>
              </a:spcBef>
            </a:pPr>
            <a:endParaRPr sz="2400" dirty="0">
              <a:latin typeface="Times New Roman"/>
              <a:cs typeface="Times New Roman"/>
            </a:endParaRPr>
          </a:p>
          <a:p>
            <a:pPr marL="142240" marR="470534" indent="-129539">
              <a:lnSpc>
                <a:spcPts val="2590"/>
              </a:lnSpc>
            </a:pPr>
            <a:r>
              <a:rPr sz="2400" b="1" spc="0" dirty="0">
                <a:latin typeface="Calibri"/>
                <a:cs typeface="Calibri"/>
              </a:rPr>
              <a:t>Developers </a:t>
            </a:r>
            <a:r>
              <a:rPr sz="2400" b="1" dirty="0">
                <a:latin typeface="Calibri"/>
                <a:cs typeface="Calibri"/>
              </a:rPr>
              <a:t>will </a:t>
            </a:r>
            <a:r>
              <a:rPr sz="2400" b="1" spc="-5" dirty="0">
                <a:latin typeface="Calibri"/>
                <a:cs typeface="Calibri"/>
              </a:rPr>
              <a:t>be seeking </a:t>
            </a:r>
            <a:r>
              <a:rPr sz="2400" b="1" spc="-10" dirty="0">
                <a:latin typeface="Calibri"/>
                <a:cs typeface="Calibri"/>
              </a:rPr>
              <a:t>sites </a:t>
            </a:r>
            <a:r>
              <a:rPr sz="2400" b="1" spc="-20" dirty="0">
                <a:latin typeface="Calibri"/>
                <a:cs typeface="Calibri"/>
              </a:rPr>
              <a:t>for </a:t>
            </a:r>
            <a:r>
              <a:rPr sz="2400" b="1" spc="-5" dirty="0">
                <a:latin typeface="Calibri"/>
                <a:cs typeface="Calibri"/>
              </a:rPr>
              <a:t>new utility-scale wind  </a:t>
            </a:r>
            <a:r>
              <a:rPr sz="2400" b="1" dirty="0">
                <a:latin typeface="Calibri"/>
                <a:cs typeface="Calibri"/>
              </a:rPr>
              <a:t>and </a:t>
            </a:r>
            <a:r>
              <a:rPr sz="2400" b="1" spc="-5" dirty="0">
                <a:latin typeface="Calibri"/>
                <a:cs typeface="Calibri"/>
              </a:rPr>
              <a:t>solar</a:t>
            </a:r>
            <a:r>
              <a:rPr sz="2400" b="1" spc="-65" dirty="0">
                <a:latin typeface="Calibri"/>
                <a:cs typeface="Calibri"/>
              </a:rPr>
              <a:t> </a:t>
            </a:r>
            <a:r>
              <a:rPr sz="2400" b="1" spc="-10" dirty="0">
                <a:latin typeface="Calibri"/>
                <a:cs typeface="Calibri"/>
              </a:rPr>
              <a:t>projects</a:t>
            </a:r>
            <a:endParaRPr sz="2400" b="1" dirty="0">
              <a:latin typeface="Calibri"/>
              <a:cs typeface="Calibri"/>
            </a:endParaRPr>
          </a:p>
          <a:p>
            <a:pPr marL="398145" marR="182880" indent="-128270">
              <a:lnSpc>
                <a:spcPts val="1939"/>
              </a:lnSpc>
              <a:spcBef>
                <a:spcPts val="330"/>
              </a:spcBef>
              <a:buFont typeface="Arial"/>
              <a:buChar char="•"/>
              <a:tabLst>
                <a:tab pos="398780" algn="l"/>
              </a:tabLst>
            </a:pPr>
            <a:r>
              <a:rPr sz="2400" spc="-10" dirty="0">
                <a:latin typeface="Calibri"/>
                <a:cs typeface="Calibri"/>
              </a:rPr>
              <a:t>Projects </a:t>
            </a:r>
            <a:r>
              <a:rPr sz="2400" spc="-5" dirty="0">
                <a:latin typeface="Calibri"/>
                <a:cs typeface="Calibri"/>
              </a:rPr>
              <a:t>must </a:t>
            </a:r>
            <a:r>
              <a:rPr sz="2400" dirty="0">
                <a:latin typeface="Calibri"/>
                <a:cs typeface="Calibri"/>
              </a:rPr>
              <a:t>be </a:t>
            </a:r>
            <a:r>
              <a:rPr sz="2400" spc="-10" dirty="0">
                <a:latin typeface="Calibri"/>
                <a:cs typeface="Calibri"/>
              </a:rPr>
              <a:t>over </a:t>
            </a:r>
            <a:r>
              <a:rPr sz="2400" spc="-5" dirty="0">
                <a:latin typeface="Calibri"/>
                <a:cs typeface="Calibri"/>
              </a:rPr>
              <a:t>2MW (smaller </a:t>
            </a:r>
            <a:r>
              <a:rPr sz="2400" spc="-10" dirty="0">
                <a:latin typeface="Calibri"/>
                <a:cs typeface="Calibri"/>
              </a:rPr>
              <a:t>allowed </a:t>
            </a:r>
            <a:r>
              <a:rPr sz="2400" spc="-15" dirty="0">
                <a:latin typeface="Calibri"/>
                <a:cs typeface="Calibri"/>
              </a:rPr>
              <a:t>for </a:t>
            </a:r>
            <a:r>
              <a:rPr sz="2400" spc="-10" dirty="0">
                <a:latin typeface="Calibri"/>
                <a:cs typeface="Calibri"/>
              </a:rPr>
              <a:t>brownfield </a:t>
            </a:r>
            <a:r>
              <a:rPr sz="2400" spc="-5" dirty="0">
                <a:latin typeface="Calibri"/>
                <a:cs typeface="Calibri"/>
              </a:rPr>
              <a:t>solar), </a:t>
            </a:r>
            <a:r>
              <a:rPr sz="2400" spc="-10" dirty="0">
                <a:latin typeface="Calibri"/>
                <a:cs typeface="Calibri"/>
              </a:rPr>
              <a:t>law </a:t>
            </a:r>
            <a:r>
              <a:rPr sz="2400" spc="-5" dirty="0">
                <a:latin typeface="Calibri"/>
                <a:cs typeface="Calibri"/>
              </a:rPr>
              <a:t>silent on whether they </a:t>
            </a:r>
            <a:r>
              <a:rPr sz="2400" spc="-10" dirty="0">
                <a:latin typeface="Calibri"/>
                <a:cs typeface="Calibri"/>
              </a:rPr>
              <a:t>can </a:t>
            </a:r>
            <a:r>
              <a:rPr sz="2400" dirty="0">
                <a:latin typeface="Calibri"/>
                <a:cs typeface="Calibri"/>
              </a:rPr>
              <a:t>be </a:t>
            </a:r>
            <a:r>
              <a:rPr sz="2400" spc="-10" dirty="0">
                <a:latin typeface="Calibri"/>
                <a:cs typeface="Calibri"/>
              </a:rPr>
              <a:t>connected to </a:t>
            </a:r>
            <a:r>
              <a:rPr sz="2400" spc="-5" dirty="0">
                <a:latin typeface="Calibri"/>
                <a:cs typeface="Calibri"/>
              </a:rPr>
              <a:t>the </a:t>
            </a:r>
            <a:r>
              <a:rPr sz="2400" spc="-10" dirty="0">
                <a:latin typeface="Calibri"/>
                <a:cs typeface="Calibri"/>
              </a:rPr>
              <a:t>distribution</a:t>
            </a:r>
            <a:r>
              <a:rPr sz="2400" spc="200" dirty="0">
                <a:latin typeface="Calibri"/>
                <a:cs typeface="Calibri"/>
              </a:rPr>
              <a:t> </a:t>
            </a:r>
            <a:r>
              <a:rPr sz="2400" spc="-20" dirty="0">
                <a:latin typeface="Calibri"/>
                <a:cs typeface="Calibri"/>
              </a:rPr>
              <a:t>system</a:t>
            </a:r>
            <a:endParaRPr sz="2400" dirty="0">
              <a:latin typeface="Calibri"/>
              <a:cs typeface="Calibri"/>
            </a:endParaRPr>
          </a:p>
          <a:p>
            <a:pPr marL="398145" marR="505459" indent="-128270">
              <a:lnSpc>
                <a:spcPts val="1939"/>
              </a:lnSpc>
              <a:spcBef>
                <a:spcPts val="305"/>
              </a:spcBef>
              <a:buFont typeface="Arial"/>
              <a:buChar char="•"/>
              <a:tabLst>
                <a:tab pos="398780" algn="l"/>
              </a:tabLst>
            </a:pPr>
            <a:r>
              <a:rPr sz="2400" spc="-10" dirty="0">
                <a:latin typeface="Calibri"/>
                <a:cs typeface="Calibri"/>
              </a:rPr>
              <a:t>Developers </a:t>
            </a:r>
            <a:r>
              <a:rPr sz="2400" spc="-15" dirty="0">
                <a:latin typeface="Calibri"/>
                <a:cs typeface="Calibri"/>
              </a:rPr>
              <a:t>may </a:t>
            </a:r>
            <a:r>
              <a:rPr sz="2400" spc="-5" dirty="0">
                <a:latin typeface="Calibri"/>
                <a:cs typeface="Calibri"/>
              </a:rPr>
              <a:t>not </a:t>
            </a:r>
            <a:r>
              <a:rPr sz="2400" dirty="0">
                <a:latin typeface="Calibri"/>
                <a:cs typeface="Calibri"/>
              </a:rPr>
              <a:t>be </a:t>
            </a:r>
            <a:r>
              <a:rPr sz="2400" spc="-10" dirty="0">
                <a:latin typeface="Calibri"/>
                <a:cs typeface="Calibri"/>
              </a:rPr>
              <a:t>familiar </a:t>
            </a:r>
            <a:r>
              <a:rPr sz="2400" spc="-5" dirty="0">
                <a:latin typeface="Calibri"/>
                <a:cs typeface="Calibri"/>
              </a:rPr>
              <a:t>with the </a:t>
            </a:r>
            <a:r>
              <a:rPr sz="2400" spc="-10" dirty="0">
                <a:latin typeface="Calibri"/>
                <a:cs typeface="Calibri"/>
              </a:rPr>
              <a:t>various </a:t>
            </a:r>
            <a:r>
              <a:rPr sz="2400" spc="-5" dirty="0">
                <a:latin typeface="Calibri"/>
                <a:cs typeface="Calibri"/>
              </a:rPr>
              <a:t>rules </a:t>
            </a:r>
            <a:r>
              <a:rPr sz="2400" spc="-15" dirty="0">
                <a:latin typeface="Calibri"/>
                <a:cs typeface="Calibri"/>
              </a:rPr>
              <a:t>for </a:t>
            </a:r>
            <a:r>
              <a:rPr sz="2400" spc="-10" dirty="0">
                <a:latin typeface="Calibri"/>
                <a:cs typeface="Calibri"/>
              </a:rPr>
              <a:t>interconnecting  </a:t>
            </a:r>
            <a:r>
              <a:rPr sz="2400" spc="-15" dirty="0">
                <a:latin typeface="Calibri"/>
                <a:cs typeface="Calibri"/>
              </a:rPr>
              <a:t>systems located </a:t>
            </a:r>
            <a:r>
              <a:rPr sz="2400" spc="-5" dirty="0">
                <a:latin typeface="Calibri"/>
                <a:cs typeface="Calibri"/>
              </a:rPr>
              <a:t>in </a:t>
            </a:r>
            <a:r>
              <a:rPr sz="2400" spc="-10" dirty="0">
                <a:latin typeface="Calibri"/>
                <a:cs typeface="Calibri"/>
              </a:rPr>
              <a:t>co-ops </a:t>
            </a:r>
            <a:r>
              <a:rPr sz="2400" dirty="0">
                <a:latin typeface="Calibri"/>
                <a:cs typeface="Calibri"/>
              </a:rPr>
              <a:t>and</a:t>
            </a:r>
            <a:r>
              <a:rPr sz="2400" spc="40" dirty="0">
                <a:latin typeface="Calibri"/>
                <a:cs typeface="Calibri"/>
              </a:rPr>
              <a:t> </a:t>
            </a:r>
            <a:r>
              <a:rPr sz="2400" spc="-5" dirty="0" err="1">
                <a:latin typeface="Calibri"/>
                <a:cs typeface="Calibri"/>
              </a:rPr>
              <a:t>munis</a:t>
            </a:r>
            <a:endParaRPr sz="2400" dirty="0">
              <a:latin typeface="Calibri"/>
              <a:cs typeface="Calibri"/>
            </a:endParaRPr>
          </a:p>
        </p:txBody>
      </p:sp>
    </p:spTree>
    <p:extLst>
      <p:ext uri="{BB962C8B-B14F-4D97-AF65-F5344CB8AC3E}">
        <p14:creationId xmlns:p14="http://schemas.microsoft.com/office/powerpoint/2010/main" val="19842813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54638</TotalTime>
  <Words>2274</Words>
  <Application>Microsoft Office PowerPoint</Application>
  <PresentationFormat>On-screen Show (4:3)</PresentationFormat>
  <Paragraphs>226</Paragraphs>
  <Slides>30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Calibri Light</vt:lpstr>
      <vt:lpstr>Courier New</vt:lpstr>
      <vt:lpstr>Times New Roman</vt:lpstr>
      <vt:lpstr>Wingdings</vt:lpstr>
      <vt:lpstr>Office Theme</vt:lpstr>
      <vt:lpstr>1_Office Theme</vt:lpstr>
      <vt:lpstr>How to Work with Municipal Utilities and Rural Cooperatives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MUNIS/COOPERATIVES IN FEJA</vt:lpstr>
      <vt:lpstr>Opportunities for households and businesses served by Cooperatives and Municipal Utilities</vt:lpstr>
      <vt:lpstr>Preparing for the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Context: Characterizing the Challenge</vt:lpstr>
      <vt:lpstr>A Strategic Blueprint</vt:lpstr>
      <vt:lpstr>Step 1: Perform a Resource Situation Analysis</vt:lpstr>
      <vt:lpstr>Step 2: Articulate Community Wants</vt:lpstr>
      <vt:lpstr>Step 3: Assess the Short-Term</vt:lpstr>
      <vt:lpstr>Step 4: Assess the Long-Term</vt:lpstr>
      <vt:lpstr>Step 5: Build a Collaborative Tactical Plan</vt:lpstr>
      <vt:lpstr>Case Study: Kit Carson</vt:lpstr>
      <vt:lpstr>Kit Carson Financials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estanley</dc:creator>
  <cp:lastModifiedBy>Nicola Brown</cp:lastModifiedBy>
  <cp:revision>191</cp:revision>
  <cp:lastPrinted>2017-07-24T17:23:29Z</cp:lastPrinted>
  <dcterms:created xsi:type="dcterms:W3CDTF">2017-03-21T18:34:15Z</dcterms:created>
  <dcterms:modified xsi:type="dcterms:W3CDTF">2017-12-21T20:20:14Z</dcterms:modified>
</cp:coreProperties>
</file>