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9" r:id="rId2"/>
    <p:sldId id="320" r:id="rId3"/>
    <p:sldId id="323" r:id="rId4"/>
    <p:sldId id="324" r:id="rId5"/>
    <p:sldId id="322" r:id="rId6"/>
    <p:sldId id="299" r:id="rId7"/>
    <p:sldId id="259" r:id="rId8"/>
    <p:sldId id="309" r:id="rId9"/>
    <p:sldId id="318" r:id="rId10"/>
    <p:sldId id="261" r:id="rId11"/>
    <p:sldId id="262" r:id="rId12"/>
    <p:sldId id="263" r:id="rId13"/>
    <p:sldId id="264" r:id="rId14"/>
    <p:sldId id="265" r:id="rId15"/>
    <p:sldId id="313" r:id="rId16"/>
    <p:sldId id="311"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317" r:id="rId32"/>
    <p:sldId id="325" r:id="rId33"/>
    <p:sldId id="29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7" d="100"/>
          <a:sy n="87" d="100"/>
        </p:scale>
        <p:origin x="1267"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786B8-F694-4656-AACD-56F94FCC7D36}"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ADF7204B-55FC-4C16-9159-1574464535DE}">
      <dgm:prSet phldrT="[Text]" custT="1"/>
      <dgm:spPr/>
      <dgm:t>
        <a:bodyPr/>
        <a:lstStyle/>
        <a:p>
          <a:r>
            <a:rPr lang="en-US" sz="3600" dirty="0"/>
            <a:t>Local Site</a:t>
          </a:r>
        </a:p>
      </dgm:t>
    </dgm:pt>
    <dgm:pt modelId="{D5665348-C7A3-4D3A-B5E3-C888B01BF940}" type="parTrans" cxnId="{E59B6F9A-8E0F-4BF7-9B6C-2CF6C30B93DE}">
      <dgm:prSet/>
      <dgm:spPr/>
      <dgm:t>
        <a:bodyPr/>
        <a:lstStyle/>
        <a:p>
          <a:endParaRPr lang="en-US"/>
        </a:p>
      </dgm:t>
    </dgm:pt>
    <dgm:pt modelId="{C7B2E357-A8EE-490A-874B-82642A900968}" type="sibTrans" cxnId="{E59B6F9A-8E0F-4BF7-9B6C-2CF6C30B93DE}">
      <dgm:prSet/>
      <dgm:spPr/>
      <dgm:t>
        <a:bodyPr/>
        <a:lstStyle/>
        <a:p>
          <a:endParaRPr lang="en-US"/>
        </a:p>
      </dgm:t>
    </dgm:pt>
    <dgm:pt modelId="{B892D8B2-0F6E-4990-A63B-5FFA3837FFB8}">
      <dgm:prSet phldrT="[Text]" custT="1"/>
      <dgm:spPr/>
      <dgm:t>
        <a:bodyPr/>
        <a:lstStyle/>
        <a:p>
          <a:r>
            <a:rPr lang="en-US" sz="2000" dirty="0"/>
            <a:t>Sited in the community</a:t>
          </a:r>
        </a:p>
      </dgm:t>
    </dgm:pt>
    <dgm:pt modelId="{A594B31F-F9E1-4CB3-BE49-D91230A521BF}" type="parTrans" cxnId="{D50E9A5E-B039-468E-A36C-681D8A116F74}">
      <dgm:prSet/>
      <dgm:spPr/>
      <dgm:t>
        <a:bodyPr/>
        <a:lstStyle/>
        <a:p>
          <a:endParaRPr lang="en-US"/>
        </a:p>
      </dgm:t>
    </dgm:pt>
    <dgm:pt modelId="{4D2CB624-8311-4D1A-9C2D-841D91EB8D4B}" type="sibTrans" cxnId="{D50E9A5E-B039-468E-A36C-681D8A116F74}">
      <dgm:prSet/>
      <dgm:spPr/>
      <dgm:t>
        <a:bodyPr/>
        <a:lstStyle/>
        <a:p>
          <a:endParaRPr lang="en-US"/>
        </a:p>
      </dgm:t>
    </dgm:pt>
    <dgm:pt modelId="{D7A8EC8D-5299-4B9B-B9C0-FB34053564A3}">
      <dgm:prSet phldrT="[Text]" custT="1"/>
      <dgm:spPr/>
      <dgm:t>
        <a:bodyPr/>
        <a:lstStyle/>
        <a:p>
          <a:r>
            <a:rPr lang="en-US" sz="2200" dirty="0"/>
            <a:t> </a:t>
          </a:r>
          <a:r>
            <a:rPr lang="en-US" sz="2000" dirty="0"/>
            <a:t>May be a symbol for community</a:t>
          </a:r>
        </a:p>
      </dgm:t>
    </dgm:pt>
    <dgm:pt modelId="{1E3E1BF1-B6B5-47C4-B265-1415F51D34EF}" type="parTrans" cxnId="{452A51BD-7C5A-407B-9EB9-721304FB380E}">
      <dgm:prSet/>
      <dgm:spPr/>
      <dgm:t>
        <a:bodyPr/>
        <a:lstStyle/>
        <a:p>
          <a:endParaRPr lang="en-US"/>
        </a:p>
      </dgm:t>
    </dgm:pt>
    <dgm:pt modelId="{D4870E39-F55E-49A0-B46C-417CA3843AAD}" type="sibTrans" cxnId="{452A51BD-7C5A-407B-9EB9-721304FB380E}">
      <dgm:prSet/>
      <dgm:spPr/>
      <dgm:t>
        <a:bodyPr/>
        <a:lstStyle/>
        <a:p>
          <a:endParaRPr lang="en-US"/>
        </a:p>
      </dgm:t>
    </dgm:pt>
    <dgm:pt modelId="{62E4EB1D-8DCE-41C1-A064-0444EA4EF219}">
      <dgm:prSet phldrT="[Text]" custT="1"/>
      <dgm:spPr/>
      <dgm:t>
        <a:bodyPr/>
        <a:lstStyle/>
        <a:p>
          <a:r>
            <a:rPr lang="en-US" sz="2000" u="none" baseline="0" dirty="0">
              <a:uFill>
                <a:solidFill>
                  <a:srgbClr val="FFFF00"/>
                </a:solidFill>
              </a:uFill>
            </a:rPr>
            <a:t>Limited by local constraints</a:t>
          </a:r>
        </a:p>
      </dgm:t>
    </dgm:pt>
    <dgm:pt modelId="{C50FCCAD-D549-4C50-A53D-45D53FE7376E}" type="parTrans" cxnId="{7A28E726-0F2C-4F89-9F27-314F5E0F6F79}">
      <dgm:prSet/>
      <dgm:spPr/>
      <dgm:t>
        <a:bodyPr/>
        <a:lstStyle/>
        <a:p>
          <a:endParaRPr lang="en-US"/>
        </a:p>
      </dgm:t>
    </dgm:pt>
    <dgm:pt modelId="{9BAD8E06-B236-4BAA-8CBB-9005B6A8BFCF}" type="sibTrans" cxnId="{7A28E726-0F2C-4F89-9F27-314F5E0F6F79}">
      <dgm:prSet/>
      <dgm:spPr/>
      <dgm:t>
        <a:bodyPr/>
        <a:lstStyle/>
        <a:p>
          <a:endParaRPr lang="en-US"/>
        </a:p>
      </dgm:t>
    </dgm:pt>
    <dgm:pt modelId="{EBF14CC7-21D1-4E7B-B3D9-320D17BE67D6}">
      <dgm:prSet phldrT="[Text]" custT="1"/>
      <dgm:spPr/>
      <dgm:t>
        <a:bodyPr/>
        <a:lstStyle/>
        <a:p>
          <a:r>
            <a:rPr lang="en-US" sz="3600" dirty="0"/>
            <a:t>Remote Site</a:t>
          </a:r>
        </a:p>
      </dgm:t>
    </dgm:pt>
    <dgm:pt modelId="{8BD1E597-6915-4856-A9AE-4A621A7306F6}" type="parTrans" cxnId="{24BD05FB-8A88-44CC-8240-95B1FA5C3B1D}">
      <dgm:prSet/>
      <dgm:spPr/>
      <dgm:t>
        <a:bodyPr/>
        <a:lstStyle/>
        <a:p>
          <a:endParaRPr lang="en-US"/>
        </a:p>
      </dgm:t>
    </dgm:pt>
    <dgm:pt modelId="{17BFB770-9C8C-44BC-B4BE-8F8C21C97B1E}" type="sibTrans" cxnId="{24BD05FB-8A88-44CC-8240-95B1FA5C3B1D}">
      <dgm:prSet/>
      <dgm:spPr/>
      <dgm:t>
        <a:bodyPr/>
        <a:lstStyle/>
        <a:p>
          <a:endParaRPr lang="en-US"/>
        </a:p>
      </dgm:t>
    </dgm:pt>
    <dgm:pt modelId="{D197E695-EBD7-4446-ACC3-AEF54C260B06}">
      <dgm:prSet phldrT="[Text]" custT="1"/>
      <dgm:spPr/>
      <dgm:t>
        <a:bodyPr/>
        <a:lstStyle/>
        <a:p>
          <a:r>
            <a:rPr lang="en-US" sz="2000" dirty="0"/>
            <a:t>Sited in utility territory (ComEd/Ameren</a:t>
          </a:r>
          <a:r>
            <a:rPr lang="en-US" sz="1800" dirty="0"/>
            <a:t>)</a:t>
          </a:r>
        </a:p>
      </dgm:t>
    </dgm:pt>
    <dgm:pt modelId="{A91DE613-EA4A-4D4A-A663-9E239BFEAD1E}" type="parTrans" cxnId="{65DB7A2F-A43C-4F2C-B772-312F09453A42}">
      <dgm:prSet/>
      <dgm:spPr/>
      <dgm:t>
        <a:bodyPr/>
        <a:lstStyle/>
        <a:p>
          <a:endParaRPr lang="en-US"/>
        </a:p>
      </dgm:t>
    </dgm:pt>
    <dgm:pt modelId="{3F6CBEAF-8006-49E3-8C39-7A0C62C6C52A}" type="sibTrans" cxnId="{65DB7A2F-A43C-4F2C-B772-312F09453A42}">
      <dgm:prSet/>
      <dgm:spPr/>
      <dgm:t>
        <a:bodyPr/>
        <a:lstStyle/>
        <a:p>
          <a:endParaRPr lang="en-US"/>
        </a:p>
      </dgm:t>
    </dgm:pt>
    <dgm:pt modelId="{A0E3B022-0269-41B6-8163-DB23F44D4102}">
      <dgm:prSet phldrT="[Text]" custT="1"/>
      <dgm:spPr/>
      <dgm:t>
        <a:bodyPr/>
        <a:lstStyle/>
        <a:p>
          <a:r>
            <a:rPr lang="en-US" sz="2000" dirty="0"/>
            <a:t>Easier to locate usable and affordable sites</a:t>
          </a:r>
        </a:p>
      </dgm:t>
    </dgm:pt>
    <dgm:pt modelId="{CE14BA3E-E4FF-434B-8DF9-B1F0FE6788FF}" type="parTrans" cxnId="{F5CF9ACC-A817-419C-8C05-2FAB9F786C11}">
      <dgm:prSet/>
      <dgm:spPr/>
      <dgm:t>
        <a:bodyPr/>
        <a:lstStyle/>
        <a:p>
          <a:endParaRPr lang="en-US"/>
        </a:p>
      </dgm:t>
    </dgm:pt>
    <dgm:pt modelId="{14C862B5-DEC1-427F-9DE0-A026CA0C0DFB}" type="sibTrans" cxnId="{F5CF9ACC-A817-419C-8C05-2FAB9F786C11}">
      <dgm:prSet/>
      <dgm:spPr/>
      <dgm:t>
        <a:bodyPr/>
        <a:lstStyle/>
        <a:p>
          <a:endParaRPr lang="en-US"/>
        </a:p>
      </dgm:t>
    </dgm:pt>
    <dgm:pt modelId="{4B48463F-EAC4-48F9-854E-CAEA8174BC01}">
      <dgm:prSet phldrT="[Text]" custT="1"/>
      <dgm:spPr/>
      <dgm:t>
        <a:bodyPr/>
        <a:lstStyle/>
        <a:p>
          <a:r>
            <a:rPr lang="en-US" sz="2000" dirty="0"/>
            <a:t>Typically less expensive for subscribers</a:t>
          </a:r>
        </a:p>
      </dgm:t>
    </dgm:pt>
    <dgm:pt modelId="{91512289-78FC-4EE1-8BD9-52B448F1D744}" type="parTrans" cxnId="{273E4556-1BE7-42D8-90B5-C501040F8F67}">
      <dgm:prSet/>
      <dgm:spPr/>
      <dgm:t>
        <a:bodyPr/>
        <a:lstStyle/>
        <a:p>
          <a:endParaRPr lang="en-US"/>
        </a:p>
      </dgm:t>
    </dgm:pt>
    <dgm:pt modelId="{522BB287-32A8-4E3D-BF91-5054E1A2AD1D}" type="sibTrans" cxnId="{273E4556-1BE7-42D8-90B5-C501040F8F67}">
      <dgm:prSet/>
      <dgm:spPr/>
      <dgm:t>
        <a:bodyPr/>
        <a:lstStyle/>
        <a:p>
          <a:endParaRPr lang="en-US"/>
        </a:p>
      </dgm:t>
    </dgm:pt>
    <dgm:pt modelId="{2376A391-5B67-4E7B-A107-9C893981F284}" type="pres">
      <dgm:prSet presAssocID="{E75786B8-F694-4656-AACD-56F94FCC7D36}" presName="layout" presStyleCnt="0">
        <dgm:presLayoutVars>
          <dgm:chMax/>
          <dgm:chPref/>
          <dgm:dir/>
          <dgm:resizeHandles/>
        </dgm:presLayoutVars>
      </dgm:prSet>
      <dgm:spPr/>
    </dgm:pt>
    <dgm:pt modelId="{BBA1C128-1A6B-44D0-8300-BACC072513B0}" type="pres">
      <dgm:prSet presAssocID="{ADF7204B-55FC-4C16-9159-1574464535DE}" presName="root" presStyleCnt="0">
        <dgm:presLayoutVars>
          <dgm:chMax/>
          <dgm:chPref/>
        </dgm:presLayoutVars>
      </dgm:prSet>
      <dgm:spPr/>
    </dgm:pt>
    <dgm:pt modelId="{34353E99-9A03-4E8B-84E4-21B75DC59266}" type="pres">
      <dgm:prSet presAssocID="{ADF7204B-55FC-4C16-9159-1574464535DE}" presName="rootComposite" presStyleCnt="0">
        <dgm:presLayoutVars/>
      </dgm:prSet>
      <dgm:spPr/>
    </dgm:pt>
    <dgm:pt modelId="{0797E873-706B-4C2A-982F-FA10CDA7DCA0}" type="pres">
      <dgm:prSet presAssocID="{ADF7204B-55FC-4C16-9159-1574464535DE}" presName="ParentAccent" presStyleLbl="alignNode1" presStyleIdx="0" presStyleCnt="2" custScaleY="10276"/>
      <dgm:spPr/>
    </dgm:pt>
    <dgm:pt modelId="{FB90041C-6C0E-4BA7-A68D-32E3B8463A20}" type="pres">
      <dgm:prSet presAssocID="{ADF7204B-55FC-4C16-9159-1574464535DE}" presName="ParentSmallAccent" presStyleLbl="fgAcc1" presStyleIdx="0" presStyleCnt="2" custLinFactX="-200000" custLinFactY="100000" custLinFactNeighborX="-242168" custLinFactNeighborY="129396"/>
      <dgm:spPr/>
    </dgm:pt>
    <dgm:pt modelId="{5D7D6922-6F64-427C-8C59-70FEF1DCEB6B}" type="pres">
      <dgm:prSet presAssocID="{ADF7204B-55FC-4C16-9159-1574464535DE}" presName="Parent" presStyleLbl="revTx" presStyleIdx="0" presStyleCnt="8">
        <dgm:presLayoutVars>
          <dgm:chMax/>
          <dgm:chPref val="4"/>
          <dgm:bulletEnabled val="1"/>
        </dgm:presLayoutVars>
      </dgm:prSet>
      <dgm:spPr/>
    </dgm:pt>
    <dgm:pt modelId="{F6E1C199-D418-4762-9882-85692CDB14FB}" type="pres">
      <dgm:prSet presAssocID="{ADF7204B-55FC-4C16-9159-1574464535DE}" presName="childShape" presStyleCnt="0">
        <dgm:presLayoutVars>
          <dgm:chMax val="0"/>
          <dgm:chPref val="0"/>
        </dgm:presLayoutVars>
      </dgm:prSet>
      <dgm:spPr/>
    </dgm:pt>
    <dgm:pt modelId="{6B7AC144-E3D9-48BA-BE84-DE79C84E911E}" type="pres">
      <dgm:prSet presAssocID="{B892D8B2-0F6E-4990-A63B-5FFA3837FFB8}" presName="childComposite" presStyleCnt="0">
        <dgm:presLayoutVars>
          <dgm:chMax val="0"/>
          <dgm:chPref val="0"/>
        </dgm:presLayoutVars>
      </dgm:prSet>
      <dgm:spPr/>
    </dgm:pt>
    <dgm:pt modelId="{A43F0C4F-67CD-4C0F-A85C-9A14AD19089E}" type="pres">
      <dgm:prSet presAssocID="{B892D8B2-0F6E-4990-A63B-5FFA3837FFB8}" presName="ChildAccent" presStyleLbl="solidFgAcc1" presStyleIdx="0" presStyleCnt="6"/>
      <dgm:spPr/>
    </dgm:pt>
    <dgm:pt modelId="{690D0941-BAB7-4363-899E-FFF4EE4157C8}" type="pres">
      <dgm:prSet presAssocID="{B892D8B2-0F6E-4990-A63B-5FFA3837FFB8}" presName="Child" presStyleLbl="revTx" presStyleIdx="1" presStyleCnt="8">
        <dgm:presLayoutVars>
          <dgm:chMax val="0"/>
          <dgm:chPref val="0"/>
          <dgm:bulletEnabled val="1"/>
        </dgm:presLayoutVars>
      </dgm:prSet>
      <dgm:spPr/>
    </dgm:pt>
    <dgm:pt modelId="{DA67B12E-7ABF-4086-B47D-98289F7F5FDF}" type="pres">
      <dgm:prSet presAssocID="{D7A8EC8D-5299-4B9B-B9C0-FB34053564A3}" presName="childComposite" presStyleCnt="0">
        <dgm:presLayoutVars>
          <dgm:chMax val="0"/>
          <dgm:chPref val="0"/>
        </dgm:presLayoutVars>
      </dgm:prSet>
      <dgm:spPr/>
    </dgm:pt>
    <dgm:pt modelId="{F003D697-9225-4A40-B242-7AFDC3323F3D}" type="pres">
      <dgm:prSet presAssocID="{D7A8EC8D-5299-4B9B-B9C0-FB34053564A3}" presName="ChildAccent" presStyleLbl="solidFgAcc1" presStyleIdx="1" presStyleCnt="6"/>
      <dgm:spPr/>
    </dgm:pt>
    <dgm:pt modelId="{391656A1-17E6-40B3-90AD-5679CEC5B932}" type="pres">
      <dgm:prSet presAssocID="{D7A8EC8D-5299-4B9B-B9C0-FB34053564A3}" presName="Child" presStyleLbl="revTx" presStyleIdx="2" presStyleCnt="8">
        <dgm:presLayoutVars>
          <dgm:chMax val="0"/>
          <dgm:chPref val="0"/>
          <dgm:bulletEnabled val="1"/>
        </dgm:presLayoutVars>
      </dgm:prSet>
      <dgm:spPr/>
    </dgm:pt>
    <dgm:pt modelId="{1586F3ED-74E5-4EA0-A672-EEF57CBB3FC8}" type="pres">
      <dgm:prSet presAssocID="{62E4EB1D-8DCE-41C1-A064-0444EA4EF219}" presName="childComposite" presStyleCnt="0">
        <dgm:presLayoutVars>
          <dgm:chMax val="0"/>
          <dgm:chPref val="0"/>
        </dgm:presLayoutVars>
      </dgm:prSet>
      <dgm:spPr/>
    </dgm:pt>
    <dgm:pt modelId="{0ED34CBE-A323-4741-9B3C-82FC44F878EB}" type="pres">
      <dgm:prSet presAssocID="{62E4EB1D-8DCE-41C1-A064-0444EA4EF219}" presName="ChildAccent" presStyleLbl="solidFgAcc1" presStyleIdx="2" presStyleCnt="6"/>
      <dgm:spPr/>
    </dgm:pt>
    <dgm:pt modelId="{F2D6C3C7-1CC5-43A4-8480-1561EC95BB9E}" type="pres">
      <dgm:prSet presAssocID="{62E4EB1D-8DCE-41C1-A064-0444EA4EF219}" presName="Child" presStyleLbl="revTx" presStyleIdx="3" presStyleCnt="8">
        <dgm:presLayoutVars>
          <dgm:chMax val="0"/>
          <dgm:chPref val="0"/>
          <dgm:bulletEnabled val="1"/>
        </dgm:presLayoutVars>
      </dgm:prSet>
      <dgm:spPr/>
    </dgm:pt>
    <dgm:pt modelId="{69A93F15-2A1E-46E4-BE9C-7D01DC1CB299}" type="pres">
      <dgm:prSet presAssocID="{EBF14CC7-21D1-4E7B-B3D9-320D17BE67D6}" presName="root" presStyleCnt="0">
        <dgm:presLayoutVars>
          <dgm:chMax/>
          <dgm:chPref/>
        </dgm:presLayoutVars>
      </dgm:prSet>
      <dgm:spPr/>
    </dgm:pt>
    <dgm:pt modelId="{E3A3C9AC-A8A8-4A84-9009-311E737687DD}" type="pres">
      <dgm:prSet presAssocID="{EBF14CC7-21D1-4E7B-B3D9-320D17BE67D6}" presName="rootComposite" presStyleCnt="0">
        <dgm:presLayoutVars/>
      </dgm:prSet>
      <dgm:spPr/>
    </dgm:pt>
    <dgm:pt modelId="{F4391346-5293-4D88-A6C8-9A47057759C5}" type="pres">
      <dgm:prSet presAssocID="{EBF14CC7-21D1-4E7B-B3D9-320D17BE67D6}" presName="ParentAccent" presStyleLbl="alignNode1" presStyleIdx="1" presStyleCnt="2" custFlipVert="0" custScaleY="10276"/>
      <dgm:spPr/>
    </dgm:pt>
    <dgm:pt modelId="{432BF158-DCF7-42AF-BBA0-0391A01E8602}" type="pres">
      <dgm:prSet presAssocID="{EBF14CC7-21D1-4E7B-B3D9-320D17BE67D6}" presName="ParentSmallAccent" presStyleLbl="fgAcc1" presStyleIdx="1" presStyleCnt="2" custLinFactY="100000" custLinFactNeighborX="-2862" custLinFactNeighborY="137970"/>
      <dgm:spPr/>
    </dgm:pt>
    <dgm:pt modelId="{704AD6A7-8188-4E3B-B65B-2B1E5C832686}" type="pres">
      <dgm:prSet presAssocID="{EBF14CC7-21D1-4E7B-B3D9-320D17BE67D6}" presName="Parent" presStyleLbl="revTx" presStyleIdx="4" presStyleCnt="8">
        <dgm:presLayoutVars>
          <dgm:chMax/>
          <dgm:chPref val="4"/>
          <dgm:bulletEnabled val="1"/>
        </dgm:presLayoutVars>
      </dgm:prSet>
      <dgm:spPr/>
    </dgm:pt>
    <dgm:pt modelId="{F9C2359E-A436-447F-BB47-78FF12405D24}" type="pres">
      <dgm:prSet presAssocID="{EBF14CC7-21D1-4E7B-B3D9-320D17BE67D6}" presName="childShape" presStyleCnt="0">
        <dgm:presLayoutVars>
          <dgm:chMax val="0"/>
          <dgm:chPref val="0"/>
        </dgm:presLayoutVars>
      </dgm:prSet>
      <dgm:spPr/>
    </dgm:pt>
    <dgm:pt modelId="{61DF0CDC-BB87-46B6-89F2-ACE1D1900391}" type="pres">
      <dgm:prSet presAssocID="{D197E695-EBD7-4446-ACC3-AEF54C260B06}" presName="childComposite" presStyleCnt="0">
        <dgm:presLayoutVars>
          <dgm:chMax val="0"/>
          <dgm:chPref val="0"/>
        </dgm:presLayoutVars>
      </dgm:prSet>
      <dgm:spPr/>
    </dgm:pt>
    <dgm:pt modelId="{714D6F98-1020-4744-A537-04FCAC79C698}" type="pres">
      <dgm:prSet presAssocID="{D197E695-EBD7-4446-ACC3-AEF54C260B06}" presName="ChildAccent" presStyleLbl="solidFgAcc1" presStyleIdx="3" presStyleCnt="6"/>
      <dgm:spPr/>
    </dgm:pt>
    <dgm:pt modelId="{426AF0F1-EB0F-4217-8C52-18F71EAEB36D}" type="pres">
      <dgm:prSet presAssocID="{D197E695-EBD7-4446-ACC3-AEF54C260B06}" presName="Child" presStyleLbl="revTx" presStyleIdx="5" presStyleCnt="8">
        <dgm:presLayoutVars>
          <dgm:chMax val="0"/>
          <dgm:chPref val="0"/>
          <dgm:bulletEnabled val="1"/>
        </dgm:presLayoutVars>
      </dgm:prSet>
      <dgm:spPr/>
    </dgm:pt>
    <dgm:pt modelId="{FECA3D80-67D0-4DF2-95CF-D586151D3551}" type="pres">
      <dgm:prSet presAssocID="{A0E3B022-0269-41B6-8163-DB23F44D4102}" presName="childComposite" presStyleCnt="0">
        <dgm:presLayoutVars>
          <dgm:chMax val="0"/>
          <dgm:chPref val="0"/>
        </dgm:presLayoutVars>
      </dgm:prSet>
      <dgm:spPr/>
    </dgm:pt>
    <dgm:pt modelId="{29FB7A22-5C6F-49A8-A9B9-138E4CC44EAD}" type="pres">
      <dgm:prSet presAssocID="{A0E3B022-0269-41B6-8163-DB23F44D4102}" presName="ChildAccent" presStyleLbl="solidFgAcc1" presStyleIdx="4" presStyleCnt="6"/>
      <dgm:spPr/>
    </dgm:pt>
    <dgm:pt modelId="{52D4B76C-9560-4444-98C9-712E6025463A}" type="pres">
      <dgm:prSet presAssocID="{A0E3B022-0269-41B6-8163-DB23F44D4102}" presName="Child" presStyleLbl="revTx" presStyleIdx="6" presStyleCnt="8">
        <dgm:presLayoutVars>
          <dgm:chMax val="0"/>
          <dgm:chPref val="0"/>
          <dgm:bulletEnabled val="1"/>
        </dgm:presLayoutVars>
      </dgm:prSet>
      <dgm:spPr/>
    </dgm:pt>
    <dgm:pt modelId="{6F138951-51E7-43CE-B426-9FF4B94635A3}" type="pres">
      <dgm:prSet presAssocID="{4B48463F-EAC4-48F9-854E-CAEA8174BC01}" presName="childComposite" presStyleCnt="0">
        <dgm:presLayoutVars>
          <dgm:chMax val="0"/>
          <dgm:chPref val="0"/>
        </dgm:presLayoutVars>
      </dgm:prSet>
      <dgm:spPr/>
    </dgm:pt>
    <dgm:pt modelId="{4E9890EF-1FD1-49BD-A9CB-EE50B8FA6C37}" type="pres">
      <dgm:prSet presAssocID="{4B48463F-EAC4-48F9-854E-CAEA8174BC01}" presName="ChildAccent" presStyleLbl="solidFgAcc1" presStyleIdx="5" presStyleCnt="6"/>
      <dgm:spPr/>
    </dgm:pt>
    <dgm:pt modelId="{7938C06C-BEF5-4526-A3F8-8059E56C9E60}" type="pres">
      <dgm:prSet presAssocID="{4B48463F-EAC4-48F9-854E-CAEA8174BC01}" presName="Child" presStyleLbl="revTx" presStyleIdx="7" presStyleCnt="8">
        <dgm:presLayoutVars>
          <dgm:chMax val="0"/>
          <dgm:chPref val="0"/>
          <dgm:bulletEnabled val="1"/>
        </dgm:presLayoutVars>
      </dgm:prSet>
      <dgm:spPr/>
    </dgm:pt>
  </dgm:ptLst>
  <dgm:cxnLst>
    <dgm:cxn modelId="{B004170B-A49A-44CA-A2D3-8BE2FF862D71}" type="presOf" srcId="{A0E3B022-0269-41B6-8163-DB23F44D4102}" destId="{52D4B76C-9560-4444-98C9-712E6025463A}" srcOrd="0" destOrd="0" presId="urn:microsoft.com/office/officeart/2008/layout/SquareAccentList"/>
    <dgm:cxn modelId="{2E407923-C4A0-4D4C-9EEC-50B336656EC9}" type="presOf" srcId="{D7A8EC8D-5299-4B9B-B9C0-FB34053564A3}" destId="{391656A1-17E6-40B3-90AD-5679CEC5B932}" srcOrd="0" destOrd="0" presId="urn:microsoft.com/office/officeart/2008/layout/SquareAccentList"/>
    <dgm:cxn modelId="{7A28E726-0F2C-4F89-9F27-314F5E0F6F79}" srcId="{ADF7204B-55FC-4C16-9159-1574464535DE}" destId="{62E4EB1D-8DCE-41C1-A064-0444EA4EF219}" srcOrd="2" destOrd="0" parTransId="{C50FCCAD-D549-4C50-A53D-45D53FE7376E}" sibTransId="{9BAD8E06-B236-4BAA-8CBB-9005B6A8BFCF}"/>
    <dgm:cxn modelId="{65DB7A2F-A43C-4F2C-B772-312F09453A42}" srcId="{EBF14CC7-21D1-4E7B-B3D9-320D17BE67D6}" destId="{D197E695-EBD7-4446-ACC3-AEF54C260B06}" srcOrd="0" destOrd="0" parTransId="{A91DE613-EA4A-4D4A-A663-9E239BFEAD1E}" sibTransId="{3F6CBEAF-8006-49E3-8C39-7A0C62C6C52A}"/>
    <dgm:cxn modelId="{D50E9A5E-B039-468E-A36C-681D8A116F74}" srcId="{ADF7204B-55FC-4C16-9159-1574464535DE}" destId="{B892D8B2-0F6E-4990-A63B-5FFA3837FFB8}" srcOrd="0" destOrd="0" parTransId="{A594B31F-F9E1-4CB3-BE49-D91230A521BF}" sibTransId="{4D2CB624-8311-4D1A-9C2D-841D91EB8D4B}"/>
    <dgm:cxn modelId="{03278B62-B82F-42FA-9E38-F49FFC5EAC40}" type="presOf" srcId="{B892D8B2-0F6E-4990-A63B-5FFA3837FFB8}" destId="{690D0941-BAB7-4363-899E-FFF4EE4157C8}" srcOrd="0" destOrd="0" presId="urn:microsoft.com/office/officeart/2008/layout/SquareAccentList"/>
    <dgm:cxn modelId="{9F76004D-BF6E-41E2-BAD9-877E89E900AE}" type="presOf" srcId="{62E4EB1D-8DCE-41C1-A064-0444EA4EF219}" destId="{F2D6C3C7-1CC5-43A4-8480-1561EC95BB9E}" srcOrd="0" destOrd="0" presId="urn:microsoft.com/office/officeart/2008/layout/SquareAccentList"/>
    <dgm:cxn modelId="{273E4556-1BE7-42D8-90B5-C501040F8F67}" srcId="{EBF14CC7-21D1-4E7B-B3D9-320D17BE67D6}" destId="{4B48463F-EAC4-48F9-854E-CAEA8174BC01}" srcOrd="2" destOrd="0" parTransId="{91512289-78FC-4EE1-8BD9-52B448F1D744}" sibTransId="{522BB287-32A8-4E3D-BF91-5054E1A2AD1D}"/>
    <dgm:cxn modelId="{4AC5EB7B-45A4-4459-A356-6A4ADD2F361D}" type="presOf" srcId="{4B48463F-EAC4-48F9-854E-CAEA8174BC01}" destId="{7938C06C-BEF5-4526-A3F8-8059E56C9E60}" srcOrd="0" destOrd="0" presId="urn:microsoft.com/office/officeart/2008/layout/SquareAccentList"/>
    <dgm:cxn modelId="{E2DC3B89-C1A2-479E-A202-9449B32CDE55}" type="presOf" srcId="{E75786B8-F694-4656-AACD-56F94FCC7D36}" destId="{2376A391-5B67-4E7B-A107-9C893981F284}" srcOrd="0" destOrd="0" presId="urn:microsoft.com/office/officeart/2008/layout/SquareAccentList"/>
    <dgm:cxn modelId="{FBC45196-C049-45E6-89AA-9B265CDE2894}" type="presOf" srcId="{D197E695-EBD7-4446-ACC3-AEF54C260B06}" destId="{426AF0F1-EB0F-4217-8C52-18F71EAEB36D}" srcOrd="0" destOrd="0" presId="urn:microsoft.com/office/officeart/2008/layout/SquareAccentList"/>
    <dgm:cxn modelId="{E59B6F9A-8E0F-4BF7-9B6C-2CF6C30B93DE}" srcId="{E75786B8-F694-4656-AACD-56F94FCC7D36}" destId="{ADF7204B-55FC-4C16-9159-1574464535DE}" srcOrd="0" destOrd="0" parTransId="{D5665348-C7A3-4D3A-B5E3-C888B01BF940}" sibTransId="{C7B2E357-A8EE-490A-874B-82642A900968}"/>
    <dgm:cxn modelId="{9109D6A6-32C0-4A79-94D2-26DA72D136EB}" type="presOf" srcId="{EBF14CC7-21D1-4E7B-B3D9-320D17BE67D6}" destId="{704AD6A7-8188-4E3B-B65B-2B1E5C832686}" srcOrd="0" destOrd="0" presId="urn:microsoft.com/office/officeart/2008/layout/SquareAccentList"/>
    <dgm:cxn modelId="{452A51BD-7C5A-407B-9EB9-721304FB380E}" srcId="{ADF7204B-55FC-4C16-9159-1574464535DE}" destId="{D7A8EC8D-5299-4B9B-B9C0-FB34053564A3}" srcOrd="1" destOrd="0" parTransId="{1E3E1BF1-B6B5-47C4-B265-1415F51D34EF}" sibTransId="{D4870E39-F55E-49A0-B46C-417CA3843AAD}"/>
    <dgm:cxn modelId="{F5CF9ACC-A817-419C-8C05-2FAB9F786C11}" srcId="{EBF14CC7-21D1-4E7B-B3D9-320D17BE67D6}" destId="{A0E3B022-0269-41B6-8163-DB23F44D4102}" srcOrd="1" destOrd="0" parTransId="{CE14BA3E-E4FF-434B-8DF9-B1F0FE6788FF}" sibTransId="{14C862B5-DEC1-427F-9DE0-A026CA0C0DFB}"/>
    <dgm:cxn modelId="{CE0947D0-398F-4EAF-B160-951BF1C48E8A}" type="presOf" srcId="{ADF7204B-55FC-4C16-9159-1574464535DE}" destId="{5D7D6922-6F64-427C-8C59-70FEF1DCEB6B}" srcOrd="0" destOrd="0" presId="urn:microsoft.com/office/officeart/2008/layout/SquareAccentList"/>
    <dgm:cxn modelId="{24BD05FB-8A88-44CC-8240-95B1FA5C3B1D}" srcId="{E75786B8-F694-4656-AACD-56F94FCC7D36}" destId="{EBF14CC7-21D1-4E7B-B3D9-320D17BE67D6}" srcOrd="1" destOrd="0" parTransId="{8BD1E597-6915-4856-A9AE-4A621A7306F6}" sibTransId="{17BFB770-9C8C-44BC-B4BE-8F8C21C97B1E}"/>
    <dgm:cxn modelId="{F35830E3-D147-49D0-9F79-6E998E8A521D}" type="presParOf" srcId="{2376A391-5B67-4E7B-A107-9C893981F284}" destId="{BBA1C128-1A6B-44D0-8300-BACC072513B0}" srcOrd="0" destOrd="0" presId="urn:microsoft.com/office/officeart/2008/layout/SquareAccentList"/>
    <dgm:cxn modelId="{8744F8FB-B26F-48DA-92C8-5EC0B2458140}" type="presParOf" srcId="{BBA1C128-1A6B-44D0-8300-BACC072513B0}" destId="{34353E99-9A03-4E8B-84E4-21B75DC59266}" srcOrd="0" destOrd="0" presId="urn:microsoft.com/office/officeart/2008/layout/SquareAccentList"/>
    <dgm:cxn modelId="{74D9D140-E941-455C-B609-47D16D8E7A27}" type="presParOf" srcId="{34353E99-9A03-4E8B-84E4-21B75DC59266}" destId="{0797E873-706B-4C2A-982F-FA10CDA7DCA0}" srcOrd="0" destOrd="0" presId="urn:microsoft.com/office/officeart/2008/layout/SquareAccentList"/>
    <dgm:cxn modelId="{9072DE63-36FE-483A-A8AB-85AC4E54B186}" type="presParOf" srcId="{34353E99-9A03-4E8B-84E4-21B75DC59266}" destId="{FB90041C-6C0E-4BA7-A68D-32E3B8463A20}" srcOrd="1" destOrd="0" presId="urn:microsoft.com/office/officeart/2008/layout/SquareAccentList"/>
    <dgm:cxn modelId="{504B5878-9BDE-4BEE-9496-19501D566077}" type="presParOf" srcId="{34353E99-9A03-4E8B-84E4-21B75DC59266}" destId="{5D7D6922-6F64-427C-8C59-70FEF1DCEB6B}" srcOrd="2" destOrd="0" presId="urn:microsoft.com/office/officeart/2008/layout/SquareAccentList"/>
    <dgm:cxn modelId="{34226CDF-2607-4776-BB7C-BB9C67BCDF5B}" type="presParOf" srcId="{BBA1C128-1A6B-44D0-8300-BACC072513B0}" destId="{F6E1C199-D418-4762-9882-85692CDB14FB}" srcOrd="1" destOrd="0" presId="urn:microsoft.com/office/officeart/2008/layout/SquareAccentList"/>
    <dgm:cxn modelId="{D511ECAF-D059-465A-9E2F-6C8665EFD6E8}" type="presParOf" srcId="{F6E1C199-D418-4762-9882-85692CDB14FB}" destId="{6B7AC144-E3D9-48BA-BE84-DE79C84E911E}" srcOrd="0" destOrd="0" presId="urn:microsoft.com/office/officeart/2008/layout/SquareAccentList"/>
    <dgm:cxn modelId="{342441CE-921D-4765-9BAB-D91D599A6686}" type="presParOf" srcId="{6B7AC144-E3D9-48BA-BE84-DE79C84E911E}" destId="{A43F0C4F-67CD-4C0F-A85C-9A14AD19089E}" srcOrd="0" destOrd="0" presId="urn:microsoft.com/office/officeart/2008/layout/SquareAccentList"/>
    <dgm:cxn modelId="{E8C0EA77-21AA-40B1-849B-BB6CB4C58E62}" type="presParOf" srcId="{6B7AC144-E3D9-48BA-BE84-DE79C84E911E}" destId="{690D0941-BAB7-4363-899E-FFF4EE4157C8}" srcOrd="1" destOrd="0" presId="urn:microsoft.com/office/officeart/2008/layout/SquareAccentList"/>
    <dgm:cxn modelId="{B6D3CF23-50EF-4083-9632-EA61F4736D8A}" type="presParOf" srcId="{F6E1C199-D418-4762-9882-85692CDB14FB}" destId="{DA67B12E-7ABF-4086-B47D-98289F7F5FDF}" srcOrd="1" destOrd="0" presId="urn:microsoft.com/office/officeart/2008/layout/SquareAccentList"/>
    <dgm:cxn modelId="{C526ED70-334D-4234-9A19-DDFA418C5D74}" type="presParOf" srcId="{DA67B12E-7ABF-4086-B47D-98289F7F5FDF}" destId="{F003D697-9225-4A40-B242-7AFDC3323F3D}" srcOrd="0" destOrd="0" presId="urn:microsoft.com/office/officeart/2008/layout/SquareAccentList"/>
    <dgm:cxn modelId="{FAAD64E1-833F-44F7-B17B-DBB8D872D525}" type="presParOf" srcId="{DA67B12E-7ABF-4086-B47D-98289F7F5FDF}" destId="{391656A1-17E6-40B3-90AD-5679CEC5B932}" srcOrd="1" destOrd="0" presId="urn:microsoft.com/office/officeart/2008/layout/SquareAccentList"/>
    <dgm:cxn modelId="{E654EA7C-E53E-4320-92EC-17FA3724BAFF}" type="presParOf" srcId="{F6E1C199-D418-4762-9882-85692CDB14FB}" destId="{1586F3ED-74E5-4EA0-A672-EEF57CBB3FC8}" srcOrd="2" destOrd="0" presId="urn:microsoft.com/office/officeart/2008/layout/SquareAccentList"/>
    <dgm:cxn modelId="{9A209F22-50F9-414F-8A15-E352E5B056B9}" type="presParOf" srcId="{1586F3ED-74E5-4EA0-A672-EEF57CBB3FC8}" destId="{0ED34CBE-A323-4741-9B3C-82FC44F878EB}" srcOrd="0" destOrd="0" presId="urn:microsoft.com/office/officeart/2008/layout/SquareAccentList"/>
    <dgm:cxn modelId="{999F4DF1-85B4-4465-88B8-2501DDA96A4C}" type="presParOf" srcId="{1586F3ED-74E5-4EA0-A672-EEF57CBB3FC8}" destId="{F2D6C3C7-1CC5-43A4-8480-1561EC95BB9E}" srcOrd="1" destOrd="0" presId="urn:microsoft.com/office/officeart/2008/layout/SquareAccentList"/>
    <dgm:cxn modelId="{ACD04A7A-1B4F-4D25-93DB-96940218A69A}" type="presParOf" srcId="{2376A391-5B67-4E7B-A107-9C893981F284}" destId="{69A93F15-2A1E-46E4-BE9C-7D01DC1CB299}" srcOrd="1" destOrd="0" presId="urn:microsoft.com/office/officeart/2008/layout/SquareAccentList"/>
    <dgm:cxn modelId="{E589E575-47DE-42DD-80A4-EBF10155E78C}" type="presParOf" srcId="{69A93F15-2A1E-46E4-BE9C-7D01DC1CB299}" destId="{E3A3C9AC-A8A8-4A84-9009-311E737687DD}" srcOrd="0" destOrd="0" presId="urn:microsoft.com/office/officeart/2008/layout/SquareAccentList"/>
    <dgm:cxn modelId="{FD4DE189-CD6A-4ECD-A9C8-4AC53A7103BB}" type="presParOf" srcId="{E3A3C9AC-A8A8-4A84-9009-311E737687DD}" destId="{F4391346-5293-4D88-A6C8-9A47057759C5}" srcOrd="0" destOrd="0" presId="urn:microsoft.com/office/officeart/2008/layout/SquareAccentList"/>
    <dgm:cxn modelId="{0FE4AF5B-D21B-4ADD-991D-D761DD29952F}" type="presParOf" srcId="{E3A3C9AC-A8A8-4A84-9009-311E737687DD}" destId="{432BF158-DCF7-42AF-BBA0-0391A01E8602}" srcOrd="1" destOrd="0" presId="urn:microsoft.com/office/officeart/2008/layout/SquareAccentList"/>
    <dgm:cxn modelId="{B8D6231C-87F4-435E-AA7D-A298FE83B883}" type="presParOf" srcId="{E3A3C9AC-A8A8-4A84-9009-311E737687DD}" destId="{704AD6A7-8188-4E3B-B65B-2B1E5C832686}" srcOrd="2" destOrd="0" presId="urn:microsoft.com/office/officeart/2008/layout/SquareAccentList"/>
    <dgm:cxn modelId="{C36E3128-449E-450E-B184-5C708AD9C744}" type="presParOf" srcId="{69A93F15-2A1E-46E4-BE9C-7D01DC1CB299}" destId="{F9C2359E-A436-447F-BB47-78FF12405D24}" srcOrd="1" destOrd="0" presId="urn:microsoft.com/office/officeart/2008/layout/SquareAccentList"/>
    <dgm:cxn modelId="{AE132CA6-87C0-4586-A09F-B344DDD550FC}" type="presParOf" srcId="{F9C2359E-A436-447F-BB47-78FF12405D24}" destId="{61DF0CDC-BB87-46B6-89F2-ACE1D1900391}" srcOrd="0" destOrd="0" presId="urn:microsoft.com/office/officeart/2008/layout/SquareAccentList"/>
    <dgm:cxn modelId="{D4867D6D-084C-4FC1-8B63-D91A04AEF419}" type="presParOf" srcId="{61DF0CDC-BB87-46B6-89F2-ACE1D1900391}" destId="{714D6F98-1020-4744-A537-04FCAC79C698}" srcOrd="0" destOrd="0" presId="urn:microsoft.com/office/officeart/2008/layout/SquareAccentList"/>
    <dgm:cxn modelId="{7C70EE54-6AE1-400F-B01A-5613012913CB}" type="presParOf" srcId="{61DF0CDC-BB87-46B6-89F2-ACE1D1900391}" destId="{426AF0F1-EB0F-4217-8C52-18F71EAEB36D}" srcOrd="1" destOrd="0" presId="urn:microsoft.com/office/officeart/2008/layout/SquareAccentList"/>
    <dgm:cxn modelId="{464ED988-04DF-4075-B348-2F09C97D192A}" type="presParOf" srcId="{F9C2359E-A436-447F-BB47-78FF12405D24}" destId="{FECA3D80-67D0-4DF2-95CF-D586151D3551}" srcOrd="1" destOrd="0" presId="urn:microsoft.com/office/officeart/2008/layout/SquareAccentList"/>
    <dgm:cxn modelId="{7A6F8220-50C6-49CB-8630-4E0448C7A053}" type="presParOf" srcId="{FECA3D80-67D0-4DF2-95CF-D586151D3551}" destId="{29FB7A22-5C6F-49A8-A9B9-138E4CC44EAD}" srcOrd="0" destOrd="0" presId="urn:microsoft.com/office/officeart/2008/layout/SquareAccentList"/>
    <dgm:cxn modelId="{9894237D-7550-4FB5-8B9F-A362379130BE}" type="presParOf" srcId="{FECA3D80-67D0-4DF2-95CF-D586151D3551}" destId="{52D4B76C-9560-4444-98C9-712E6025463A}" srcOrd="1" destOrd="0" presId="urn:microsoft.com/office/officeart/2008/layout/SquareAccentList"/>
    <dgm:cxn modelId="{E68616FB-B62F-4AC1-8445-539D5A6CA1DB}" type="presParOf" srcId="{F9C2359E-A436-447F-BB47-78FF12405D24}" destId="{6F138951-51E7-43CE-B426-9FF4B94635A3}" srcOrd="2" destOrd="0" presId="urn:microsoft.com/office/officeart/2008/layout/SquareAccentList"/>
    <dgm:cxn modelId="{A51BF16D-D4ED-4C60-9335-1CB4F6872F65}" type="presParOf" srcId="{6F138951-51E7-43CE-B426-9FF4B94635A3}" destId="{4E9890EF-1FD1-49BD-A9CB-EE50B8FA6C37}" srcOrd="0" destOrd="0" presId="urn:microsoft.com/office/officeart/2008/layout/SquareAccentList"/>
    <dgm:cxn modelId="{7B5C8A04-515A-4F0A-BEE0-19CBB3755316}" type="presParOf" srcId="{6F138951-51E7-43CE-B426-9FF4B94635A3}" destId="{7938C06C-BEF5-4526-A3F8-8059E56C9E60}"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7E873-706B-4C2A-982F-FA10CDA7DCA0}">
      <dsp:nvSpPr>
        <dsp:cNvPr id="0" name=""/>
        <dsp:cNvSpPr/>
      </dsp:nvSpPr>
      <dsp:spPr>
        <a:xfrm>
          <a:off x="1504" y="1145596"/>
          <a:ext cx="4337369" cy="524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0041C-6C0E-4BA7-A68D-32E3B8463A20}">
      <dsp:nvSpPr>
        <dsp:cNvPr id="0" name=""/>
        <dsp:cNvSpPr/>
      </dsp:nvSpPr>
      <dsp:spPr>
        <a:xfrm>
          <a:off x="0" y="1839259"/>
          <a:ext cx="318638" cy="3186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7D6922-6F64-427C-8C59-70FEF1DCEB6B}">
      <dsp:nvSpPr>
        <dsp:cNvPr id="0" name=""/>
        <dsp:cNvSpPr/>
      </dsp:nvSpPr>
      <dsp:spPr>
        <a:xfrm>
          <a:off x="1504" y="0"/>
          <a:ext cx="4337369" cy="916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None/>
          </a:pPr>
          <a:r>
            <a:rPr lang="en-US" sz="3600" kern="1200" dirty="0"/>
            <a:t>Local Site</a:t>
          </a:r>
        </a:p>
      </dsp:txBody>
      <dsp:txXfrm>
        <a:off x="1504" y="0"/>
        <a:ext cx="4337369" cy="916675"/>
      </dsp:txXfrm>
    </dsp:sp>
    <dsp:sp modelId="{A43F0C4F-67CD-4C0F-A85C-9A14AD19089E}">
      <dsp:nvSpPr>
        <dsp:cNvPr id="0" name=""/>
        <dsp:cNvSpPr/>
      </dsp:nvSpPr>
      <dsp:spPr>
        <a:xfrm>
          <a:off x="1504" y="1851052"/>
          <a:ext cx="318630" cy="31863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0D0941-BAB7-4363-899E-FFF4EE4157C8}">
      <dsp:nvSpPr>
        <dsp:cNvPr id="0" name=""/>
        <dsp:cNvSpPr/>
      </dsp:nvSpPr>
      <dsp:spPr>
        <a:xfrm>
          <a:off x="305120" y="1639003"/>
          <a:ext cx="4033753" cy="74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Sited in the community</a:t>
          </a:r>
        </a:p>
      </dsp:txBody>
      <dsp:txXfrm>
        <a:off x="305120" y="1639003"/>
        <a:ext cx="4033753" cy="742729"/>
      </dsp:txXfrm>
    </dsp:sp>
    <dsp:sp modelId="{F003D697-9225-4A40-B242-7AFDC3323F3D}">
      <dsp:nvSpPr>
        <dsp:cNvPr id="0" name=""/>
        <dsp:cNvSpPr/>
      </dsp:nvSpPr>
      <dsp:spPr>
        <a:xfrm>
          <a:off x="1504" y="2593782"/>
          <a:ext cx="318630" cy="31863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1656A1-17E6-40B3-90AD-5679CEC5B932}">
      <dsp:nvSpPr>
        <dsp:cNvPr id="0" name=""/>
        <dsp:cNvSpPr/>
      </dsp:nvSpPr>
      <dsp:spPr>
        <a:xfrm>
          <a:off x="305120" y="2381732"/>
          <a:ext cx="4033753" cy="74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kern="1200" dirty="0"/>
            <a:t> </a:t>
          </a:r>
          <a:r>
            <a:rPr lang="en-US" sz="2000" kern="1200" dirty="0"/>
            <a:t>May be a symbol for community</a:t>
          </a:r>
        </a:p>
      </dsp:txBody>
      <dsp:txXfrm>
        <a:off x="305120" y="2381732"/>
        <a:ext cx="4033753" cy="742729"/>
      </dsp:txXfrm>
    </dsp:sp>
    <dsp:sp modelId="{0ED34CBE-A323-4741-9B3C-82FC44F878EB}">
      <dsp:nvSpPr>
        <dsp:cNvPr id="0" name=""/>
        <dsp:cNvSpPr/>
      </dsp:nvSpPr>
      <dsp:spPr>
        <a:xfrm>
          <a:off x="1504" y="3336511"/>
          <a:ext cx="318630" cy="31863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D6C3C7-1CC5-43A4-8480-1561EC95BB9E}">
      <dsp:nvSpPr>
        <dsp:cNvPr id="0" name=""/>
        <dsp:cNvSpPr/>
      </dsp:nvSpPr>
      <dsp:spPr>
        <a:xfrm>
          <a:off x="305120" y="3124462"/>
          <a:ext cx="4033753" cy="74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u="none" kern="1200" baseline="0" dirty="0">
              <a:uFill>
                <a:solidFill>
                  <a:srgbClr val="FFFF00"/>
                </a:solidFill>
              </a:uFill>
            </a:rPr>
            <a:t>Limited by local constraints</a:t>
          </a:r>
        </a:p>
      </dsp:txBody>
      <dsp:txXfrm>
        <a:off x="305120" y="3124462"/>
        <a:ext cx="4033753" cy="742729"/>
      </dsp:txXfrm>
    </dsp:sp>
    <dsp:sp modelId="{F4391346-5293-4D88-A6C8-9A47057759C5}">
      <dsp:nvSpPr>
        <dsp:cNvPr id="0" name=""/>
        <dsp:cNvSpPr/>
      </dsp:nvSpPr>
      <dsp:spPr>
        <a:xfrm>
          <a:off x="4555742" y="1145596"/>
          <a:ext cx="4337369" cy="524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BF158-DCF7-42AF-BBA0-0391A01E8602}">
      <dsp:nvSpPr>
        <dsp:cNvPr id="0" name=""/>
        <dsp:cNvSpPr/>
      </dsp:nvSpPr>
      <dsp:spPr>
        <a:xfrm>
          <a:off x="4546623" y="1866580"/>
          <a:ext cx="318638" cy="3186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4AD6A7-8188-4E3B-B65B-2B1E5C832686}">
      <dsp:nvSpPr>
        <dsp:cNvPr id="0" name=""/>
        <dsp:cNvSpPr/>
      </dsp:nvSpPr>
      <dsp:spPr>
        <a:xfrm>
          <a:off x="4555742" y="0"/>
          <a:ext cx="4337369" cy="916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None/>
          </a:pPr>
          <a:r>
            <a:rPr lang="en-US" sz="3600" kern="1200" dirty="0"/>
            <a:t>Remote Site</a:t>
          </a:r>
        </a:p>
      </dsp:txBody>
      <dsp:txXfrm>
        <a:off x="4555742" y="0"/>
        <a:ext cx="4337369" cy="916675"/>
      </dsp:txXfrm>
    </dsp:sp>
    <dsp:sp modelId="{714D6F98-1020-4744-A537-04FCAC79C698}">
      <dsp:nvSpPr>
        <dsp:cNvPr id="0" name=""/>
        <dsp:cNvSpPr/>
      </dsp:nvSpPr>
      <dsp:spPr>
        <a:xfrm>
          <a:off x="4555742" y="1851052"/>
          <a:ext cx="318630" cy="31863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6AF0F1-EB0F-4217-8C52-18F71EAEB36D}">
      <dsp:nvSpPr>
        <dsp:cNvPr id="0" name=""/>
        <dsp:cNvSpPr/>
      </dsp:nvSpPr>
      <dsp:spPr>
        <a:xfrm>
          <a:off x="4859358" y="1639003"/>
          <a:ext cx="4033753" cy="74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Sited in utility territory (ComEd/Ameren</a:t>
          </a:r>
          <a:r>
            <a:rPr lang="en-US" sz="1800" kern="1200" dirty="0"/>
            <a:t>)</a:t>
          </a:r>
        </a:p>
      </dsp:txBody>
      <dsp:txXfrm>
        <a:off x="4859358" y="1639003"/>
        <a:ext cx="4033753" cy="742729"/>
      </dsp:txXfrm>
    </dsp:sp>
    <dsp:sp modelId="{29FB7A22-5C6F-49A8-A9B9-138E4CC44EAD}">
      <dsp:nvSpPr>
        <dsp:cNvPr id="0" name=""/>
        <dsp:cNvSpPr/>
      </dsp:nvSpPr>
      <dsp:spPr>
        <a:xfrm>
          <a:off x="4555742" y="2593782"/>
          <a:ext cx="318630" cy="31863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D4B76C-9560-4444-98C9-712E6025463A}">
      <dsp:nvSpPr>
        <dsp:cNvPr id="0" name=""/>
        <dsp:cNvSpPr/>
      </dsp:nvSpPr>
      <dsp:spPr>
        <a:xfrm>
          <a:off x="4859358" y="2381732"/>
          <a:ext cx="4033753" cy="74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Easier to locate usable and affordable sites</a:t>
          </a:r>
        </a:p>
      </dsp:txBody>
      <dsp:txXfrm>
        <a:off x="4859358" y="2381732"/>
        <a:ext cx="4033753" cy="742729"/>
      </dsp:txXfrm>
    </dsp:sp>
    <dsp:sp modelId="{4E9890EF-1FD1-49BD-A9CB-EE50B8FA6C37}">
      <dsp:nvSpPr>
        <dsp:cNvPr id="0" name=""/>
        <dsp:cNvSpPr/>
      </dsp:nvSpPr>
      <dsp:spPr>
        <a:xfrm>
          <a:off x="4555742" y="3336511"/>
          <a:ext cx="318630" cy="31863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38C06C-BEF5-4526-A3F8-8059E56C9E60}">
      <dsp:nvSpPr>
        <dsp:cNvPr id="0" name=""/>
        <dsp:cNvSpPr/>
      </dsp:nvSpPr>
      <dsp:spPr>
        <a:xfrm>
          <a:off x="4859358" y="3124462"/>
          <a:ext cx="4033753" cy="74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Typically less expensive for subscribers</a:t>
          </a:r>
        </a:p>
      </dsp:txBody>
      <dsp:txXfrm>
        <a:off x="4859358" y="3124462"/>
        <a:ext cx="4033753" cy="742729"/>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title"/>
          </p:nvPr>
        </p:nvSpPr>
        <p:spPr/>
        <p:txBody>
          <a:bodyPr/>
          <a:lstStyle/>
          <a:p>
            <a:r>
              <a:rPr lang="en-US"/>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0831" y="88581"/>
            <a:ext cx="1453899" cy="822962"/>
          </a:xfrm>
          <a:prstGeom prst="rect">
            <a:avLst/>
          </a:prstGeom>
        </p:spPr>
      </p:pic>
      <p:pic>
        <p:nvPicPr>
          <p:cNvPr id="12" name="Picture 11"/>
          <p:cNvPicPr>
            <a:picLocks noChangeAspect="1"/>
          </p:cNvPicPr>
          <p:nvPr userDrawn="1"/>
        </p:nvPicPr>
        <p:blipFill>
          <a:blip r:embed="rId3"/>
          <a:stretch>
            <a:fillRect/>
          </a:stretch>
        </p:blipFill>
        <p:spPr>
          <a:xfrm>
            <a:off x="0" y="5874311"/>
            <a:ext cx="9144793" cy="914479"/>
          </a:xfrm>
          <a:prstGeom prst="rect">
            <a:avLst/>
          </a:prstGeom>
        </p:spPr>
      </p:pic>
    </p:spTree>
    <p:extLst>
      <p:ext uri="{BB962C8B-B14F-4D97-AF65-F5344CB8AC3E}">
        <p14:creationId xmlns:p14="http://schemas.microsoft.com/office/powerpoint/2010/main" val="22704850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B34587-D700-4A62-9B96-63D28DBE7B13}"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707D3-677C-4FB9-ABBC-2E45667F9BD4}" type="slidenum">
              <a:rPr lang="en-US" smtClean="0"/>
              <a:t>‹#›</a:t>
            </a:fld>
            <a:endParaRPr lang="en-US"/>
          </a:p>
        </p:txBody>
      </p:sp>
    </p:spTree>
    <p:extLst>
      <p:ext uri="{BB962C8B-B14F-4D97-AF65-F5344CB8AC3E}">
        <p14:creationId xmlns:p14="http://schemas.microsoft.com/office/powerpoint/2010/main" val="326710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019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75751"/>
            <a:ext cx="78867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970293" y="258195"/>
            <a:ext cx="1173707" cy="411481"/>
          </a:xfrm>
          <a:prstGeom prst="rect">
            <a:avLst/>
          </a:prstGeom>
          <a:solidFill>
            <a:schemeClr val="bg1"/>
          </a:solidFill>
        </p:spPr>
        <p:txBody>
          <a:bodyPr wrap="square" rtlCol="0">
            <a:spAutoFit/>
          </a:body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7121" y="88271"/>
            <a:ext cx="1453899" cy="822962"/>
          </a:xfrm>
          <a:prstGeom prst="rect">
            <a:avLst/>
          </a:prstGeom>
        </p:spPr>
      </p:pic>
    </p:spTree>
    <p:extLst>
      <p:ext uri="{BB962C8B-B14F-4D97-AF65-F5344CB8AC3E}">
        <p14:creationId xmlns:p14="http://schemas.microsoft.com/office/powerpoint/2010/main" val="6530448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B34587-D700-4A62-9B96-63D28DBE7B13}"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707D3-677C-4FB9-ABBC-2E45667F9BD4}" type="slidenum">
              <a:rPr lang="en-US" smtClean="0"/>
              <a:t>‹#›</a:t>
            </a:fld>
            <a:endParaRPr lang="en-US"/>
          </a:p>
        </p:txBody>
      </p:sp>
    </p:spTree>
    <p:extLst>
      <p:ext uri="{BB962C8B-B14F-4D97-AF65-F5344CB8AC3E}">
        <p14:creationId xmlns:p14="http://schemas.microsoft.com/office/powerpoint/2010/main" val="132757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B34587-D700-4A62-9B96-63D28DBE7B13}"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707D3-677C-4FB9-ABBC-2E45667F9BD4}" type="slidenum">
              <a:rPr lang="en-US" smtClean="0"/>
              <a:t>‹#›</a:t>
            </a:fld>
            <a:endParaRPr lang="en-US"/>
          </a:p>
        </p:txBody>
      </p:sp>
    </p:spTree>
    <p:extLst>
      <p:ext uri="{BB962C8B-B14F-4D97-AF65-F5344CB8AC3E}">
        <p14:creationId xmlns:p14="http://schemas.microsoft.com/office/powerpoint/2010/main" val="276328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B34587-D700-4A62-9B96-63D28DBE7B13}" type="datetimeFigureOut">
              <a:rPr lang="en-US" smtClean="0"/>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707D3-677C-4FB9-ABBC-2E45667F9BD4}" type="slidenum">
              <a:rPr lang="en-US" smtClean="0"/>
              <a:t>‹#›</a:t>
            </a:fld>
            <a:endParaRPr lang="en-US"/>
          </a:p>
        </p:txBody>
      </p:sp>
    </p:spTree>
    <p:extLst>
      <p:ext uri="{BB962C8B-B14F-4D97-AF65-F5344CB8AC3E}">
        <p14:creationId xmlns:p14="http://schemas.microsoft.com/office/powerpoint/2010/main" val="287950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B34587-D700-4A62-9B96-63D28DBE7B13}" type="datetimeFigureOut">
              <a:rPr lang="en-US" smtClean="0"/>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707D3-677C-4FB9-ABBC-2E45667F9BD4}" type="slidenum">
              <a:rPr lang="en-US" smtClean="0"/>
              <a:t>‹#›</a:t>
            </a:fld>
            <a:endParaRPr lang="en-US"/>
          </a:p>
        </p:txBody>
      </p:sp>
    </p:spTree>
    <p:extLst>
      <p:ext uri="{BB962C8B-B14F-4D97-AF65-F5344CB8AC3E}">
        <p14:creationId xmlns:p14="http://schemas.microsoft.com/office/powerpoint/2010/main" val="211861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34587-D700-4A62-9B96-63D28DBE7B13}" type="datetimeFigureOut">
              <a:rPr lang="en-US" smtClean="0"/>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707D3-677C-4FB9-ABBC-2E45667F9BD4}" type="slidenum">
              <a:rPr lang="en-US" smtClean="0"/>
              <a:t>‹#›</a:t>
            </a:fld>
            <a:endParaRPr lang="en-US"/>
          </a:p>
        </p:txBody>
      </p:sp>
    </p:spTree>
    <p:extLst>
      <p:ext uri="{BB962C8B-B14F-4D97-AF65-F5344CB8AC3E}">
        <p14:creationId xmlns:p14="http://schemas.microsoft.com/office/powerpoint/2010/main" val="274524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B34587-D700-4A62-9B96-63D28DBE7B13}"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707D3-677C-4FB9-ABBC-2E45667F9BD4}" type="slidenum">
              <a:rPr lang="en-US" smtClean="0"/>
              <a:t>‹#›</a:t>
            </a:fld>
            <a:endParaRPr lang="en-US"/>
          </a:p>
        </p:txBody>
      </p:sp>
    </p:spTree>
    <p:extLst>
      <p:ext uri="{BB962C8B-B14F-4D97-AF65-F5344CB8AC3E}">
        <p14:creationId xmlns:p14="http://schemas.microsoft.com/office/powerpoint/2010/main" val="370359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B34587-D700-4A62-9B96-63D28DBE7B13}"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707D3-677C-4FB9-ABBC-2E45667F9BD4}" type="slidenum">
              <a:rPr lang="en-US" smtClean="0"/>
              <a:t>‹#›</a:t>
            </a:fld>
            <a:endParaRPr lang="en-US"/>
          </a:p>
        </p:txBody>
      </p:sp>
    </p:spTree>
    <p:extLst>
      <p:ext uri="{BB962C8B-B14F-4D97-AF65-F5344CB8AC3E}">
        <p14:creationId xmlns:p14="http://schemas.microsoft.com/office/powerpoint/2010/main" val="321297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79000">
              <a:schemeClr val="bg1">
                <a:tint val="98000"/>
                <a:satMod val="130000"/>
                <a:shade val="90000"/>
                <a:lumMod val="103000"/>
              </a:schemeClr>
            </a:gs>
            <a:gs pos="96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081" y="500062"/>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34587-D700-4A62-9B96-63D28DBE7B13}" type="datetimeFigureOut">
              <a:rPr lang="en-US" smtClean="0"/>
              <a:t>7/6/2017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707D3-677C-4FB9-ABBC-2E45667F9BD4}" type="slidenum">
              <a:rPr lang="en-US" smtClean="0"/>
              <a:t>‹#›</a:t>
            </a:fld>
            <a:endParaRPr lang="en-US"/>
          </a:p>
        </p:txBody>
      </p:sp>
      <p:sp>
        <p:nvSpPr>
          <p:cNvPr id="8" name="TextBox 7"/>
          <p:cNvSpPr txBox="1"/>
          <p:nvPr userDrawn="1"/>
        </p:nvSpPr>
        <p:spPr>
          <a:xfrm>
            <a:off x="8100645" y="1"/>
            <a:ext cx="989135" cy="500061"/>
          </a:xfrm>
          <a:prstGeom prst="rect">
            <a:avLst/>
          </a:prstGeom>
          <a:solidFill>
            <a:schemeClr val="bg1"/>
          </a:solidFill>
        </p:spPr>
        <p:txBody>
          <a:bodyPr wrap="square" rtlCol="0">
            <a:spAutoFit/>
          </a:bodyPr>
          <a:lstStyle/>
          <a:p>
            <a:endParaRPr lang="en-US" dirty="0"/>
          </a:p>
        </p:txBody>
      </p:sp>
      <p:pic>
        <p:nvPicPr>
          <p:cNvPr id="7" name="Picture 6"/>
          <p:cNvPicPr>
            <a:picLocks/>
          </p:cNvPicPr>
          <p:nvPr userDrawn="1"/>
        </p:nvPicPr>
        <p:blipFill>
          <a:blip r:embed="rId13"/>
          <a:stretch>
            <a:fillRect/>
          </a:stretch>
        </p:blipFill>
        <p:spPr>
          <a:xfrm>
            <a:off x="0" y="6126480"/>
            <a:ext cx="9144793" cy="731520"/>
          </a:xfrm>
          <a:prstGeom prst="rect">
            <a:avLst/>
          </a:prstGeom>
        </p:spPr>
      </p:pic>
    </p:spTree>
    <p:extLst>
      <p:ext uri="{BB962C8B-B14F-4D97-AF65-F5344CB8AC3E}">
        <p14:creationId xmlns:p14="http://schemas.microsoft.com/office/powerpoint/2010/main" val="1533477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universityparksolar.com/" TargetMode="External"/><Relationship Id="rId2" Type="http://schemas.openxmlformats.org/officeDocument/2006/relationships/hyperlink" Target="http://www.unitedpower.com/cooperative-solar-farm/" TargetMode="External"/><Relationship Id="rId1" Type="http://schemas.openxmlformats.org/officeDocument/2006/relationships/slideLayout" Target="../slideLayouts/slideLayout2.xml"/><Relationship Id="rId6" Type="http://schemas.openxmlformats.org/officeDocument/2006/relationships/hyperlink" Target="https://www.jocarroll.com/sites/jocarroll/files/images/South-View-Solar-Farm-FAQ.pdf" TargetMode="External"/><Relationship Id="rId5" Type="http://schemas.openxmlformats.org/officeDocument/2006/relationships/hyperlink" Target="http://ruralsolarstories.org/" TargetMode="External"/><Relationship Id="rId4" Type="http://schemas.openxmlformats.org/officeDocument/2006/relationships/hyperlink" Target="http://cenergysolutions.org/Programs/SolarForSakai.html"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vecan.net/about-the-community-solar-toolbox/" TargetMode="External"/><Relationship Id="rId3" Type="http://schemas.openxmlformats.org/officeDocument/2006/relationships/hyperlink" Target="http://www.illinoissolar.org/" TargetMode="External"/><Relationship Id="rId7" Type="http://schemas.openxmlformats.org/officeDocument/2006/relationships/hyperlink" Target="http://www.nrel.gov/docs/fy11osti/49930.pdf"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irecusa.org/regulatory-reform/shared-renewables/" TargetMode="External"/><Relationship Id="rId5" Type="http://schemas.openxmlformats.org/officeDocument/2006/relationships/hyperlink" Target="http://www.seia.org/policy/distributed-solar/shared-renewablescommunity-solar" TargetMode="External"/><Relationship Id="rId4" Type="http://schemas.openxmlformats.org/officeDocument/2006/relationships/hyperlink" Target="http://www.communitysolaracces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698268"/>
            <a:ext cx="5379259" cy="1463040"/>
          </a:xfrm>
          <a:prstGeom prst="rect">
            <a:avLst/>
          </a:prstGeom>
        </p:spPr>
      </p:pic>
      <p:sp>
        <p:nvSpPr>
          <p:cNvPr id="4" name="Rectangle 3"/>
          <p:cNvSpPr/>
          <p:nvPr/>
        </p:nvSpPr>
        <p:spPr>
          <a:xfrm>
            <a:off x="0" y="2867890"/>
            <a:ext cx="9144001" cy="1569660"/>
          </a:xfrm>
          <a:prstGeom prst="rect">
            <a:avLst/>
          </a:prstGeom>
        </p:spPr>
        <p:txBody>
          <a:bodyPr wrap="square">
            <a:spAutoFit/>
          </a:bodyPr>
          <a:lstStyle/>
          <a:p>
            <a:pPr algn="ctr"/>
            <a:r>
              <a:rPr lang="en-US" sz="4800" b="1" dirty="0">
                <a:solidFill>
                  <a:prstClr val="black"/>
                </a:solidFill>
                <a:latin typeface="Calibri Light"/>
                <a:ea typeface="+mj-ea"/>
                <a:cs typeface="+mj-cs"/>
              </a:rPr>
              <a:t>Community Solar Project</a:t>
            </a:r>
          </a:p>
          <a:p>
            <a:pPr algn="ctr"/>
            <a:r>
              <a:rPr lang="en-US" sz="4800" b="1" dirty="0">
                <a:solidFill>
                  <a:prstClr val="black"/>
                </a:solidFill>
                <a:latin typeface="Calibri Light"/>
                <a:ea typeface="+mj-ea"/>
                <a:cs typeface="+mj-cs"/>
              </a:rPr>
              <a:t>Proposal Development</a:t>
            </a:r>
            <a:endParaRPr lang="en-US" b="1" dirty="0"/>
          </a:p>
        </p:txBody>
      </p:sp>
      <p:sp>
        <p:nvSpPr>
          <p:cNvPr id="2" name="TextBox 1"/>
          <p:cNvSpPr txBox="1"/>
          <p:nvPr/>
        </p:nvSpPr>
        <p:spPr>
          <a:xfrm>
            <a:off x="2812473" y="3699164"/>
            <a:ext cx="184731" cy="369332"/>
          </a:xfrm>
          <a:prstGeom prst="rect">
            <a:avLst/>
          </a:prstGeom>
          <a:noFill/>
        </p:spPr>
        <p:txBody>
          <a:bodyPr wrap="none" rtlCol="0">
            <a:spAutoFit/>
          </a:bodyPr>
          <a:lstStyle/>
          <a:p>
            <a:endParaRPr lang="en-US" dirty="0"/>
          </a:p>
        </p:txBody>
      </p:sp>
      <p:sp>
        <p:nvSpPr>
          <p:cNvPr id="5" name="TextBox 4"/>
          <p:cNvSpPr txBox="1"/>
          <p:nvPr/>
        </p:nvSpPr>
        <p:spPr>
          <a:xfrm>
            <a:off x="1524000" y="4544291"/>
            <a:ext cx="6345382" cy="1200329"/>
          </a:xfrm>
          <a:prstGeom prst="rect">
            <a:avLst/>
          </a:prstGeom>
          <a:noFill/>
        </p:spPr>
        <p:txBody>
          <a:bodyPr wrap="square" rtlCol="0">
            <a:spAutoFit/>
          </a:bodyPr>
          <a:lstStyle/>
          <a:p>
            <a:pPr algn="ctr"/>
            <a:r>
              <a:rPr lang="en-US" sz="3600" i="1" dirty="0"/>
              <a:t>Organization</a:t>
            </a:r>
          </a:p>
          <a:p>
            <a:pPr algn="ctr"/>
            <a:r>
              <a:rPr lang="en-US" sz="3600" i="1" dirty="0"/>
              <a:t>Presentation Date</a:t>
            </a:r>
          </a:p>
        </p:txBody>
      </p:sp>
    </p:spTree>
    <p:extLst>
      <p:ext uri="{BB962C8B-B14F-4D97-AF65-F5344CB8AC3E}">
        <p14:creationId xmlns:p14="http://schemas.microsoft.com/office/powerpoint/2010/main" val="134270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8515350" cy="1274618"/>
          </a:xfrm>
        </p:spPr>
        <p:txBody>
          <a:bodyPr/>
          <a:lstStyle/>
          <a:p>
            <a:r>
              <a:rPr lang="en-US" dirty="0"/>
              <a:t>Important Early Steps</a:t>
            </a:r>
          </a:p>
        </p:txBody>
      </p:sp>
      <p:sp>
        <p:nvSpPr>
          <p:cNvPr id="3" name="Content Placeholder 2"/>
          <p:cNvSpPr>
            <a:spLocks noGrp="1"/>
          </p:cNvSpPr>
          <p:nvPr>
            <p:ph idx="1"/>
          </p:nvPr>
        </p:nvSpPr>
        <p:spPr>
          <a:xfrm>
            <a:off x="0" y="1066801"/>
            <a:ext cx="9033164" cy="5043854"/>
          </a:xfrm>
        </p:spPr>
        <p:txBody>
          <a:bodyPr>
            <a:normAutofit fontScale="92500" lnSpcReduction="20000"/>
          </a:bodyPr>
          <a:lstStyle/>
          <a:p>
            <a:pPr marL="385763" indent="-385763">
              <a:lnSpc>
                <a:spcPct val="150000"/>
              </a:lnSpc>
              <a:buFont typeface="+mj-lt"/>
              <a:buAutoNum type="arabicPeriod"/>
            </a:pPr>
            <a:r>
              <a:rPr lang="en-US" dirty="0"/>
              <a:t>Start with clear, well-defined goals</a:t>
            </a:r>
          </a:p>
          <a:p>
            <a:pPr marL="385763" indent="-385763">
              <a:lnSpc>
                <a:spcPct val="150000"/>
              </a:lnSpc>
              <a:buFont typeface="+mj-lt"/>
              <a:buAutoNum type="arabicPeriod"/>
            </a:pPr>
            <a:r>
              <a:rPr lang="en-US" dirty="0"/>
              <a:t>Early involvement of a broad set of stakeholders</a:t>
            </a:r>
          </a:p>
          <a:p>
            <a:pPr marL="385763" indent="-385763">
              <a:lnSpc>
                <a:spcPct val="150000"/>
              </a:lnSpc>
              <a:buFont typeface="+mj-lt"/>
              <a:buAutoNum type="arabicPeriod"/>
            </a:pPr>
            <a:r>
              <a:rPr lang="en-US" dirty="0"/>
              <a:t>Consider hiring a consultant or owner’s agent</a:t>
            </a:r>
          </a:p>
          <a:p>
            <a:pPr marL="385763" indent="-385763">
              <a:lnSpc>
                <a:spcPct val="150000"/>
              </a:lnSpc>
              <a:buFont typeface="+mj-lt"/>
              <a:buAutoNum type="arabicPeriod"/>
            </a:pPr>
            <a:r>
              <a:rPr lang="en-US" dirty="0"/>
              <a:t>Determine your preferred ownership structure</a:t>
            </a:r>
          </a:p>
          <a:p>
            <a:pPr marL="385763" indent="-385763">
              <a:lnSpc>
                <a:spcPct val="150000"/>
              </a:lnSpc>
              <a:buFont typeface="+mj-lt"/>
              <a:buAutoNum type="arabicPeriod"/>
            </a:pPr>
            <a:r>
              <a:rPr lang="en-US" dirty="0"/>
              <a:t>Identify several potential locations for the facility</a:t>
            </a:r>
          </a:p>
          <a:p>
            <a:pPr marL="385763" indent="-385763">
              <a:lnSpc>
                <a:spcPct val="150000"/>
              </a:lnSpc>
              <a:buFont typeface="+mj-lt"/>
              <a:buAutoNum type="arabicPeriod"/>
            </a:pPr>
            <a:r>
              <a:rPr lang="en-US" dirty="0"/>
              <a:t>Local siting and permitting</a:t>
            </a:r>
          </a:p>
          <a:p>
            <a:pPr marL="385763" indent="-385763">
              <a:lnSpc>
                <a:spcPct val="150000"/>
              </a:lnSpc>
              <a:buFont typeface="+mj-lt"/>
              <a:buAutoNum type="arabicPeriod"/>
            </a:pPr>
            <a:r>
              <a:rPr lang="en-US" dirty="0"/>
              <a:t>Gather team of reviewers and experts to be part of RFP review process</a:t>
            </a:r>
          </a:p>
        </p:txBody>
      </p:sp>
    </p:spTree>
    <p:extLst>
      <p:ext uri="{BB962C8B-B14F-4D97-AF65-F5344CB8AC3E}">
        <p14:creationId xmlns:p14="http://schemas.microsoft.com/office/powerpoint/2010/main" val="1868989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515350" cy="1311965"/>
          </a:xfrm>
        </p:spPr>
        <p:txBody>
          <a:bodyPr/>
          <a:lstStyle/>
          <a:p>
            <a:r>
              <a:rPr lang="en-US" dirty="0"/>
              <a:t>1. Start with Clear Goals</a:t>
            </a:r>
          </a:p>
        </p:txBody>
      </p:sp>
      <p:sp>
        <p:nvSpPr>
          <p:cNvPr id="3" name="Content Placeholder 2"/>
          <p:cNvSpPr>
            <a:spLocks noGrp="1"/>
          </p:cNvSpPr>
          <p:nvPr>
            <p:ph idx="1"/>
          </p:nvPr>
        </p:nvSpPr>
        <p:spPr>
          <a:xfrm>
            <a:off x="0" y="1311966"/>
            <a:ext cx="9144000" cy="4950290"/>
          </a:xfrm>
        </p:spPr>
        <p:txBody>
          <a:bodyPr/>
          <a:lstStyle/>
          <a:p>
            <a:r>
              <a:rPr lang="en-US" dirty="0"/>
              <a:t>Why do you want to start this project?</a:t>
            </a:r>
          </a:p>
          <a:p>
            <a:pPr lvl="1"/>
            <a:r>
              <a:rPr lang="en-US" sz="2800" dirty="0"/>
              <a:t>Important to clearly communicate what you want</a:t>
            </a:r>
          </a:p>
          <a:p>
            <a:r>
              <a:rPr lang="en-US" dirty="0"/>
              <a:t>Stay outcome oriented (as opposed to detail oriented) when framing goals and shaping RFP</a:t>
            </a:r>
          </a:p>
          <a:p>
            <a:pPr lvl="1"/>
            <a:r>
              <a:rPr lang="en-US" sz="2800" dirty="0"/>
              <a:t>Allows for flexibility</a:t>
            </a:r>
          </a:p>
          <a:p>
            <a:r>
              <a:rPr lang="en-US" dirty="0"/>
              <a:t>Info should be reported in a standard format with common metrics</a:t>
            </a:r>
          </a:p>
          <a:p>
            <a:pPr lvl="1"/>
            <a:r>
              <a:rPr lang="en-US" sz="2800" dirty="0"/>
              <a:t>Facilitates easy review and comparison of responses</a:t>
            </a:r>
          </a:p>
          <a:p>
            <a:r>
              <a:rPr lang="en-US" dirty="0"/>
              <a:t>How many people do you expect to participate in this  project?</a:t>
            </a:r>
          </a:p>
          <a:p>
            <a:endParaRPr lang="en-US" dirty="0"/>
          </a:p>
        </p:txBody>
      </p:sp>
    </p:spTree>
    <p:extLst>
      <p:ext uri="{BB962C8B-B14F-4D97-AF65-F5344CB8AC3E}">
        <p14:creationId xmlns:p14="http://schemas.microsoft.com/office/powerpoint/2010/main" val="3393489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8515350" cy="1524000"/>
          </a:xfrm>
        </p:spPr>
        <p:txBody>
          <a:bodyPr/>
          <a:lstStyle/>
          <a:p>
            <a:r>
              <a:rPr lang="en-US" dirty="0"/>
              <a:t>2. Early Involvement of Broad Set </a:t>
            </a:r>
            <a:br>
              <a:rPr lang="en-US" dirty="0"/>
            </a:br>
            <a:r>
              <a:rPr lang="en-US" dirty="0"/>
              <a:t>of Stakeholders</a:t>
            </a:r>
          </a:p>
        </p:txBody>
      </p:sp>
      <p:sp>
        <p:nvSpPr>
          <p:cNvPr id="3" name="Content Placeholder 2"/>
          <p:cNvSpPr>
            <a:spLocks noGrp="1"/>
          </p:cNvSpPr>
          <p:nvPr>
            <p:ph idx="1"/>
          </p:nvPr>
        </p:nvSpPr>
        <p:spPr>
          <a:xfrm>
            <a:off x="0" y="1690689"/>
            <a:ext cx="9144000" cy="4411173"/>
          </a:xfrm>
        </p:spPr>
        <p:txBody>
          <a:bodyPr/>
          <a:lstStyle/>
          <a:p>
            <a:r>
              <a:rPr lang="en-US" dirty="0"/>
              <a:t> Consider inviting local government staff, legal staff, community members, solar developers, landowners, academics, and union members to participate in the pre-RFP process</a:t>
            </a:r>
          </a:p>
          <a:p>
            <a:endParaRPr lang="en-US" sz="1200" dirty="0"/>
          </a:p>
          <a:p>
            <a:r>
              <a:rPr lang="en-US" dirty="0"/>
              <a:t>Consult leaders from other communities who have experience with similar projects</a:t>
            </a:r>
          </a:p>
          <a:p>
            <a:endParaRPr lang="en-US" sz="1200" dirty="0"/>
          </a:p>
          <a:p>
            <a:r>
              <a:rPr lang="en-US" dirty="0"/>
              <a:t>Meet with stakeholders early to allow adequate time to find compromises and solutions to potential objections</a:t>
            </a:r>
          </a:p>
        </p:txBody>
      </p:sp>
    </p:spTree>
    <p:extLst>
      <p:ext uri="{BB962C8B-B14F-4D97-AF65-F5344CB8AC3E}">
        <p14:creationId xmlns:p14="http://schemas.microsoft.com/office/powerpoint/2010/main" val="1997855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6996545" cy="928255"/>
          </a:xfrm>
        </p:spPr>
        <p:txBody>
          <a:bodyPr/>
          <a:lstStyle/>
          <a:p>
            <a:r>
              <a:rPr lang="en-US" dirty="0"/>
              <a:t>3.Consider Hiring a Consultant</a:t>
            </a:r>
          </a:p>
        </p:txBody>
      </p:sp>
      <p:sp>
        <p:nvSpPr>
          <p:cNvPr id="3" name="Content Placeholder 2"/>
          <p:cNvSpPr>
            <a:spLocks noGrp="1"/>
          </p:cNvSpPr>
          <p:nvPr>
            <p:ph idx="1"/>
          </p:nvPr>
        </p:nvSpPr>
        <p:spPr>
          <a:xfrm>
            <a:off x="0" y="1068666"/>
            <a:ext cx="8520546" cy="5789334"/>
          </a:xfrm>
        </p:spPr>
        <p:txBody>
          <a:bodyPr>
            <a:normAutofit/>
          </a:bodyPr>
          <a:lstStyle/>
          <a:p>
            <a:pPr>
              <a:lnSpc>
                <a:spcPct val="100000"/>
              </a:lnSpc>
            </a:pPr>
            <a:r>
              <a:rPr lang="en-US" dirty="0"/>
              <a:t>Given the complexity and the negotiations involved in solar procurement, you may want to consider hiring someone with experience in the technical and legal aspects of your project to advise and advocate for you</a:t>
            </a:r>
          </a:p>
        </p:txBody>
      </p:sp>
      <p:pic>
        <p:nvPicPr>
          <p:cNvPr id="5" name="Picture 4"/>
          <p:cNvPicPr>
            <a:picLocks noChangeAspect="1"/>
          </p:cNvPicPr>
          <p:nvPr/>
        </p:nvPicPr>
        <p:blipFill>
          <a:blip r:embed="rId2"/>
          <a:stretch>
            <a:fillRect/>
          </a:stretch>
        </p:blipFill>
        <p:spPr>
          <a:xfrm>
            <a:off x="1720038" y="3443276"/>
            <a:ext cx="5484916" cy="3096324"/>
          </a:xfrm>
          <a:prstGeom prst="rect">
            <a:avLst/>
          </a:prstGeom>
          <a:ln w="12700">
            <a:solidFill>
              <a:schemeClr val="tx1"/>
            </a:solidFill>
          </a:ln>
        </p:spPr>
      </p:pic>
    </p:spTree>
    <p:extLst>
      <p:ext uri="{BB962C8B-B14F-4D97-AF65-F5344CB8AC3E}">
        <p14:creationId xmlns:p14="http://schemas.microsoft.com/office/powerpoint/2010/main" val="1263425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8515350" cy="1134208"/>
          </a:xfrm>
        </p:spPr>
        <p:txBody>
          <a:bodyPr>
            <a:normAutofit fontScale="90000"/>
          </a:bodyPr>
          <a:lstStyle/>
          <a:p>
            <a:r>
              <a:rPr lang="en-US" dirty="0"/>
              <a:t>4. Determine Ownership </a:t>
            </a:r>
            <a:br>
              <a:rPr lang="en-US" dirty="0"/>
            </a:br>
            <a:r>
              <a:rPr lang="en-US" dirty="0"/>
              <a:t>Structure</a:t>
            </a:r>
          </a:p>
        </p:txBody>
      </p:sp>
      <p:sp>
        <p:nvSpPr>
          <p:cNvPr id="3" name="Content Placeholder 2"/>
          <p:cNvSpPr>
            <a:spLocks noGrp="1"/>
          </p:cNvSpPr>
          <p:nvPr>
            <p:ph idx="1"/>
          </p:nvPr>
        </p:nvSpPr>
        <p:spPr>
          <a:xfrm>
            <a:off x="0" y="1368797"/>
            <a:ext cx="9144000" cy="4759441"/>
          </a:xfrm>
        </p:spPr>
        <p:txBody>
          <a:bodyPr>
            <a:normAutofit/>
          </a:bodyPr>
          <a:lstStyle/>
          <a:p>
            <a:r>
              <a:rPr lang="en-US" dirty="0"/>
              <a:t>Do you want to own the system outright?</a:t>
            </a:r>
          </a:p>
          <a:p>
            <a:r>
              <a:rPr lang="en-US" dirty="0"/>
              <a:t>Do you want to lease the land?</a:t>
            </a:r>
          </a:p>
          <a:p>
            <a:r>
              <a:rPr lang="en-US" dirty="0"/>
              <a:t>Do you want to do a power purchase agreement with a developer?</a:t>
            </a:r>
          </a:p>
          <a:p>
            <a:r>
              <a:rPr lang="en-US" dirty="0"/>
              <a:t>How much risk do you want to assume?</a:t>
            </a:r>
          </a:p>
          <a:p>
            <a:r>
              <a:rPr lang="en-US" dirty="0"/>
              <a:t>Investor owned? Customer owned? Developer owned? </a:t>
            </a:r>
            <a:r>
              <a:rPr lang="en-US" dirty="0">
                <a:uFill>
                  <a:solidFill>
                    <a:srgbClr val="FFFF00"/>
                  </a:solidFill>
                </a:uFill>
              </a:rPr>
              <a:t>Partnership between the investor, customer, developer?</a:t>
            </a:r>
          </a:p>
          <a:p>
            <a:r>
              <a:rPr lang="en-US" dirty="0"/>
              <a:t>Additional considerations: Who is this project for? The municipality, individuals or homeowners, a mix? Who will pay and who will retain the benefits?  </a:t>
            </a:r>
          </a:p>
        </p:txBody>
      </p:sp>
    </p:spTree>
    <p:extLst>
      <p:ext uri="{BB962C8B-B14F-4D97-AF65-F5344CB8AC3E}">
        <p14:creationId xmlns:p14="http://schemas.microsoft.com/office/powerpoint/2010/main" val="70965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8515350" cy="896814"/>
          </a:xfrm>
        </p:spPr>
        <p:txBody>
          <a:bodyPr/>
          <a:lstStyle/>
          <a:p>
            <a:r>
              <a:rPr lang="en-US" dirty="0"/>
              <a:t>4. Ownership Models</a:t>
            </a:r>
          </a:p>
        </p:txBody>
      </p:sp>
      <p:sp>
        <p:nvSpPr>
          <p:cNvPr id="3" name="Content Placeholder 2"/>
          <p:cNvSpPr>
            <a:spLocks noGrp="1"/>
          </p:cNvSpPr>
          <p:nvPr>
            <p:ph idx="1"/>
          </p:nvPr>
        </p:nvSpPr>
        <p:spPr>
          <a:xfrm>
            <a:off x="0" y="1025770"/>
            <a:ext cx="9144000" cy="5120054"/>
          </a:xfrm>
        </p:spPr>
        <p:txBody>
          <a:bodyPr>
            <a:normAutofit/>
          </a:bodyPr>
          <a:lstStyle/>
          <a:p>
            <a:pPr marL="0" indent="0">
              <a:buNone/>
            </a:pPr>
            <a:r>
              <a:rPr lang="en-US" dirty="0"/>
              <a:t>Developer-owned Model</a:t>
            </a:r>
          </a:p>
          <a:p>
            <a:pPr marL="457200" lvl="1" indent="0">
              <a:buNone/>
            </a:pPr>
            <a:r>
              <a:rPr lang="en-US" dirty="0"/>
              <a:t>A third-party owns or operates a project that is open to various models of participation among community members</a:t>
            </a:r>
          </a:p>
          <a:p>
            <a:pPr marL="0" indent="0">
              <a:buNone/>
            </a:pPr>
            <a:r>
              <a:rPr lang="en-US" dirty="0"/>
              <a:t>Nonprofit Model</a:t>
            </a:r>
          </a:p>
          <a:p>
            <a:pPr marL="457200" lvl="1" indent="0">
              <a:buNone/>
            </a:pPr>
            <a:r>
              <a:rPr lang="en-US" dirty="0"/>
              <a:t>A charitable nonprofit corporation administers a community </a:t>
            </a:r>
          </a:p>
          <a:p>
            <a:pPr marL="457200" lvl="1" indent="0">
              <a:buNone/>
            </a:pPr>
            <a:r>
              <a:rPr lang="en-US" dirty="0"/>
              <a:t>shared solar project on behalf of donors or members</a:t>
            </a:r>
          </a:p>
          <a:p>
            <a:pPr marL="0" indent="0">
              <a:buNone/>
            </a:pPr>
            <a:r>
              <a:rPr lang="en-US" dirty="0"/>
              <a:t>Special Purpose Entity (SPE) Model</a:t>
            </a:r>
          </a:p>
          <a:p>
            <a:pPr marL="457200" lvl="1" indent="0">
              <a:buNone/>
            </a:pPr>
            <a:r>
              <a:rPr lang="en-US" dirty="0"/>
              <a:t>Individuals join a business enterprise to develop a community shared solar project </a:t>
            </a:r>
          </a:p>
          <a:p>
            <a:pPr marL="0" indent="0">
              <a:buNone/>
            </a:pPr>
            <a:r>
              <a:rPr lang="en-US" dirty="0"/>
              <a:t>Utility-owned Model</a:t>
            </a:r>
          </a:p>
          <a:p>
            <a:pPr marL="457200" lvl="1" indent="0">
              <a:buNone/>
            </a:pPr>
            <a:r>
              <a:rPr lang="en-US" dirty="0"/>
              <a:t>Where allowed by law, a utility owns and operates the project, allowing ratepayers to participate through their utility bills</a:t>
            </a:r>
          </a:p>
          <a:p>
            <a:pPr marL="457200" lvl="1" indent="0">
              <a:buNone/>
            </a:pPr>
            <a:endParaRPr lang="en-US" dirty="0"/>
          </a:p>
        </p:txBody>
      </p:sp>
    </p:spTree>
    <p:extLst>
      <p:ext uri="{BB962C8B-B14F-4D97-AF65-F5344CB8AC3E}">
        <p14:creationId xmlns:p14="http://schemas.microsoft.com/office/powerpoint/2010/main" val="265490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8515350" cy="1265744"/>
          </a:xfrm>
        </p:spPr>
        <p:txBody>
          <a:bodyPr/>
          <a:lstStyle/>
          <a:p>
            <a:r>
              <a:rPr lang="en-US" dirty="0"/>
              <a:t>5. Site Considerations</a:t>
            </a:r>
          </a:p>
        </p:txBody>
      </p:sp>
      <p:graphicFrame>
        <p:nvGraphicFramePr>
          <p:cNvPr id="8" name="Diagram 7"/>
          <p:cNvGraphicFramePr/>
          <p:nvPr>
            <p:extLst>
              <p:ext uri="{D42A27DB-BD31-4B8C-83A1-F6EECF244321}">
                <p14:modId xmlns:p14="http://schemas.microsoft.com/office/powerpoint/2010/main" val="2184129762"/>
              </p:ext>
            </p:extLst>
          </p:nvPr>
        </p:nvGraphicFramePr>
        <p:xfrm>
          <a:off x="152400" y="1122219"/>
          <a:ext cx="8894617" cy="4987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a:extLst>
              <a:ext uri="{FF2B5EF4-FFF2-40B4-BE49-F238E27FC236}">
                <a16:creationId xmlns:a16="http://schemas.microsoft.com/office/drawing/2014/main" id="{F51E3CFB-17DC-4612-9D94-249AF2D6EA44}"/>
              </a:ext>
            </a:extLst>
          </p:cNvPr>
          <p:cNvCxnSpPr/>
          <p:nvPr/>
        </p:nvCxnSpPr>
        <p:spPr>
          <a:xfrm>
            <a:off x="219808" y="3121269"/>
            <a:ext cx="131884" cy="131885"/>
          </a:xfrm>
          <a:prstGeom prst="line">
            <a:avLst/>
          </a:prstGeom>
          <a:ln w="38100">
            <a:solidFill>
              <a:schemeClr val="tx1"/>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A9F1D5B9-7F54-4975-9592-CEDA956600D7}"/>
              </a:ext>
            </a:extLst>
          </p:cNvPr>
          <p:cNvCxnSpPr/>
          <p:nvPr/>
        </p:nvCxnSpPr>
        <p:spPr>
          <a:xfrm flipV="1">
            <a:off x="351692" y="2927838"/>
            <a:ext cx="175846" cy="325316"/>
          </a:xfrm>
          <a:prstGeom prst="line">
            <a:avLst/>
          </a:prstGeom>
          <a:ln w="38100">
            <a:solidFill>
              <a:schemeClr val="tx1"/>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A9DEA3EE-BFC0-4710-9B6B-D0F17ADD086D}"/>
              </a:ext>
            </a:extLst>
          </p:cNvPr>
          <p:cNvCxnSpPr/>
          <p:nvPr/>
        </p:nvCxnSpPr>
        <p:spPr>
          <a:xfrm>
            <a:off x="219808" y="3880337"/>
            <a:ext cx="131884" cy="131885"/>
          </a:xfrm>
          <a:prstGeom prst="line">
            <a:avLst/>
          </a:prstGeom>
          <a:ln w="38100">
            <a:solidFill>
              <a:schemeClr val="tx1"/>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6123D9F-2E52-4D7D-A063-A2A3D3364A92}"/>
              </a:ext>
            </a:extLst>
          </p:cNvPr>
          <p:cNvCxnSpPr/>
          <p:nvPr/>
        </p:nvCxnSpPr>
        <p:spPr>
          <a:xfrm>
            <a:off x="219808" y="4615261"/>
            <a:ext cx="131884" cy="131885"/>
          </a:xfrm>
          <a:prstGeom prst="line">
            <a:avLst/>
          </a:prstGeom>
          <a:ln w="38100">
            <a:solidFill>
              <a:schemeClr val="tx1"/>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3A45484-E35F-497B-949E-0F6FFF54DC84}"/>
              </a:ext>
            </a:extLst>
          </p:cNvPr>
          <p:cNvCxnSpPr/>
          <p:nvPr/>
        </p:nvCxnSpPr>
        <p:spPr>
          <a:xfrm>
            <a:off x="4794739" y="3121269"/>
            <a:ext cx="131884" cy="131885"/>
          </a:xfrm>
          <a:prstGeom prst="line">
            <a:avLst/>
          </a:prstGeom>
          <a:ln w="38100">
            <a:solidFill>
              <a:schemeClr val="tx1"/>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1BC76FA-F3B6-4FB8-A44B-DA24F4BA2128}"/>
              </a:ext>
            </a:extLst>
          </p:cNvPr>
          <p:cNvCxnSpPr/>
          <p:nvPr/>
        </p:nvCxnSpPr>
        <p:spPr>
          <a:xfrm>
            <a:off x="4794739" y="3880336"/>
            <a:ext cx="131884" cy="131885"/>
          </a:xfrm>
          <a:prstGeom prst="line">
            <a:avLst/>
          </a:prstGeom>
          <a:ln w="38100">
            <a:solidFill>
              <a:schemeClr val="tx1"/>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E9E782C-9132-42F6-82C9-9BE5209FA067}"/>
              </a:ext>
            </a:extLst>
          </p:cNvPr>
          <p:cNvCxnSpPr/>
          <p:nvPr/>
        </p:nvCxnSpPr>
        <p:spPr>
          <a:xfrm>
            <a:off x="4794739" y="4615260"/>
            <a:ext cx="131884" cy="131885"/>
          </a:xfrm>
          <a:prstGeom prst="line">
            <a:avLst/>
          </a:prstGeom>
          <a:ln w="38100">
            <a:solidFill>
              <a:schemeClr val="tx1"/>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DD3155E-A562-42FB-B7A7-8019FFF1D63B}"/>
              </a:ext>
            </a:extLst>
          </p:cNvPr>
          <p:cNvCxnSpPr/>
          <p:nvPr/>
        </p:nvCxnSpPr>
        <p:spPr>
          <a:xfrm flipV="1">
            <a:off x="351692" y="3686905"/>
            <a:ext cx="175846" cy="325316"/>
          </a:xfrm>
          <a:prstGeom prst="line">
            <a:avLst/>
          </a:prstGeom>
          <a:ln w="38100">
            <a:solidFill>
              <a:schemeClr val="tx1"/>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07E8DAC-390B-4585-9DA1-969F3A48FEB3}"/>
              </a:ext>
            </a:extLst>
          </p:cNvPr>
          <p:cNvCxnSpPr/>
          <p:nvPr/>
        </p:nvCxnSpPr>
        <p:spPr>
          <a:xfrm flipV="1">
            <a:off x="351692" y="4421829"/>
            <a:ext cx="175846" cy="325316"/>
          </a:xfrm>
          <a:prstGeom prst="line">
            <a:avLst/>
          </a:prstGeom>
          <a:ln w="38100">
            <a:solidFill>
              <a:schemeClr val="tx1"/>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8F9F7ED-FFF2-4F12-9E24-5F82416B49F8}"/>
              </a:ext>
            </a:extLst>
          </p:cNvPr>
          <p:cNvCxnSpPr/>
          <p:nvPr/>
        </p:nvCxnSpPr>
        <p:spPr>
          <a:xfrm flipV="1">
            <a:off x="4926623" y="2927838"/>
            <a:ext cx="175846" cy="325316"/>
          </a:xfrm>
          <a:prstGeom prst="line">
            <a:avLst/>
          </a:prstGeom>
          <a:ln w="38100">
            <a:solidFill>
              <a:schemeClr val="tx1"/>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506E702-276E-41F6-A0CA-BC54AB62EA73}"/>
              </a:ext>
            </a:extLst>
          </p:cNvPr>
          <p:cNvCxnSpPr/>
          <p:nvPr/>
        </p:nvCxnSpPr>
        <p:spPr>
          <a:xfrm flipV="1">
            <a:off x="4926623" y="3684671"/>
            <a:ext cx="175846" cy="325316"/>
          </a:xfrm>
          <a:prstGeom prst="line">
            <a:avLst/>
          </a:prstGeom>
          <a:ln w="38100">
            <a:solidFill>
              <a:schemeClr val="tx1"/>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4EB10FD-9599-4039-B165-1570351EE869}"/>
              </a:ext>
            </a:extLst>
          </p:cNvPr>
          <p:cNvCxnSpPr/>
          <p:nvPr/>
        </p:nvCxnSpPr>
        <p:spPr>
          <a:xfrm flipV="1">
            <a:off x="4926623" y="4413037"/>
            <a:ext cx="175846" cy="325316"/>
          </a:xfrm>
          <a:prstGeom prst="line">
            <a:avLst/>
          </a:prstGeom>
          <a:ln w="38100">
            <a:solidFill>
              <a:schemeClr val="tx1"/>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7804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7758545" cy="949568"/>
          </a:xfrm>
        </p:spPr>
        <p:txBody>
          <a:bodyPr/>
          <a:lstStyle/>
          <a:p>
            <a:r>
              <a:rPr lang="en-US" dirty="0"/>
              <a:t>5. Site Considerations, Cont.</a:t>
            </a:r>
          </a:p>
        </p:txBody>
      </p:sp>
      <p:sp>
        <p:nvSpPr>
          <p:cNvPr id="3" name="Content Placeholder 2"/>
          <p:cNvSpPr>
            <a:spLocks noGrp="1"/>
          </p:cNvSpPr>
          <p:nvPr>
            <p:ph idx="1"/>
          </p:nvPr>
        </p:nvSpPr>
        <p:spPr>
          <a:xfrm>
            <a:off x="0" y="1079855"/>
            <a:ext cx="8922327" cy="5057176"/>
          </a:xfrm>
        </p:spPr>
        <p:txBody>
          <a:bodyPr>
            <a:normAutofit/>
          </a:bodyPr>
          <a:lstStyle/>
          <a:p>
            <a:r>
              <a:rPr lang="en-US" dirty="0"/>
              <a:t>These factors make for a good solar site:</a:t>
            </a:r>
          </a:p>
          <a:p>
            <a:pPr lvl="1"/>
            <a:r>
              <a:rPr lang="en-US" dirty="0"/>
              <a:t>Large, flat land or rooftop with strong structural integrity</a:t>
            </a:r>
          </a:p>
          <a:p>
            <a:pPr lvl="1"/>
            <a:r>
              <a:rPr lang="en-US" dirty="0"/>
              <a:t>Unshaded by trees, buildings, or other obstructions</a:t>
            </a:r>
          </a:p>
          <a:p>
            <a:pPr lvl="1"/>
            <a:r>
              <a:rPr lang="en-US" dirty="0"/>
              <a:t>Access to electric grid capacity</a:t>
            </a:r>
          </a:p>
          <a:p>
            <a:r>
              <a:rPr lang="en-US" dirty="0"/>
              <a:t>In RFI, provide as much local info as possible, including:</a:t>
            </a:r>
          </a:p>
          <a:p>
            <a:pPr lvl="1"/>
            <a:r>
              <a:rPr lang="en-US" dirty="0"/>
              <a:t>Aerial photos or topographic maps of potential site(s); could include entire community</a:t>
            </a:r>
          </a:p>
          <a:p>
            <a:pPr lvl="1"/>
            <a:r>
              <a:rPr lang="en-US" dirty="0"/>
              <a:t>Prospective site characteristics: size, ownership, hazards, landforms (hills, wetlands, brownfields, etc.)</a:t>
            </a:r>
          </a:p>
          <a:p>
            <a:pPr lvl="1"/>
            <a:r>
              <a:rPr lang="en-US" dirty="0"/>
              <a:t>Local ordinance, zoning information, or zoning pre-clearance</a:t>
            </a:r>
          </a:p>
          <a:p>
            <a:pPr lvl="1"/>
            <a:r>
              <a:rPr lang="en-US" dirty="0"/>
              <a:t>Environmental</a:t>
            </a:r>
          </a:p>
          <a:p>
            <a:r>
              <a:rPr lang="en-US" dirty="0"/>
              <a:t>If community lacks a good site, consider remote sites</a:t>
            </a:r>
          </a:p>
        </p:txBody>
      </p:sp>
    </p:spTree>
    <p:extLst>
      <p:ext uri="{BB962C8B-B14F-4D97-AF65-F5344CB8AC3E}">
        <p14:creationId xmlns:p14="http://schemas.microsoft.com/office/powerpoint/2010/main" val="776624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515350" cy="1169377"/>
          </a:xfrm>
        </p:spPr>
        <p:txBody>
          <a:bodyPr/>
          <a:lstStyle/>
          <a:p>
            <a:r>
              <a:rPr lang="en-US" dirty="0"/>
              <a:t>6. Local Siting and Permitting</a:t>
            </a:r>
          </a:p>
        </p:txBody>
      </p:sp>
      <p:sp>
        <p:nvSpPr>
          <p:cNvPr id="3" name="Content Placeholder 2"/>
          <p:cNvSpPr>
            <a:spLocks noGrp="1"/>
          </p:cNvSpPr>
          <p:nvPr>
            <p:ph idx="1"/>
          </p:nvPr>
        </p:nvSpPr>
        <p:spPr>
          <a:xfrm>
            <a:off x="0" y="1297797"/>
            <a:ext cx="8963891" cy="4830441"/>
          </a:xfrm>
        </p:spPr>
        <p:txBody>
          <a:bodyPr>
            <a:normAutofit/>
          </a:bodyPr>
          <a:lstStyle/>
          <a:p>
            <a:r>
              <a:rPr lang="en-US" sz="2400" dirty="0"/>
              <a:t>State level permits</a:t>
            </a:r>
          </a:p>
          <a:p>
            <a:pPr lvl="1"/>
            <a:r>
              <a:rPr lang="en-US" dirty="0"/>
              <a:t>Developer should secure all necessary permits</a:t>
            </a:r>
          </a:p>
          <a:p>
            <a:pPr lvl="1"/>
            <a:r>
              <a:rPr lang="en-US" dirty="0"/>
              <a:t>Ask for identification of required permits in RFI responses</a:t>
            </a:r>
          </a:p>
          <a:p>
            <a:pPr lvl="1"/>
            <a:endParaRPr lang="en-US" sz="1200" dirty="0"/>
          </a:p>
          <a:p>
            <a:r>
              <a:rPr lang="en-US" sz="2400" dirty="0"/>
              <a:t>Local permitting/zoning</a:t>
            </a:r>
          </a:p>
          <a:p>
            <a:pPr lvl="1"/>
            <a:r>
              <a:rPr lang="en-US" dirty="0"/>
              <a:t>Does your community have a solar zoning ordinance?</a:t>
            </a:r>
          </a:p>
          <a:p>
            <a:pPr lvl="1"/>
            <a:r>
              <a:rPr lang="en-US" dirty="0"/>
              <a:t>What is necessary to secure a local construction permit?</a:t>
            </a:r>
          </a:p>
          <a:p>
            <a:pPr lvl="1"/>
            <a:r>
              <a:rPr lang="en-US" dirty="0"/>
              <a:t>Have your sites been pre-zoned/approved for solar?</a:t>
            </a:r>
          </a:p>
          <a:p>
            <a:pPr lvl="1"/>
            <a:endParaRPr lang="en-US" sz="1200" dirty="0"/>
          </a:p>
          <a:p>
            <a:r>
              <a:rPr lang="en-US" sz="2400" dirty="0"/>
              <a:t>The more information in the RFI, the more attractive it will be for developers</a:t>
            </a:r>
          </a:p>
        </p:txBody>
      </p:sp>
    </p:spTree>
    <p:extLst>
      <p:ext uri="{BB962C8B-B14F-4D97-AF65-F5344CB8AC3E}">
        <p14:creationId xmlns:p14="http://schemas.microsoft.com/office/powerpoint/2010/main" val="2586041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95861" cy="1521069"/>
          </a:xfrm>
        </p:spPr>
        <p:txBody>
          <a:bodyPr>
            <a:normAutofit/>
          </a:bodyPr>
          <a:lstStyle/>
          <a:p>
            <a:r>
              <a:rPr lang="en-US" dirty="0"/>
              <a:t>7.Gather Team to Participate in Review Process</a:t>
            </a:r>
          </a:p>
        </p:txBody>
      </p:sp>
      <p:sp>
        <p:nvSpPr>
          <p:cNvPr id="3" name="Content Placeholder 2"/>
          <p:cNvSpPr>
            <a:spLocks noGrp="1"/>
          </p:cNvSpPr>
          <p:nvPr>
            <p:ph idx="1"/>
          </p:nvPr>
        </p:nvSpPr>
        <p:spPr>
          <a:xfrm>
            <a:off x="110836" y="1690689"/>
            <a:ext cx="8404514" cy="4486274"/>
          </a:xfrm>
        </p:spPr>
        <p:txBody>
          <a:bodyPr>
            <a:normAutofit lnSpcReduction="10000"/>
          </a:bodyPr>
          <a:lstStyle/>
          <a:p>
            <a:r>
              <a:rPr lang="en-US" dirty="0"/>
              <a:t>Involve participants that developed the RFP in the review of the responses </a:t>
            </a:r>
          </a:p>
          <a:p>
            <a:r>
              <a:rPr lang="en-US" dirty="0"/>
              <a:t>This team can help frame process through which applications should be selected</a:t>
            </a:r>
          </a:p>
          <a:p>
            <a:pPr lvl="2">
              <a:buFont typeface="Wingdings" panose="05000000000000000000" pitchFamily="2" charset="2"/>
              <a:buChar char="§"/>
            </a:pPr>
            <a:r>
              <a:rPr lang="en-US" sz="2800" dirty="0"/>
              <a:t>Consider conflicts of interest by preventing   substantive participation</a:t>
            </a:r>
          </a:p>
          <a:p>
            <a:pPr lvl="2">
              <a:buFont typeface="Wingdings" panose="05000000000000000000" pitchFamily="2" charset="2"/>
              <a:buChar char="§"/>
            </a:pPr>
            <a:r>
              <a:rPr lang="en-US" sz="2800" dirty="0"/>
              <a:t>If a developer or technical professional helps write the RFP, make sure you communicate clearly from the outset about whether they will be able to bid. Additionally, consider compensating them for offering their expertise</a:t>
            </a:r>
          </a:p>
          <a:p>
            <a:pPr marL="0" indent="0">
              <a:buNone/>
            </a:pPr>
            <a:endParaRPr lang="en-US" dirty="0"/>
          </a:p>
        </p:txBody>
      </p:sp>
    </p:spTree>
    <p:extLst>
      <p:ext uri="{BB962C8B-B14F-4D97-AF65-F5344CB8AC3E}">
        <p14:creationId xmlns:p14="http://schemas.microsoft.com/office/powerpoint/2010/main" val="97191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982" y="263236"/>
            <a:ext cx="6788727" cy="997528"/>
          </a:xfrm>
        </p:spPr>
        <p:txBody>
          <a:bodyPr/>
          <a:lstStyle/>
          <a:p>
            <a:r>
              <a:rPr lang="en-US" dirty="0"/>
              <a:t>What is Community Solar?</a:t>
            </a:r>
          </a:p>
        </p:txBody>
      </p:sp>
      <p:sp>
        <p:nvSpPr>
          <p:cNvPr id="3" name="Content Placeholder 2"/>
          <p:cNvSpPr>
            <a:spLocks noGrp="1"/>
          </p:cNvSpPr>
          <p:nvPr>
            <p:ph idx="1"/>
          </p:nvPr>
        </p:nvSpPr>
        <p:spPr>
          <a:xfrm>
            <a:off x="0" y="1260764"/>
            <a:ext cx="9144000" cy="5237018"/>
          </a:xfrm>
        </p:spPr>
        <p:txBody>
          <a:bodyPr>
            <a:normAutofit/>
          </a:bodyPr>
          <a:lstStyle/>
          <a:p>
            <a:pPr marL="0" indent="0">
              <a:buNone/>
            </a:pPr>
            <a:endParaRPr lang="en-US" sz="2600" b="1" dirty="0"/>
          </a:p>
          <a:p>
            <a:endParaRPr lang="en-US" dirty="0"/>
          </a:p>
          <a:p>
            <a:pPr marL="0" indent="0">
              <a:buNone/>
            </a:pPr>
            <a:endParaRPr lang="en-US" dirty="0"/>
          </a:p>
        </p:txBody>
      </p:sp>
      <p:sp>
        <p:nvSpPr>
          <p:cNvPr id="4" name="Rectangle 3"/>
          <p:cNvSpPr/>
          <p:nvPr/>
        </p:nvSpPr>
        <p:spPr>
          <a:xfrm>
            <a:off x="0" y="997527"/>
            <a:ext cx="9144000" cy="4806957"/>
          </a:xfrm>
          <a:prstGeom prst="rect">
            <a:avLst/>
          </a:prstGeom>
        </p:spPr>
        <p:txBody>
          <a:bodyPr wrap="square">
            <a:spAutoFit/>
          </a:bodyPr>
          <a:lstStyle/>
          <a:p>
            <a:pPr marL="228600" lvl="0" indent="-228600" defTabSz="914400">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Community solar refers to local solar facilities shared by individual community members, who receive credits on their electricity bills for their portion of the power produced. Can also be called a Solar Garden or Solar Farm</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Can be sited on:</a:t>
            </a:r>
          </a:p>
          <a:p>
            <a:pPr marL="685800" lvl="1" indent="-228600" defTabSz="914400">
              <a:lnSpc>
                <a:spcPct val="90000"/>
              </a:lnSpc>
              <a:spcBef>
                <a:spcPts val="500"/>
              </a:spcBef>
              <a:buFont typeface="Arial" panose="020B0604020202020204" pitchFamily="34" charset="0"/>
              <a:buChar char="•"/>
            </a:pPr>
            <a:r>
              <a:rPr lang="en-US" sz="2800" dirty="0">
                <a:solidFill>
                  <a:prstClr val="black"/>
                </a:solidFill>
              </a:rPr>
              <a:t>Rooftops of community centers, churches, schools, or other community buildings</a:t>
            </a:r>
          </a:p>
          <a:p>
            <a:pPr marL="685800" lvl="1" indent="-228600" defTabSz="914400">
              <a:lnSpc>
                <a:spcPct val="90000"/>
              </a:lnSpc>
              <a:spcBef>
                <a:spcPts val="500"/>
              </a:spcBef>
              <a:buFont typeface="Arial" panose="020B0604020202020204" pitchFamily="34" charset="0"/>
              <a:buChar char="•"/>
            </a:pPr>
            <a:r>
              <a:rPr lang="en-US" sz="2800" dirty="0">
                <a:solidFill>
                  <a:prstClr val="black"/>
                </a:solidFill>
              </a:rPr>
              <a:t>Mall, apartment building, or other multi-tenant building</a:t>
            </a:r>
          </a:p>
          <a:p>
            <a:pPr marL="685800" lvl="1" indent="-228600" defTabSz="914400">
              <a:lnSpc>
                <a:spcPct val="90000"/>
              </a:lnSpc>
              <a:spcBef>
                <a:spcPts val="500"/>
              </a:spcBef>
              <a:buFont typeface="Arial" panose="020B0604020202020204" pitchFamily="34" charset="0"/>
              <a:buChar char="•"/>
            </a:pPr>
            <a:r>
              <a:rPr lang="en-US" sz="2800" dirty="0">
                <a:solidFill>
                  <a:prstClr val="black"/>
                </a:solidFill>
              </a:rPr>
              <a:t>Remote, offsite locations where land may allow a larger facility and better cost-efficiency</a:t>
            </a:r>
          </a:p>
        </p:txBody>
      </p:sp>
    </p:spTree>
    <p:extLst>
      <p:ext uri="{BB962C8B-B14F-4D97-AF65-F5344CB8AC3E}">
        <p14:creationId xmlns:p14="http://schemas.microsoft.com/office/powerpoint/2010/main" val="2404321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
            <a:ext cx="8515350" cy="1066800"/>
          </a:xfrm>
        </p:spPr>
        <p:txBody>
          <a:bodyPr/>
          <a:lstStyle/>
          <a:p>
            <a:r>
              <a:rPr lang="en-US" dirty="0"/>
              <a:t>Key Elements to a Successful RFP</a:t>
            </a:r>
          </a:p>
        </p:txBody>
      </p:sp>
      <p:sp>
        <p:nvSpPr>
          <p:cNvPr id="3" name="Content Placeholder 2"/>
          <p:cNvSpPr>
            <a:spLocks noGrp="1"/>
          </p:cNvSpPr>
          <p:nvPr>
            <p:ph idx="1"/>
          </p:nvPr>
        </p:nvSpPr>
        <p:spPr>
          <a:xfrm>
            <a:off x="0" y="934915"/>
            <a:ext cx="9143999" cy="5195455"/>
          </a:xfrm>
        </p:spPr>
        <p:txBody>
          <a:bodyPr>
            <a:normAutofit fontScale="92500" lnSpcReduction="10000"/>
          </a:bodyPr>
          <a:lstStyle/>
          <a:p>
            <a:pPr marL="385763" indent="-385763">
              <a:buFont typeface="+mj-lt"/>
              <a:buAutoNum type="arabicPeriod"/>
            </a:pPr>
            <a:r>
              <a:rPr lang="en-US" dirty="0"/>
              <a:t>Cost and financial requirements</a:t>
            </a:r>
          </a:p>
          <a:p>
            <a:pPr marL="385763" indent="-385763">
              <a:buFont typeface="+mj-lt"/>
              <a:buAutoNum type="arabicPeriod"/>
            </a:pPr>
            <a:r>
              <a:rPr lang="en-US" dirty="0"/>
              <a:t>Provide site information</a:t>
            </a:r>
          </a:p>
          <a:p>
            <a:pPr marL="385763" indent="-385763">
              <a:buFont typeface="+mj-lt"/>
              <a:buAutoNum type="arabicPeriod"/>
            </a:pPr>
            <a:r>
              <a:rPr lang="en-US" dirty="0"/>
              <a:t>Permitting and interconnection responsibility</a:t>
            </a:r>
          </a:p>
          <a:p>
            <a:pPr marL="385763" indent="-385763">
              <a:buFont typeface="+mj-lt"/>
              <a:buAutoNum type="arabicPeriod"/>
            </a:pPr>
            <a:r>
              <a:rPr lang="en-US" dirty="0"/>
              <a:t>Team qualifications and solar project experience</a:t>
            </a:r>
          </a:p>
          <a:p>
            <a:pPr marL="385763" indent="-385763">
              <a:buFont typeface="+mj-lt"/>
              <a:buAutoNum type="arabicPeriod"/>
            </a:pPr>
            <a:r>
              <a:rPr lang="en-US" dirty="0"/>
              <a:t>Technical specifications</a:t>
            </a:r>
          </a:p>
          <a:p>
            <a:pPr marL="385763" indent="-385763">
              <a:buFont typeface="+mj-lt"/>
              <a:buAutoNum type="arabicPeriod"/>
            </a:pPr>
            <a:r>
              <a:rPr lang="en-US" dirty="0"/>
              <a:t>Operations and maintenance</a:t>
            </a:r>
          </a:p>
          <a:p>
            <a:pPr marL="385763" indent="-385763">
              <a:buFont typeface="+mj-lt"/>
              <a:buAutoNum type="arabicPeriod"/>
            </a:pPr>
            <a:r>
              <a:rPr lang="en-US" dirty="0"/>
              <a:t>Performance monitoring and performance guarantees</a:t>
            </a:r>
          </a:p>
          <a:p>
            <a:pPr marL="385763" indent="-385763">
              <a:buFont typeface="+mj-lt"/>
              <a:buAutoNum type="arabicPeriod"/>
            </a:pPr>
            <a:r>
              <a:rPr lang="en-US" dirty="0"/>
              <a:t>Roof integrity and warranties</a:t>
            </a:r>
          </a:p>
          <a:p>
            <a:pPr marL="385763" indent="-385763">
              <a:buFont typeface="+mj-lt"/>
              <a:buAutoNum type="arabicPeriod"/>
            </a:pPr>
            <a:r>
              <a:rPr lang="en-US" dirty="0"/>
              <a:t>Establishing a timeline: milestones with completion dates</a:t>
            </a:r>
          </a:p>
          <a:p>
            <a:pPr marL="385763" indent="-385763">
              <a:buFont typeface="+mj-lt"/>
              <a:buAutoNum type="arabicPeriod"/>
            </a:pPr>
            <a:r>
              <a:rPr lang="en-US" dirty="0"/>
              <a:t> Sourcing locally: equipment or labor origin requirements &amp; community benefits</a:t>
            </a:r>
          </a:p>
          <a:p>
            <a:pPr marL="385763" indent="-385763">
              <a:buFont typeface="+mj-lt"/>
              <a:buAutoNum type="arabicPeriod"/>
            </a:pPr>
            <a:r>
              <a:rPr lang="en-US" dirty="0"/>
              <a:t> Subscribers: Who is going to buy the power?</a:t>
            </a:r>
          </a:p>
          <a:p>
            <a:pPr marL="385763" indent="-385763">
              <a:buFont typeface="+mj-lt"/>
              <a:buAutoNum type="arabicPeriod"/>
            </a:pPr>
            <a:endParaRPr lang="en-US" dirty="0"/>
          </a:p>
        </p:txBody>
      </p:sp>
    </p:spTree>
    <p:extLst>
      <p:ext uri="{BB962C8B-B14F-4D97-AF65-F5344CB8AC3E}">
        <p14:creationId xmlns:p14="http://schemas.microsoft.com/office/powerpoint/2010/main" val="1956837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515350" cy="1002323"/>
          </a:xfrm>
        </p:spPr>
        <p:txBody>
          <a:bodyPr/>
          <a:lstStyle/>
          <a:p>
            <a:r>
              <a:rPr lang="en-US" dirty="0"/>
              <a:t>1.Cost and Financial Requirements</a:t>
            </a:r>
          </a:p>
        </p:txBody>
      </p:sp>
      <p:sp>
        <p:nvSpPr>
          <p:cNvPr id="3" name="Content Placeholder 2"/>
          <p:cNvSpPr>
            <a:spLocks noGrp="1"/>
          </p:cNvSpPr>
          <p:nvPr>
            <p:ph idx="1"/>
          </p:nvPr>
        </p:nvSpPr>
        <p:spPr>
          <a:xfrm>
            <a:off x="0" y="1136073"/>
            <a:ext cx="8515350" cy="5040890"/>
          </a:xfrm>
        </p:spPr>
        <p:txBody>
          <a:bodyPr>
            <a:normAutofit lnSpcReduction="10000"/>
          </a:bodyPr>
          <a:lstStyle/>
          <a:p>
            <a:pPr marL="0" indent="0">
              <a:buNone/>
            </a:pPr>
            <a:r>
              <a:rPr lang="en-US" dirty="0"/>
              <a:t> </a:t>
            </a:r>
            <a:r>
              <a:rPr lang="en-US" sz="2600" dirty="0"/>
              <a:t>Respondents to provide:</a:t>
            </a:r>
          </a:p>
          <a:p>
            <a:pPr marL="385763" indent="-385763">
              <a:buFont typeface="+mj-lt"/>
              <a:buAutoNum type="arabicPeriod"/>
            </a:pPr>
            <a:r>
              <a:rPr lang="en-US" sz="2600" dirty="0"/>
              <a:t>Cost estimates for installation and maintenance of array</a:t>
            </a:r>
          </a:p>
          <a:p>
            <a:pPr marL="385763" indent="-385763">
              <a:buFont typeface="+mj-lt"/>
              <a:buAutoNum type="arabicPeriod"/>
            </a:pPr>
            <a:r>
              <a:rPr lang="en-US" sz="2600" dirty="0"/>
              <a:t>Description of the return on investment over a period of 25 years or greater (specify what unit of measurement to use)</a:t>
            </a:r>
          </a:p>
          <a:p>
            <a:pPr marL="385763" indent="-385763">
              <a:buFont typeface="+mj-lt"/>
              <a:buAutoNum type="arabicPeriod"/>
            </a:pPr>
            <a:r>
              <a:rPr lang="en-US" sz="2600" dirty="0"/>
              <a:t>Possible finance options for installation and maintenance, i.e. loan or bond, lease, power purchase agreement, etc.</a:t>
            </a:r>
          </a:p>
          <a:p>
            <a:pPr marL="385763" indent="-385763">
              <a:buFont typeface="+mj-lt"/>
              <a:buAutoNum type="arabicPeriod"/>
            </a:pPr>
            <a:r>
              <a:rPr lang="en-US" sz="2600" dirty="0"/>
              <a:t>Information on the value and ownership of RECs</a:t>
            </a:r>
          </a:p>
          <a:p>
            <a:pPr marL="342900" lvl="1" indent="0">
              <a:buNone/>
            </a:pPr>
            <a:r>
              <a:rPr lang="en-US" sz="2600" dirty="0"/>
              <a:t>Request that bidders offer two scenarios:</a:t>
            </a:r>
          </a:p>
          <a:p>
            <a:pPr marL="800100" lvl="1" indent="-457200">
              <a:buFont typeface="Wingdings" panose="05000000000000000000" pitchFamily="2" charset="2"/>
              <a:buChar char="§"/>
            </a:pPr>
            <a:r>
              <a:rPr lang="en-US" sz="2600" dirty="0"/>
              <a:t>Community owns RECs</a:t>
            </a:r>
          </a:p>
          <a:p>
            <a:pPr marL="800100" lvl="1" indent="-457200">
              <a:buFont typeface="Wingdings" panose="05000000000000000000" pitchFamily="2" charset="2"/>
              <a:buChar char="§"/>
            </a:pPr>
            <a:r>
              <a:rPr lang="en-US" sz="2600" dirty="0"/>
              <a:t>Developer retains ownership</a:t>
            </a:r>
          </a:p>
          <a:p>
            <a:pPr marL="0" indent="-114300">
              <a:buNone/>
            </a:pPr>
            <a:r>
              <a:rPr lang="en-US" sz="2600" dirty="0"/>
              <a:t>5. Respondents should submit documents that demonstrate their financial capacity to cover applicable up-front costs</a:t>
            </a:r>
          </a:p>
        </p:txBody>
      </p:sp>
    </p:spTree>
    <p:extLst>
      <p:ext uri="{BB962C8B-B14F-4D97-AF65-F5344CB8AC3E}">
        <p14:creationId xmlns:p14="http://schemas.microsoft.com/office/powerpoint/2010/main" val="3068334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982" y="1"/>
            <a:ext cx="7550727" cy="1330036"/>
          </a:xfrm>
        </p:spPr>
        <p:txBody>
          <a:bodyPr/>
          <a:lstStyle/>
          <a:p>
            <a:r>
              <a:rPr lang="en-US" dirty="0"/>
              <a:t>2. Site Information</a:t>
            </a:r>
          </a:p>
        </p:txBody>
      </p:sp>
      <p:sp>
        <p:nvSpPr>
          <p:cNvPr id="3" name="Content Placeholder 2"/>
          <p:cNvSpPr>
            <a:spLocks noGrp="1"/>
          </p:cNvSpPr>
          <p:nvPr>
            <p:ph idx="1"/>
          </p:nvPr>
        </p:nvSpPr>
        <p:spPr>
          <a:xfrm>
            <a:off x="0" y="1341228"/>
            <a:ext cx="8418368" cy="4846926"/>
          </a:xfrm>
        </p:spPr>
        <p:txBody>
          <a:bodyPr/>
          <a:lstStyle/>
          <a:p>
            <a:r>
              <a:rPr lang="en-US" dirty="0"/>
              <a:t>Directions to the site and contact information for entity to facilitate bidders’ access to the potential site</a:t>
            </a:r>
          </a:p>
          <a:p>
            <a:r>
              <a:rPr lang="en-US" dirty="0"/>
              <a:t>It is important for bidders to view the site in order to inform their bid on matters of parameters, measurements, and potential problems or challenges not identified in the pre-RFP process</a:t>
            </a:r>
          </a:p>
          <a:p>
            <a:r>
              <a:rPr lang="en-US" dirty="0"/>
              <a:t>If site has not been identified or is not know to be ideal, bidders can be requested to help with site identification and assessment in the proposal process.</a:t>
            </a:r>
          </a:p>
        </p:txBody>
      </p:sp>
    </p:spTree>
    <p:extLst>
      <p:ext uri="{BB962C8B-B14F-4D97-AF65-F5344CB8AC3E}">
        <p14:creationId xmlns:p14="http://schemas.microsoft.com/office/powerpoint/2010/main" val="3986718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690689"/>
          </a:xfrm>
        </p:spPr>
        <p:txBody>
          <a:bodyPr/>
          <a:lstStyle/>
          <a:p>
            <a:r>
              <a:rPr lang="en-US" dirty="0"/>
              <a:t>3. Permitting &amp; Interconnection Responsibility</a:t>
            </a:r>
          </a:p>
        </p:txBody>
      </p:sp>
      <p:sp>
        <p:nvSpPr>
          <p:cNvPr id="3" name="Content Placeholder 2"/>
          <p:cNvSpPr>
            <a:spLocks noGrp="1"/>
          </p:cNvSpPr>
          <p:nvPr>
            <p:ph idx="1"/>
          </p:nvPr>
        </p:nvSpPr>
        <p:spPr>
          <a:xfrm>
            <a:off x="0" y="1690689"/>
            <a:ext cx="8515350" cy="4486274"/>
          </a:xfrm>
        </p:spPr>
        <p:txBody>
          <a:bodyPr>
            <a:normAutofit/>
          </a:bodyPr>
          <a:lstStyle/>
          <a:p>
            <a:r>
              <a:rPr lang="en-US" dirty="0"/>
              <a:t>Common for local governments to require successful respondents fully responsible for obtaining any required state-level or utility permits</a:t>
            </a:r>
          </a:p>
          <a:p>
            <a:endParaRPr lang="en-US" sz="1200" dirty="0"/>
          </a:p>
          <a:p>
            <a:r>
              <a:rPr lang="en-US" dirty="0"/>
              <a:t>Advantageous for communities to assist or pre-secure local permits:</a:t>
            </a:r>
          </a:p>
          <a:p>
            <a:pPr lvl="1">
              <a:buFont typeface="Wingdings" panose="05000000000000000000" pitchFamily="2" charset="2"/>
              <a:buChar char="§"/>
            </a:pPr>
            <a:r>
              <a:rPr lang="en-US" sz="2800" dirty="0"/>
              <a:t>Building, construction, electrical, plumbing, environmental, zoning, etc.</a:t>
            </a:r>
          </a:p>
        </p:txBody>
      </p:sp>
    </p:spTree>
    <p:extLst>
      <p:ext uri="{BB962C8B-B14F-4D97-AF65-F5344CB8AC3E}">
        <p14:creationId xmlns:p14="http://schemas.microsoft.com/office/powerpoint/2010/main" val="2633969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982" y="161724"/>
            <a:ext cx="8418368" cy="1233055"/>
          </a:xfrm>
        </p:spPr>
        <p:txBody>
          <a:bodyPr>
            <a:normAutofit fontScale="90000"/>
          </a:bodyPr>
          <a:lstStyle/>
          <a:p>
            <a:r>
              <a:rPr lang="en-US" dirty="0"/>
              <a:t>4. Team Qualifications &amp; </a:t>
            </a:r>
            <a:br>
              <a:rPr lang="en-US" dirty="0"/>
            </a:br>
            <a:r>
              <a:rPr lang="en-US" dirty="0"/>
              <a:t>Solar Project Experience</a:t>
            </a:r>
          </a:p>
        </p:txBody>
      </p:sp>
      <p:sp>
        <p:nvSpPr>
          <p:cNvPr id="3" name="Content Placeholder 2"/>
          <p:cNvSpPr>
            <a:spLocks noGrp="1"/>
          </p:cNvSpPr>
          <p:nvPr>
            <p:ph idx="1"/>
          </p:nvPr>
        </p:nvSpPr>
        <p:spPr>
          <a:xfrm>
            <a:off x="0" y="1643895"/>
            <a:ext cx="8418368" cy="4138071"/>
          </a:xfrm>
        </p:spPr>
        <p:txBody>
          <a:bodyPr/>
          <a:lstStyle/>
          <a:p>
            <a:r>
              <a:rPr lang="en-US" dirty="0"/>
              <a:t>Local governments should request that respondents submit info indicating qualifications</a:t>
            </a:r>
          </a:p>
          <a:p>
            <a:r>
              <a:rPr lang="en-US" dirty="0"/>
              <a:t>Procurement staff can identify the most qualified candidate for the contract by looking through:</a:t>
            </a:r>
          </a:p>
          <a:p>
            <a:pPr lvl="1"/>
            <a:r>
              <a:rPr lang="en-US" dirty="0"/>
              <a:t>Company profiles, lists of relevant state licenses and industry certifications, proof of insurance, bonding safety ratings, project team background and qualifications, business references, and any solar project experience</a:t>
            </a:r>
          </a:p>
        </p:txBody>
      </p:sp>
    </p:spTree>
    <p:extLst>
      <p:ext uri="{BB962C8B-B14F-4D97-AF65-F5344CB8AC3E}">
        <p14:creationId xmlns:p14="http://schemas.microsoft.com/office/powerpoint/2010/main" val="2887776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8515350" cy="1205947"/>
          </a:xfrm>
        </p:spPr>
        <p:txBody>
          <a:bodyPr/>
          <a:lstStyle/>
          <a:p>
            <a:r>
              <a:rPr lang="en-US" dirty="0"/>
              <a:t>5. Technical Specification</a:t>
            </a:r>
          </a:p>
        </p:txBody>
      </p:sp>
      <p:sp>
        <p:nvSpPr>
          <p:cNvPr id="3" name="Content Placeholder 2"/>
          <p:cNvSpPr>
            <a:spLocks noGrp="1"/>
          </p:cNvSpPr>
          <p:nvPr>
            <p:ph idx="1"/>
          </p:nvPr>
        </p:nvSpPr>
        <p:spPr>
          <a:xfrm>
            <a:off x="0" y="1292735"/>
            <a:ext cx="8991600" cy="4251181"/>
          </a:xfrm>
        </p:spPr>
        <p:txBody>
          <a:bodyPr>
            <a:normAutofit/>
          </a:bodyPr>
          <a:lstStyle/>
          <a:p>
            <a:r>
              <a:rPr lang="en-US" dirty="0"/>
              <a:t>Outline information on respondents’ proposed technical approach as well as the system equipment to be used</a:t>
            </a:r>
          </a:p>
          <a:p>
            <a:pPr lvl="1">
              <a:buFont typeface="Wingdings" panose="05000000000000000000" pitchFamily="2" charset="2"/>
              <a:buChar char="§"/>
            </a:pPr>
            <a:r>
              <a:rPr lang="en-US" sz="2800" dirty="0"/>
              <a:t>For PV: module type, inverters, monitoring and data acquisition systems, balance of system components</a:t>
            </a:r>
          </a:p>
          <a:p>
            <a:pPr lvl="1"/>
            <a:endParaRPr lang="en-US" sz="1200" dirty="0"/>
          </a:p>
          <a:p>
            <a:r>
              <a:rPr lang="en-US" dirty="0"/>
              <a:t>Don’t be overly prescriptive, allow for create feedback </a:t>
            </a:r>
          </a:p>
        </p:txBody>
      </p:sp>
    </p:spTree>
    <p:extLst>
      <p:ext uri="{BB962C8B-B14F-4D97-AF65-F5344CB8AC3E}">
        <p14:creationId xmlns:p14="http://schemas.microsoft.com/office/powerpoint/2010/main" val="999108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8515350" cy="1192696"/>
          </a:xfrm>
        </p:spPr>
        <p:txBody>
          <a:bodyPr/>
          <a:lstStyle/>
          <a:p>
            <a:r>
              <a:rPr lang="en-US" dirty="0"/>
              <a:t>6. Operations and Maintenance</a:t>
            </a:r>
          </a:p>
        </p:txBody>
      </p:sp>
      <p:sp>
        <p:nvSpPr>
          <p:cNvPr id="3" name="Content Placeholder 2"/>
          <p:cNvSpPr>
            <a:spLocks noGrp="1"/>
          </p:cNvSpPr>
          <p:nvPr>
            <p:ph idx="1"/>
          </p:nvPr>
        </p:nvSpPr>
        <p:spPr>
          <a:xfrm>
            <a:off x="0" y="1336697"/>
            <a:ext cx="9144000" cy="4708381"/>
          </a:xfrm>
        </p:spPr>
        <p:txBody>
          <a:bodyPr/>
          <a:lstStyle/>
          <a:p>
            <a:r>
              <a:rPr lang="en-US" dirty="0">
                <a:uFill>
                  <a:solidFill>
                    <a:srgbClr val="FFFF00"/>
                  </a:solidFill>
                </a:uFill>
              </a:rPr>
              <a:t>C</a:t>
            </a:r>
            <a:r>
              <a:rPr lang="en-US" dirty="0"/>
              <a:t>ontract with the developer or another party to handle responsibilities or ensure local government staff has training and resources they need to perform this function internally</a:t>
            </a:r>
          </a:p>
          <a:p>
            <a:endParaRPr lang="en-US" sz="1200" dirty="0"/>
          </a:p>
          <a:p>
            <a:r>
              <a:rPr lang="en-US" dirty="0"/>
              <a:t>If jurisdiction chooses the latter, RFP should specify that the successful respondent is responsible for either providing the relevant personnel with O&amp;M manuals or onsite training or both</a:t>
            </a:r>
          </a:p>
        </p:txBody>
      </p:sp>
    </p:spTree>
    <p:extLst>
      <p:ext uri="{BB962C8B-B14F-4D97-AF65-F5344CB8AC3E}">
        <p14:creationId xmlns:p14="http://schemas.microsoft.com/office/powerpoint/2010/main" val="796016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5773"/>
            <a:ext cx="9144000" cy="1351723"/>
          </a:xfrm>
        </p:spPr>
        <p:txBody>
          <a:bodyPr>
            <a:normAutofit/>
          </a:bodyPr>
          <a:lstStyle/>
          <a:p>
            <a:r>
              <a:rPr lang="en-US" dirty="0"/>
              <a:t>7. Performance Monitoring</a:t>
            </a:r>
            <a:br>
              <a:rPr lang="en-US" dirty="0"/>
            </a:br>
            <a:endParaRPr lang="en-US" dirty="0"/>
          </a:p>
        </p:txBody>
      </p:sp>
      <p:sp>
        <p:nvSpPr>
          <p:cNvPr id="3" name="Content Placeholder 2"/>
          <p:cNvSpPr>
            <a:spLocks noGrp="1"/>
          </p:cNvSpPr>
          <p:nvPr>
            <p:ph idx="1"/>
          </p:nvPr>
        </p:nvSpPr>
        <p:spPr>
          <a:xfrm>
            <a:off x="0" y="1182965"/>
            <a:ext cx="9047018" cy="4888490"/>
          </a:xfrm>
        </p:spPr>
        <p:txBody>
          <a:bodyPr>
            <a:normAutofit/>
          </a:bodyPr>
          <a:lstStyle/>
          <a:p>
            <a:r>
              <a:rPr lang="en-US" dirty="0"/>
              <a:t>Monitoring will ensure system quality, track production for the purposes of calculating number of RECs generated, demonstrate the benefits of the system to the community</a:t>
            </a:r>
          </a:p>
          <a:p>
            <a:r>
              <a:rPr lang="en-US" dirty="0"/>
              <a:t>Systems can be monitored through inverter kWh displays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11" y="3059723"/>
            <a:ext cx="8917577" cy="3657600"/>
          </a:xfrm>
          <a:prstGeom prst="rect">
            <a:avLst/>
          </a:prstGeom>
        </p:spPr>
      </p:pic>
      <p:pic>
        <p:nvPicPr>
          <p:cNvPr id="6" name="Picture 5"/>
          <p:cNvPicPr>
            <a:picLocks noChangeAspect="1"/>
          </p:cNvPicPr>
          <p:nvPr/>
        </p:nvPicPr>
        <p:blipFill rotWithShape="1">
          <a:blip r:embed="rId3"/>
          <a:srcRect b="14141"/>
          <a:stretch/>
        </p:blipFill>
        <p:spPr>
          <a:xfrm>
            <a:off x="7283104" y="0"/>
            <a:ext cx="1736204" cy="942111"/>
          </a:xfrm>
          <a:prstGeom prst="rect">
            <a:avLst/>
          </a:prstGeom>
        </p:spPr>
      </p:pic>
    </p:spTree>
    <p:extLst>
      <p:ext uri="{BB962C8B-B14F-4D97-AF65-F5344CB8AC3E}">
        <p14:creationId xmlns:p14="http://schemas.microsoft.com/office/powerpoint/2010/main" val="965136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836" y="1"/>
            <a:ext cx="8404514" cy="1126434"/>
          </a:xfrm>
        </p:spPr>
        <p:txBody>
          <a:bodyPr/>
          <a:lstStyle/>
          <a:p>
            <a:r>
              <a:rPr lang="en-US" dirty="0"/>
              <a:t>8. Roof Integrity and Warranties</a:t>
            </a:r>
          </a:p>
        </p:txBody>
      </p:sp>
      <p:sp>
        <p:nvSpPr>
          <p:cNvPr id="3" name="Content Placeholder 2"/>
          <p:cNvSpPr>
            <a:spLocks noGrp="1"/>
          </p:cNvSpPr>
          <p:nvPr>
            <p:ph idx="1"/>
          </p:nvPr>
        </p:nvSpPr>
        <p:spPr>
          <a:xfrm>
            <a:off x="0" y="1029720"/>
            <a:ext cx="9144000" cy="5116103"/>
          </a:xfrm>
        </p:spPr>
        <p:txBody>
          <a:bodyPr>
            <a:normAutofit/>
          </a:bodyPr>
          <a:lstStyle/>
          <a:p>
            <a:r>
              <a:rPr lang="en-US" dirty="0"/>
              <a:t>It is important to ensure building is structurally sound in order to support solar for roof top projects</a:t>
            </a:r>
          </a:p>
          <a:p>
            <a:r>
              <a:rPr lang="en-US" dirty="0"/>
              <a:t>Select roofs that will not require replacement for at least 15 years</a:t>
            </a:r>
          </a:p>
          <a:p>
            <a:r>
              <a:rPr lang="en-US" dirty="0"/>
              <a:t>Mostly south-facing, avoid excessive shading from vegetation or nearby buildings, remain within acceptable ranges for wind and snow loads, have enough space for desired system size, easy electrical or plumbing connection, no significant aesthetic concerns</a:t>
            </a:r>
          </a:p>
          <a:p>
            <a:r>
              <a:rPr lang="en-US" dirty="0"/>
              <a:t>Respondents should be required to ensure that installation will not adversely impact roof integrity or violate existing roof warranties</a:t>
            </a:r>
          </a:p>
        </p:txBody>
      </p:sp>
    </p:spTree>
    <p:extLst>
      <p:ext uri="{BB962C8B-B14F-4D97-AF65-F5344CB8AC3E}">
        <p14:creationId xmlns:p14="http://schemas.microsoft.com/office/powerpoint/2010/main" val="4029891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515350" cy="1690689"/>
          </a:xfrm>
        </p:spPr>
        <p:txBody>
          <a:bodyPr>
            <a:normAutofit/>
          </a:bodyPr>
          <a:lstStyle/>
          <a:p>
            <a:r>
              <a:rPr lang="en-US" dirty="0"/>
              <a:t>9. Establishing a Timeline: Milestones with Completion Dates</a:t>
            </a:r>
          </a:p>
        </p:txBody>
      </p:sp>
      <p:sp>
        <p:nvSpPr>
          <p:cNvPr id="3" name="Content Placeholder 2"/>
          <p:cNvSpPr>
            <a:spLocks noGrp="1"/>
          </p:cNvSpPr>
          <p:nvPr>
            <p:ph idx="1"/>
          </p:nvPr>
        </p:nvSpPr>
        <p:spPr>
          <a:xfrm>
            <a:off x="0" y="1537855"/>
            <a:ext cx="9144000" cy="4639108"/>
          </a:xfrm>
        </p:spPr>
        <p:txBody>
          <a:bodyPr>
            <a:normAutofit/>
          </a:bodyPr>
          <a:lstStyle/>
          <a:p>
            <a:r>
              <a:rPr lang="en-US" dirty="0"/>
              <a:t>Respondents may be required to submit detailed project plans, listing major milestones and anticipated completion dates</a:t>
            </a:r>
          </a:p>
          <a:p>
            <a:r>
              <a:rPr lang="en-US" dirty="0"/>
              <a:t>Milestones can include: obtaining required permits, equipment purchasing, organizing project finance, commencement of construction/installation and system operation, approval of interconnection requests</a:t>
            </a:r>
          </a:p>
          <a:p>
            <a:r>
              <a:rPr lang="en-US" dirty="0"/>
              <a:t>It is important to note that projects can be held up at various stages due to unforeseen circumstances, such as the issuing of permits, inclement weather, etc.</a:t>
            </a:r>
          </a:p>
        </p:txBody>
      </p:sp>
    </p:spTree>
    <p:extLst>
      <p:ext uri="{BB962C8B-B14F-4D97-AF65-F5344CB8AC3E}">
        <p14:creationId xmlns:p14="http://schemas.microsoft.com/office/powerpoint/2010/main" val="258684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0338" y="1094510"/>
            <a:ext cx="9073661" cy="3843250"/>
          </a:xfrm>
        </p:spPr>
        <p:txBody>
          <a:bodyPr>
            <a:normAutofit/>
          </a:bodyPr>
          <a:lstStyle/>
          <a:p>
            <a:pPr algn="l">
              <a:buFont typeface="+mj-lt"/>
              <a:buAutoNum type="arabicPeriod"/>
            </a:pPr>
            <a:r>
              <a:rPr lang="en-US" dirty="0"/>
              <a:t>Sunlight hits the solar panels in the community solar field, generating electricity</a:t>
            </a:r>
          </a:p>
          <a:p>
            <a:pPr algn="l">
              <a:buFont typeface="+mj-lt"/>
              <a:buAutoNum type="arabicPeriod"/>
            </a:pPr>
            <a:r>
              <a:rPr lang="en-US" dirty="0"/>
              <a:t>The electricity generated flows through an on-site meter to the electrical utility grid</a:t>
            </a:r>
          </a:p>
          <a:p>
            <a:pPr algn="l">
              <a:buFont typeface="+mj-lt"/>
              <a:buAutoNum type="arabicPeriod"/>
            </a:pPr>
            <a:r>
              <a:rPr lang="en-US" dirty="0"/>
              <a:t>The utility company measures the electricity generated, calculates a dollar value for the power, and distributes this dollar value proportionately to the members of the community solar program (residents, businesses, municipalities, and institutions)</a:t>
            </a:r>
          </a:p>
          <a:p>
            <a:pPr algn="l">
              <a:buFont typeface="+mj-lt"/>
              <a:buAutoNum type="arabicPeriod"/>
            </a:pPr>
            <a:r>
              <a:rPr lang="en-US" dirty="0"/>
              <a:t>The value of the solar electricity produced from the array is applied as a monetary credit to each member’s electric bill</a:t>
            </a:r>
          </a:p>
          <a:p>
            <a:endParaRPr lang="en-US" dirty="0"/>
          </a:p>
        </p:txBody>
      </p:sp>
      <p:pic>
        <p:nvPicPr>
          <p:cNvPr id="7" name="Picture 6"/>
          <p:cNvPicPr>
            <a:picLocks noChangeAspect="1"/>
          </p:cNvPicPr>
          <p:nvPr/>
        </p:nvPicPr>
        <p:blipFill rotWithShape="1">
          <a:blip r:embed="rId2"/>
          <a:srcRect b="14141"/>
          <a:stretch/>
        </p:blipFill>
        <p:spPr>
          <a:xfrm>
            <a:off x="7407795" y="138544"/>
            <a:ext cx="1736204" cy="942111"/>
          </a:xfrm>
          <a:prstGeom prst="rect">
            <a:avLst/>
          </a:prstGeom>
        </p:spPr>
      </p:pic>
      <p:sp>
        <p:nvSpPr>
          <p:cNvPr id="3" name="Title 2"/>
          <p:cNvSpPr>
            <a:spLocks noGrp="1"/>
          </p:cNvSpPr>
          <p:nvPr>
            <p:ph type="title"/>
          </p:nvPr>
        </p:nvSpPr>
        <p:spPr>
          <a:xfrm>
            <a:off x="1" y="152399"/>
            <a:ext cx="6802582" cy="942111"/>
          </a:xfrm>
        </p:spPr>
        <p:txBody>
          <a:bodyPr/>
          <a:lstStyle/>
          <a:p>
            <a:r>
              <a:rPr lang="en-US" dirty="0"/>
              <a:t>How Community Solar Works</a:t>
            </a:r>
          </a:p>
        </p:txBody>
      </p:sp>
      <p:pic>
        <p:nvPicPr>
          <p:cNvPr id="6" name="Picture 5"/>
          <p:cNvPicPr>
            <a:picLocks noChangeAspect="1"/>
          </p:cNvPicPr>
          <p:nvPr/>
        </p:nvPicPr>
        <p:blipFill rotWithShape="1">
          <a:blip r:embed="rId3"/>
          <a:srcRect l="3870" t="29727" r="2324" b="13684"/>
          <a:stretch/>
        </p:blipFill>
        <p:spPr>
          <a:xfrm>
            <a:off x="964319" y="4937760"/>
            <a:ext cx="6855146" cy="1920240"/>
          </a:xfrm>
          <a:prstGeom prst="rect">
            <a:avLst/>
          </a:prstGeom>
          <a:ln w="3175">
            <a:solidFill>
              <a:schemeClr val="accent5">
                <a:lumMod val="40000"/>
                <a:lumOff val="60000"/>
              </a:schemeClr>
            </a:solidFill>
          </a:ln>
        </p:spPr>
      </p:pic>
    </p:spTree>
    <p:extLst>
      <p:ext uri="{BB962C8B-B14F-4D97-AF65-F5344CB8AC3E}">
        <p14:creationId xmlns:p14="http://schemas.microsoft.com/office/powerpoint/2010/main" val="1914899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515350" cy="1205948"/>
          </a:xfrm>
        </p:spPr>
        <p:txBody>
          <a:bodyPr>
            <a:normAutofit/>
          </a:bodyPr>
          <a:lstStyle/>
          <a:p>
            <a:r>
              <a:rPr lang="en-US" dirty="0"/>
              <a:t>10. Sourcing Locally*</a:t>
            </a:r>
          </a:p>
        </p:txBody>
      </p:sp>
      <p:sp>
        <p:nvSpPr>
          <p:cNvPr id="3" name="Content Placeholder 2"/>
          <p:cNvSpPr>
            <a:spLocks noGrp="1"/>
          </p:cNvSpPr>
          <p:nvPr>
            <p:ph idx="1"/>
          </p:nvPr>
        </p:nvSpPr>
        <p:spPr>
          <a:xfrm>
            <a:off x="0" y="1205948"/>
            <a:ext cx="9144000" cy="4971015"/>
          </a:xfrm>
        </p:spPr>
        <p:txBody>
          <a:bodyPr>
            <a:normAutofit/>
          </a:bodyPr>
          <a:lstStyle/>
          <a:p>
            <a:r>
              <a:rPr lang="en-US" dirty="0"/>
              <a:t>Jurisdictions wishing to stimulate a local solar market or ensure that as many of the project benefits as possible are retained in the area can include requirements that respondents use local materials and/or labor</a:t>
            </a:r>
          </a:p>
          <a:p>
            <a:pPr marL="457200" lvl="1" indent="0">
              <a:buNone/>
            </a:pPr>
            <a:r>
              <a:rPr lang="en-US" dirty="0"/>
              <a:t>*It is important to determine if local resources are available and cost effective prior to including this stipulations</a:t>
            </a:r>
          </a:p>
          <a:p>
            <a:pPr marL="457200" lvl="1" indent="0">
              <a:buNone/>
            </a:pPr>
            <a:endParaRPr lang="en-US" sz="1200" dirty="0"/>
          </a:p>
          <a:p>
            <a:r>
              <a:rPr lang="en-US" dirty="0"/>
              <a:t>Local governments can include requirements within the RFP directing respondents to identify and describe any community benefits associated with the project being proposed</a:t>
            </a:r>
          </a:p>
        </p:txBody>
      </p:sp>
    </p:spTree>
    <p:extLst>
      <p:ext uri="{BB962C8B-B14F-4D97-AF65-F5344CB8AC3E}">
        <p14:creationId xmlns:p14="http://schemas.microsoft.com/office/powerpoint/2010/main" val="2861974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515350" cy="1007165"/>
          </a:xfrm>
        </p:spPr>
        <p:txBody>
          <a:bodyPr/>
          <a:lstStyle/>
          <a:p>
            <a:r>
              <a:rPr lang="en-US" dirty="0"/>
              <a:t>11. Subscribers</a:t>
            </a:r>
          </a:p>
        </p:txBody>
      </p:sp>
      <p:sp>
        <p:nvSpPr>
          <p:cNvPr id="3" name="Content Placeholder 2"/>
          <p:cNvSpPr>
            <a:spLocks noGrp="1"/>
          </p:cNvSpPr>
          <p:nvPr>
            <p:ph idx="1"/>
          </p:nvPr>
        </p:nvSpPr>
        <p:spPr>
          <a:xfrm>
            <a:off x="-1" y="896328"/>
            <a:ext cx="9144001" cy="5310508"/>
          </a:xfrm>
        </p:spPr>
        <p:txBody>
          <a:bodyPr>
            <a:normAutofit/>
          </a:bodyPr>
          <a:lstStyle/>
          <a:p>
            <a:r>
              <a:rPr lang="en-US" dirty="0"/>
              <a:t>Anchor Subscribers</a:t>
            </a:r>
          </a:p>
          <a:p>
            <a:pPr lvl="1">
              <a:buFont typeface="Wingdings" panose="05000000000000000000" pitchFamily="2" charset="2"/>
              <a:buChar char="§"/>
            </a:pPr>
            <a:r>
              <a:rPr lang="en-US" sz="2800" dirty="0"/>
              <a:t>Local governmental load</a:t>
            </a:r>
          </a:p>
          <a:p>
            <a:pPr lvl="1">
              <a:buFont typeface="Wingdings" panose="05000000000000000000" pitchFamily="2" charset="2"/>
              <a:buChar char="§"/>
            </a:pPr>
            <a:r>
              <a:rPr lang="en-US" sz="2800" dirty="0"/>
              <a:t>Schools, water department, street &amp; traffic lighting, etc.</a:t>
            </a:r>
          </a:p>
          <a:p>
            <a:pPr lvl="1">
              <a:buFont typeface="Wingdings" panose="05000000000000000000" pitchFamily="2" charset="2"/>
              <a:buChar char="§"/>
            </a:pPr>
            <a:r>
              <a:rPr lang="en-US" sz="2800" dirty="0"/>
              <a:t>Commercial &amp; industrial load</a:t>
            </a:r>
          </a:p>
          <a:p>
            <a:pPr lvl="2"/>
            <a:r>
              <a:rPr lang="en-US" sz="2800" dirty="0"/>
              <a:t>Stores, factories, etc. </a:t>
            </a:r>
          </a:p>
          <a:p>
            <a:r>
              <a:rPr lang="en-US" dirty="0"/>
              <a:t>Residential Subscribers</a:t>
            </a:r>
          </a:p>
          <a:p>
            <a:pPr lvl="1">
              <a:buFont typeface="Wingdings" panose="05000000000000000000" pitchFamily="2" charset="2"/>
              <a:buChar char="§"/>
            </a:pPr>
            <a:r>
              <a:rPr lang="en-US" sz="2800" dirty="0">
                <a:uFill>
                  <a:solidFill>
                    <a:srgbClr val="FFFF00"/>
                  </a:solidFill>
                </a:uFill>
              </a:rPr>
              <a:t>How many residential subscribers will participate?</a:t>
            </a:r>
          </a:p>
          <a:p>
            <a:pPr lvl="1">
              <a:buFont typeface="Wingdings" panose="05000000000000000000" pitchFamily="2" charset="2"/>
              <a:buChar char="§"/>
            </a:pPr>
            <a:r>
              <a:rPr lang="en-US" sz="2800" dirty="0"/>
              <a:t>Credit score considerations</a:t>
            </a:r>
          </a:p>
          <a:p>
            <a:r>
              <a:rPr lang="en-US" dirty="0"/>
              <a:t>Demonstrating a subscriber base will make the project more attractive to developers</a:t>
            </a:r>
          </a:p>
        </p:txBody>
      </p:sp>
    </p:spTree>
    <p:extLst>
      <p:ext uri="{BB962C8B-B14F-4D97-AF65-F5344CB8AC3E}">
        <p14:creationId xmlns:p14="http://schemas.microsoft.com/office/powerpoint/2010/main" val="2378410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5F2E82-32B7-4AF5-9542-791036360E92}"/>
              </a:ext>
            </a:extLst>
          </p:cNvPr>
          <p:cNvSpPr>
            <a:spLocks noGrp="1"/>
          </p:cNvSpPr>
          <p:nvPr>
            <p:ph idx="1"/>
          </p:nvPr>
        </p:nvSpPr>
        <p:spPr>
          <a:xfrm>
            <a:off x="0" y="1122896"/>
            <a:ext cx="9144000" cy="4987757"/>
          </a:xfrm>
        </p:spPr>
        <p:txBody>
          <a:bodyPr/>
          <a:lstStyle/>
          <a:p>
            <a:r>
              <a:rPr lang="en-US" dirty="0"/>
              <a:t>United Power Sol Partners Cooperative Solar Farm, Colorado</a:t>
            </a:r>
          </a:p>
          <a:p>
            <a:pPr lvl="1"/>
            <a:r>
              <a:rPr lang="en-US" dirty="0">
                <a:hlinkClick r:id="rId2"/>
              </a:rPr>
              <a:t>http://www.unitedpower.com/cooperative-solar-farm/ </a:t>
            </a:r>
            <a:endParaRPr lang="en-US" dirty="0"/>
          </a:p>
          <a:p>
            <a:r>
              <a:rPr lang="en-US" dirty="0"/>
              <a:t>University Park Community Solar LLC, Maryland</a:t>
            </a:r>
          </a:p>
          <a:p>
            <a:pPr lvl="1"/>
            <a:r>
              <a:rPr lang="en-US" dirty="0">
                <a:hlinkClick r:id="rId3"/>
              </a:rPr>
              <a:t>http://www.universityparksolar.com/</a:t>
            </a:r>
            <a:endParaRPr lang="en-US" dirty="0"/>
          </a:p>
          <a:p>
            <a:r>
              <a:rPr lang="en-US" dirty="0"/>
              <a:t>Solar for Sakai, Bainbridge Island, Washington</a:t>
            </a:r>
          </a:p>
          <a:p>
            <a:pPr lvl="1"/>
            <a:r>
              <a:rPr lang="en-US" dirty="0">
                <a:hlinkClick r:id="rId4"/>
              </a:rPr>
              <a:t>http://cenergysolutions.org/Programs/SolarForSakai.html</a:t>
            </a:r>
            <a:endParaRPr lang="en-US" dirty="0"/>
          </a:p>
          <a:p>
            <a:r>
              <a:rPr lang="en-US" dirty="0"/>
              <a:t>Dairyland Power Cooperative, Wisconsin</a:t>
            </a:r>
          </a:p>
          <a:p>
            <a:pPr lvl="1"/>
            <a:r>
              <a:rPr lang="en-US" dirty="0">
                <a:hlinkClick r:id="rId5"/>
              </a:rPr>
              <a:t>http://ruralsolarstories.org/</a:t>
            </a:r>
            <a:endParaRPr lang="en-US" dirty="0"/>
          </a:p>
          <a:p>
            <a:r>
              <a:rPr lang="en-US" dirty="0"/>
              <a:t>South View Solar Farm, Elizabeth, Illinois</a:t>
            </a:r>
          </a:p>
          <a:p>
            <a:pPr lvl="1"/>
            <a:r>
              <a:rPr lang="en-US" dirty="0">
                <a:hlinkClick r:id="rId6"/>
              </a:rPr>
              <a:t>https://www.jocarroll.com/sites/jocarroll/files/images/South-View-Solar-Farm-FAQ.pdf</a:t>
            </a:r>
            <a:endParaRPr lang="en-US" dirty="0"/>
          </a:p>
        </p:txBody>
      </p:sp>
      <p:sp>
        <p:nvSpPr>
          <p:cNvPr id="3" name="TextBox 2">
            <a:extLst>
              <a:ext uri="{FF2B5EF4-FFF2-40B4-BE49-F238E27FC236}">
                <a16:creationId xmlns:a16="http://schemas.microsoft.com/office/drawing/2014/main" id="{56402E16-8777-44EA-B21A-74750C28348D}"/>
              </a:ext>
            </a:extLst>
          </p:cNvPr>
          <p:cNvSpPr txBox="1"/>
          <p:nvPr/>
        </p:nvSpPr>
        <p:spPr>
          <a:xfrm>
            <a:off x="0" y="87923"/>
            <a:ext cx="7016262" cy="769441"/>
          </a:xfrm>
          <a:prstGeom prst="rect">
            <a:avLst/>
          </a:prstGeom>
          <a:noFill/>
        </p:spPr>
        <p:txBody>
          <a:bodyPr wrap="square" rtlCol="0">
            <a:spAutoFit/>
          </a:bodyPr>
          <a:lstStyle/>
          <a:p>
            <a:r>
              <a:rPr lang="en-US" sz="4400" dirty="0">
                <a:solidFill>
                  <a:prstClr val="black"/>
                </a:solidFill>
                <a:latin typeface="Calibri Light"/>
                <a:ea typeface="+mj-ea"/>
                <a:cs typeface="+mj-cs"/>
              </a:rPr>
              <a:t>Examples</a:t>
            </a:r>
            <a:endParaRPr lang="en-US" dirty="0"/>
          </a:p>
        </p:txBody>
      </p:sp>
    </p:spTree>
    <p:extLst>
      <p:ext uri="{BB962C8B-B14F-4D97-AF65-F5344CB8AC3E}">
        <p14:creationId xmlns:p14="http://schemas.microsoft.com/office/powerpoint/2010/main" val="16471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8515350" cy="955964"/>
          </a:xfrm>
        </p:spPr>
        <p:txBody>
          <a:bodyPr/>
          <a:lstStyle/>
          <a:p>
            <a:r>
              <a:rPr lang="en-US" dirty="0"/>
              <a:t>Additional Resources</a:t>
            </a:r>
          </a:p>
        </p:txBody>
      </p:sp>
      <p:pic>
        <p:nvPicPr>
          <p:cNvPr id="4"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4618" y="2007524"/>
            <a:ext cx="3657599"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p:cNvSpPr>
            <a:spLocks noGrp="1"/>
          </p:cNvSpPr>
          <p:nvPr>
            <p:ph idx="1"/>
          </p:nvPr>
        </p:nvSpPr>
        <p:spPr>
          <a:xfrm>
            <a:off x="124691" y="817418"/>
            <a:ext cx="4959927" cy="5209309"/>
          </a:xfrm>
        </p:spPr>
        <p:txBody>
          <a:bodyPr>
            <a:normAutofit fontScale="55000" lnSpcReduction="20000"/>
          </a:bodyPr>
          <a:lstStyle/>
          <a:p>
            <a:pPr marL="0" indent="0">
              <a:buNone/>
            </a:pPr>
            <a:r>
              <a:rPr lang="en-US" b="1" dirty="0">
                <a:solidFill>
                  <a:prstClr val="black"/>
                </a:solidFill>
              </a:rPr>
              <a:t>Illinois Solar Energy Association</a:t>
            </a:r>
          </a:p>
          <a:p>
            <a:pPr marL="0" indent="0">
              <a:buNone/>
            </a:pPr>
            <a:r>
              <a:rPr lang="en-US" dirty="0">
                <a:solidFill>
                  <a:prstClr val="black"/>
                </a:solidFill>
                <a:hlinkClick r:id="rId3"/>
              </a:rPr>
              <a:t>www.illinoissolar.org</a:t>
            </a:r>
            <a:endParaRPr lang="en-US" dirty="0">
              <a:solidFill>
                <a:prstClr val="black"/>
              </a:solidFill>
            </a:endParaRPr>
          </a:p>
          <a:p>
            <a:pPr marL="0" indent="0">
              <a:buNone/>
            </a:pPr>
            <a:endParaRPr lang="en-US" b="1" dirty="0">
              <a:solidFill>
                <a:prstClr val="black"/>
              </a:solidFill>
            </a:endParaRPr>
          </a:p>
          <a:p>
            <a:pPr marL="0" indent="0">
              <a:buNone/>
            </a:pPr>
            <a:r>
              <a:rPr lang="en-US" b="1" dirty="0">
                <a:solidFill>
                  <a:prstClr val="black"/>
                </a:solidFill>
              </a:rPr>
              <a:t>Coalition for Community Solar Access (CCSA</a:t>
            </a:r>
            <a:r>
              <a:rPr lang="en-US" dirty="0">
                <a:solidFill>
                  <a:prstClr val="black"/>
                </a:solidFill>
              </a:rPr>
              <a:t>)</a:t>
            </a:r>
          </a:p>
          <a:p>
            <a:pPr marL="0" indent="0">
              <a:buNone/>
            </a:pPr>
            <a:r>
              <a:rPr lang="en-US" dirty="0">
                <a:solidFill>
                  <a:prstClr val="black"/>
                </a:solidFill>
              </a:rPr>
              <a:t> </a:t>
            </a:r>
            <a:r>
              <a:rPr lang="en-US" sz="2800" dirty="0">
                <a:solidFill>
                  <a:prstClr val="black"/>
                </a:solidFill>
                <a:hlinkClick r:id="rId4"/>
              </a:rPr>
              <a:t>www.communitysolaraccess.org/</a:t>
            </a:r>
            <a:endParaRPr lang="en-US" sz="2800" dirty="0">
              <a:solidFill>
                <a:prstClr val="black"/>
              </a:solidFill>
            </a:endParaRPr>
          </a:p>
          <a:p>
            <a:pPr lvl="1"/>
            <a:endParaRPr lang="en-US" sz="2800" b="1" dirty="0">
              <a:solidFill>
                <a:prstClr val="black"/>
              </a:solidFill>
            </a:endParaRPr>
          </a:p>
          <a:p>
            <a:pPr marL="0" indent="0">
              <a:buNone/>
            </a:pPr>
            <a:r>
              <a:rPr lang="en-US" b="1" dirty="0">
                <a:solidFill>
                  <a:prstClr val="black"/>
                </a:solidFill>
              </a:rPr>
              <a:t>Solar Energy Industries Association (SEIA)</a:t>
            </a:r>
          </a:p>
          <a:p>
            <a:pPr marL="0" indent="0">
              <a:buNone/>
            </a:pPr>
            <a:r>
              <a:rPr lang="en-US" dirty="0">
                <a:hlinkClick r:id="rId5"/>
              </a:rPr>
              <a:t>http://www.seia.org/policy/distributed-solar/shared-renewablescommunity-solar</a:t>
            </a:r>
            <a:r>
              <a:rPr lang="en-US" dirty="0"/>
              <a:t> </a:t>
            </a:r>
          </a:p>
          <a:p>
            <a:endParaRPr lang="en-US" dirty="0">
              <a:solidFill>
                <a:prstClr val="black"/>
              </a:solidFill>
            </a:endParaRPr>
          </a:p>
          <a:p>
            <a:pPr marL="0" indent="0">
              <a:buNone/>
            </a:pPr>
            <a:r>
              <a:rPr lang="en-US" b="1" dirty="0">
                <a:solidFill>
                  <a:srgbClr val="000000"/>
                </a:solidFill>
              </a:rPr>
              <a:t>Interstate Renewable Energy Council (IREC)</a:t>
            </a:r>
          </a:p>
          <a:p>
            <a:pPr marL="0" indent="0">
              <a:buNone/>
            </a:pPr>
            <a:r>
              <a:rPr lang="en-US" dirty="0">
                <a:solidFill>
                  <a:srgbClr val="000000"/>
                </a:solidFill>
                <a:hlinkClick r:id="rId6"/>
              </a:rPr>
              <a:t>www.irecusa.org/regulatory-reform/shared-renewables/</a:t>
            </a:r>
            <a:endParaRPr lang="en-US" dirty="0">
              <a:solidFill>
                <a:srgbClr val="000000"/>
              </a:solidFill>
            </a:endParaRPr>
          </a:p>
          <a:p>
            <a:pPr lvl="1"/>
            <a:endParaRPr lang="en-US" sz="2800" dirty="0">
              <a:solidFill>
                <a:srgbClr val="000000"/>
              </a:solidFill>
            </a:endParaRPr>
          </a:p>
          <a:p>
            <a:pPr marL="0" indent="0">
              <a:buNone/>
            </a:pPr>
            <a:r>
              <a:rPr lang="en-US" b="1" dirty="0">
                <a:solidFill>
                  <a:srgbClr val="000000"/>
                </a:solidFill>
              </a:rPr>
              <a:t>National Resource Energy Lab (NREL)</a:t>
            </a:r>
          </a:p>
          <a:p>
            <a:pPr marL="0" indent="0">
              <a:buNone/>
            </a:pPr>
            <a:r>
              <a:rPr lang="en-US" sz="2800" dirty="0">
                <a:hlinkClick r:id="rId7"/>
              </a:rPr>
              <a:t>http://www.nrel.gov/docs/fy11osti/49930.pdf</a:t>
            </a:r>
            <a:endParaRPr lang="en-US" sz="2800" dirty="0"/>
          </a:p>
          <a:p>
            <a:pPr marL="0" indent="0">
              <a:buNone/>
            </a:pPr>
            <a:endParaRPr lang="en-US" sz="2400" dirty="0"/>
          </a:p>
          <a:p>
            <a:pPr marL="0" indent="0">
              <a:buNone/>
            </a:pPr>
            <a:r>
              <a:rPr lang="en-US" sz="2700" b="1" dirty="0"/>
              <a:t>Vermont Natural Resource Council (VECAN)</a:t>
            </a:r>
          </a:p>
          <a:p>
            <a:pPr marL="0" indent="0">
              <a:buNone/>
            </a:pPr>
            <a:r>
              <a:rPr lang="en-US" sz="2700" dirty="0">
                <a:hlinkClick r:id="rId8"/>
              </a:rPr>
              <a:t>http://www.vecan.net/about-the-community-solar-toolbox/</a:t>
            </a:r>
            <a:endParaRPr lang="en-US" sz="2700" dirty="0"/>
          </a:p>
        </p:txBody>
      </p:sp>
    </p:spTree>
    <p:extLst>
      <p:ext uri="{BB962C8B-B14F-4D97-AF65-F5344CB8AC3E}">
        <p14:creationId xmlns:p14="http://schemas.microsoft.com/office/powerpoint/2010/main" val="3817454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79000">
              <a:schemeClr val="bg1">
                <a:tint val="98000"/>
                <a:satMod val="130000"/>
                <a:shade val="90000"/>
                <a:lumMod val="103000"/>
              </a:schemeClr>
            </a:gs>
            <a:gs pos="96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01" y="1327265"/>
            <a:ext cx="8844016" cy="5303520"/>
          </a:xfrm>
        </p:spPr>
      </p:pic>
      <p:sp>
        <p:nvSpPr>
          <p:cNvPr id="4" name="TextBox 3"/>
          <p:cNvSpPr txBox="1"/>
          <p:nvPr/>
        </p:nvSpPr>
        <p:spPr>
          <a:xfrm>
            <a:off x="138546" y="249381"/>
            <a:ext cx="6954981" cy="769441"/>
          </a:xfrm>
          <a:prstGeom prst="rect">
            <a:avLst/>
          </a:prstGeom>
          <a:noFill/>
        </p:spPr>
        <p:txBody>
          <a:bodyPr wrap="square" rtlCol="0">
            <a:spAutoFit/>
          </a:bodyPr>
          <a:lstStyle/>
          <a:p>
            <a:pPr algn="ctr"/>
            <a:r>
              <a:rPr lang="en-US" sz="4400" dirty="0"/>
              <a:t>Community Solar Ownership!</a:t>
            </a:r>
          </a:p>
        </p:txBody>
      </p:sp>
      <p:pic>
        <p:nvPicPr>
          <p:cNvPr id="5" name="Picture 4"/>
          <p:cNvPicPr>
            <a:picLocks noChangeAspect="1"/>
          </p:cNvPicPr>
          <p:nvPr/>
        </p:nvPicPr>
        <p:blipFill>
          <a:blip r:embed="rId3"/>
          <a:stretch>
            <a:fillRect/>
          </a:stretch>
        </p:blipFill>
        <p:spPr>
          <a:xfrm>
            <a:off x="7245051" y="164668"/>
            <a:ext cx="1737511" cy="938865"/>
          </a:xfrm>
          <a:prstGeom prst="rect">
            <a:avLst/>
          </a:prstGeom>
        </p:spPr>
      </p:pic>
    </p:spTree>
    <p:extLst>
      <p:ext uri="{BB962C8B-B14F-4D97-AF65-F5344CB8AC3E}">
        <p14:creationId xmlns:p14="http://schemas.microsoft.com/office/powerpoint/2010/main" val="3129910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515350" cy="1224018"/>
          </a:xfrm>
        </p:spPr>
        <p:txBody>
          <a:bodyPr/>
          <a:lstStyle/>
          <a:p>
            <a:r>
              <a:rPr lang="en-US" dirty="0"/>
              <a:t>Term Definitions </a:t>
            </a:r>
          </a:p>
        </p:txBody>
      </p:sp>
      <p:sp>
        <p:nvSpPr>
          <p:cNvPr id="3" name="Content Placeholder 2"/>
          <p:cNvSpPr>
            <a:spLocks noGrp="1"/>
          </p:cNvSpPr>
          <p:nvPr>
            <p:ph idx="1"/>
          </p:nvPr>
        </p:nvSpPr>
        <p:spPr>
          <a:xfrm>
            <a:off x="0" y="1066800"/>
            <a:ext cx="9144000" cy="5061438"/>
          </a:xfrm>
        </p:spPr>
        <p:txBody>
          <a:bodyPr>
            <a:normAutofit fontScale="92500" lnSpcReduction="10000"/>
          </a:bodyPr>
          <a:lstStyle/>
          <a:p>
            <a:r>
              <a:rPr lang="en-US" sz="2600" b="1" dirty="0"/>
              <a:t>RFP</a:t>
            </a:r>
            <a:r>
              <a:rPr lang="en-US" sz="2600" dirty="0"/>
              <a:t> – </a:t>
            </a:r>
            <a:r>
              <a:rPr lang="en-US" sz="2600" b="1" dirty="0"/>
              <a:t>Request for Proposal</a:t>
            </a:r>
            <a:r>
              <a:rPr lang="en-US" sz="2600" dirty="0"/>
              <a:t>, a specific request for proposals on a particular project. Will likely request bidder to describe how they would design and finance a project</a:t>
            </a:r>
          </a:p>
          <a:p>
            <a:endParaRPr lang="en-US" sz="1300" dirty="0"/>
          </a:p>
          <a:p>
            <a:r>
              <a:rPr lang="en-US" sz="2600" b="1" dirty="0"/>
              <a:t>RFI</a:t>
            </a:r>
            <a:r>
              <a:rPr lang="en-US" sz="2600" dirty="0"/>
              <a:t> – </a:t>
            </a:r>
            <a:r>
              <a:rPr lang="en-US" sz="2600" b="1" dirty="0"/>
              <a:t>Request for Information</a:t>
            </a:r>
            <a:r>
              <a:rPr lang="en-US" sz="2600" dirty="0"/>
              <a:t>, tactic used when there are a lot of potential suppliers or when more information is needed about the responder pool.  Release this first if unsure of the scope or challenges of a project</a:t>
            </a:r>
          </a:p>
          <a:p>
            <a:endParaRPr lang="en-US" sz="1300" dirty="0"/>
          </a:p>
          <a:p>
            <a:r>
              <a:rPr lang="en-US" sz="2600" b="1" dirty="0"/>
              <a:t>PPA</a:t>
            </a:r>
            <a:r>
              <a:rPr lang="en-US" sz="2600" dirty="0"/>
              <a:t> – </a:t>
            </a:r>
            <a:r>
              <a:rPr lang="en-US" sz="2600" b="1" dirty="0"/>
              <a:t>Power Purchase Agreement</a:t>
            </a:r>
            <a:r>
              <a:rPr lang="en-US" sz="2600" dirty="0"/>
              <a:t>, a financial agreement where a developer arranges for the design, permitting, financing, and installation of a solar energy system on a customer’s property at little to no cost. </a:t>
            </a:r>
            <a:r>
              <a:rPr lang="en-US" sz="2600" dirty="0">
                <a:uFill>
                  <a:solidFill>
                    <a:srgbClr val="FFFF00"/>
                  </a:solidFill>
                </a:uFill>
              </a:rPr>
              <a:t>The developer sells the power generated to the host customer</a:t>
            </a:r>
            <a:r>
              <a:rPr lang="en-US" sz="2600" dirty="0"/>
              <a:t> at a low fixed rate, and retains any tax credits and other incentives generated from the system</a:t>
            </a:r>
            <a:endParaRPr lang="en-US" sz="2600" b="1" dirty="0"/>
          </a:p>
          <a:p>
            <a:endParaRPr lang="en-US" dirty="0"/>
          </a:p>
          <a:p>
            <a:pPr marL="0" indent="0">
              <a:buNone/>
            </a:pPr>
            <a:endParaRPr lang="en-US" dirty="0"/>
          </a:p>
        </p:txBody>
      </p:sp>
    </p:spTree>
    <p:extLst>
      <p:ext uri="{BB962C8B-B14F-4D97-AF65-F5344CB8AC3E}">
        <p14:creationId xmlns:p14="http://schemas.microsoft.com/office/powerpoint/2010/main" val="326471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8515350" cy="1060173"/>
          </a:xfrm>
        </p:spPr>
        <p:txBody>
          <a:bodyPr/>
          <a:lstStyle/>
          <a:p>
            <a:r>
              <a:rPr lang="en-US" dirty="0"/>
              <a:t>Term Definitions, Cont.</a:t>
            </a:r>
          </a:p>
        </p:txBody>
      </p:sp>
      <p:sp>
        <p:nvSpPr>
          <p:cNvPr id="3" name="Content Placeholder 2"/>
          <p:cNvSpPr>
            <a:spLocks noGrp="1"/>
          </p:cNvSpPr>
          <p:nvPr>
            <p:ph idx="1"/>
          </p:nvPr>
        </p:nvSpPr>
        <p:spPr>
          <a:xfrm>
            <a:off x="0" y="1179444"/>
            <a:ext cx="9144000" cy="4948794"/>
          </a:xfrm>
        </p:spPr>
        <p:txBody>
          <a:bodyPr>
            <a:normAutofit/>
          </a:bodyPr>
          <a:lstStyle/>
          <a:p>
            <a:r>
              <a:rPr lang="en-US" sz="2600" b="1" dirty="0"/>
              <a:t>REC</a:t>
            </a:r>
            <a:r>
              <a:rPr lang="en-US" sz="2600" dirty="0"/>
              <a:t> – </a:t>
            </a:r>
            <a:r>
              <a:rPr lang="en-US" sz="2600" b="1" dirty="0"/>
              <a:t>Renewable Energy Credit</a:t>
            </a:r>
            <a:r>
              <a:rPr lang="en-US" sz="2600" dirty="0"/>
              <a:t>, an energy commodity that represents proof that 1 MWh of electricity was generated from a renewable source and fed into the grid. Also called green tags or renewable energy certificates. Monetary compensation for the environmental benefits of clean energy</a:t>
            </a:r>
          </a:p>
          <a:p>
            <a:endParaRPr lang="en-US" sz="1200" b="1" dirty="0"/>
          </a:p>
          <a:p>
            <a:r>
              <a:rPr lang="en-US" sz="2600" b="1" dirty="0"/>
              <a:t>Respondent or bidder</a:t>
            </a:r>
            <a:r>
              <a:rPr lang="en-US" sz="2600" dirty="0"/>
              <a:t>, entities that receive the RFP (i.e. solar developers)</a:t>
            </a:r>
          </a:p>
          <a:p>
            <a:pPr marL="0" indent="0">
              <a:buNone/>
            </a:pPr>
            <a:endParaRPr lang="en-US" sz="1200" b="1" dirty="0"/>
          </a:p>
          <a:p>
            <a:r>
              <a:rPr lang="en-US" sz="2600" b="1" dirty="0"/>
              <a:t>Anchor tenant or subscriber</a:t>
            </a:r>
            <a:r>
              <a:rPr lang="en-US" sz="2600" dirty="0"/>
              <a:t>, an organization that agrees to take on a large portion of the generation </a:t>
            </a:r>
            <a:r>
              <a:rPr lang="en-US" sz="2600" dirty="0">
                <a:uFill>
                  <a:solidFill>
                    <a:srgbClr val="FFFF00"/>
                  </a:solidFill>
                </a:uFill>
              </a:rPr>
              <a:t>(no more than 40%)</a:t>
            </a:r>
          </a:p>
        </p:txBody>
      </p:sp>
    </p:spTree>
    <p:extLst>
      <p:ext uri="{BB962C8B-B14F-4D97-AF65-F5344CB8AC3E}">
        <p14:creationId xmlns:p14="http://schemas.microsoft.com/office/powerpoint/2010/main" val="513695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8515350" cy="1482436"/>
          </a:xfrm>
        </p:spPr>
        <p:txBody>
          <a:bodyPr/>
          <a:lstStyle/>
          <a:p>
            <a:r>
              <a:rPr lang="en-US" dirty="0"/>
              <a:t>Benefits of Using a Formal RFP</a:t>
            </a:r>
          </a:p>
        </p:txBody>
      </p:sp>
      <p:sp>
        <p:nvSpPr>
          <p:cNvPr id="3" name="Content Placeholder 2"/>
          <p:cNvSpPr>
            <a:spLocks noGrp="1"/>
          </p:cNvSpPr>
          <p:nvPr>
            <p:ph idx="1"/>
          </p:nvPr>
        </p:nvSpPr>
        <p:spPr>
          <a:xfrm>
            <a:off x="0" y="1403840"/>
            <a:ext cx="9144000" cy="4706814"/>
          </a:xfrm>
        </p:spPr>
        <p:txBody>
          <a:bodyPr>
            <a:normAutofit/>
          </a:bodyPr>
          <a:lstStyle/>
          <a:p>
            <a:r>
              <a:rPr lang="en-US" dirty="0"/>
              <a:t>Provides comprehensive, formal reply from suppliers – easier to compare against each other</a:t>
            </a:r>
          </a:p>
          <a:p>
            <a:endParaRPr lang="en-US" sz="1200" dirty="0"/>
          </a:p>
          <a:p>
            <a:r>
              <a:rPr lang="en-US" dirty="0"/>
              <a:t>Demonstrates the attempt to act without a prejudice or preferred supplier</a:t>
            </a:r>
          </a:p>
          <a:p>
            <a:endParaRPr lang="en-US" sz="1200" dirty="0"/>
          </a:p>
          <a:p>
            <a:r>
              <a:rPr lang="en-US" dirty="0"/>
              <a:t>May help negotiate a lower cost</a:t>
            </a:r>
          </a:p>
          <a:p>
            <a:endParaRPr lang="en-US" sz="1200" dirty="0"/>
          </a:p>
          <a:p>
            <a:r>
              <a:rPr lang="en-US" dirty="0"/>
              <a:t>Bidder feedback can help identify additional options that were not considered or temper unrealistic assumptions</a:t>
            </a:r>
          </a:p>
          <a:p>
            <a:endParaRPr lang="en-US" dirty="0"/>
          </a:p>
        </p:txBody>
      </p:sp>
    </p:spTree>
    <p:extLst>
      <p:ext uri="{BB962C8B-B14F-4D97-AF65-F5344CB8AC3E}">
        <p14:creationId xmlns:p14="http://schemas.microsoft.com/office/powerpoint/2010/main" val="323643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515350" cy="980661"/>
          </a:xfrm>
        </p:spPr>
        <p:txBody>
          <a:bodyPr/>
          <a:lstStyle/>
          <a:p>
            <a:r>
              <a:rPr lang="en-US" dirty="0"/>
              <a:t>Before You Start…</a:t>
            </a:r>
          </a:p>
        </p:txBody>
      </p:sp>
      <p:sp>
        <p:nvSpPr>
          <p:cNvPr id="3" name="Content Placeholder 2"/>
          <p:cNvSpPr>
            <a:spLocks noGrp="1"/>
          </p:cNvSpPr>
          <p:nvPr>
            <p:ph idx="1"/>
          </p:nvPr>
        </p:nvSpPr>
        <p:spPr>
          <a:xfrm>
            <a:off x="0" y="1080654"/>
            <a:ext cx="9144000" cy="5015345"/>
          </a:xfrm>
        </p:spPr>
        <p:txBody>
          <a:bodyPr>
            <a:normAutofit/>
          </a:bodyPr>
          <a:lstStyle/>
          <a:p>
            <a:pPr>
              <a:lnSpc>
                <a:spcPct val="150000"/>
              </a:lnSpc>
            </a:pPr>
            <a:r>
              <a:rPr lang="en-US" dirty="0"/>
              <a:t>Educate yourself, your community, and your staff</a:t>
            </a:r>
          </a:p>
          <a:p>
            <a:pPr lvl="1">
              <a:lnSpc>
                <a:spcPct val="150000"/>
              </a:lnSpc>
            </a:pPr>
            <a:endParaRPr lang="en-US" sz="1200" dirty="0"/>
          </a:p>
          <a:p>
            <a:pPr lvl="1">
              <a:lnSpc>
                <a:spcPct val="100000"/>
              </a:lnSpc>
            </a:pPr>
            <a:r>
              <a:rPr lang="en-US" dirty="0"/>
              <a:t>What is community solar? Once it has been identified, understand  how the Illinois program works</a:t>
            </a:r>
          </a:p>
          <a:p>
            <a:pPr lvl="1">
              <a:lnSpc>
                <a:spcPct val="100000"/>
              </a:lnSpc>
            </a:pPr>
            <a:endParaRPr lang="en-US" sz="1200" dirty="0"/>
          </a:p>
          <a:p>
            <a:pPr lvl="1">
              <a:lnSpc>
                <a:spcPct val="100000"/>
              </a:lnSpc>
            </a:pPr>
            <a:r>
              <a:rPr lang="en-US" dirty="0"/>
              <a:t>What are the financial commitments needed for my community, business, family, etc. to participate in a community solar project?</a:t>
            </a:r>
          </a:p>
          <a:p>
            <a:pPr lvl="1">
              <a:lnSpc>
                <a:spcPct val="100000"/>
              </a:lnSpc>
            </a:pPr>
            <a:endParaRPr lang="en-US" sz="1200" dirty="0"/>
          </a:p>
          <a:p>
            <a:pPr lvl="1">
              <a:lnSpc>
                <a:spcPct val="100000"/>
              </a:lnSpc>
            </a:pPr>
            <a:r>
              <a:rPr lang="en-US" dirty="0"/>
              <a:t>What prep work can make the process easier and more successful? What will attract industry interest and low-cost bids?</a:t>
            </a:r>
          </a:p>
        </p:txBody>
      </p:sp>
    </p:spTree>
    <p:extLst>
      <p:ext uri="{BB962C8B-B14F-4D97-AF65-F5344CB8AC3E}">
        <p14:creationId xmlns:p14="http://schemas.microsoft.com/office/powerpoint/2010/main" val="110885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883236" cy="967409"/>
          </a:xfrm>
        </p:spPr>
        <p:txBody>
          <a:bodyPr/>
          <a:lstStyle/>
          <a:p>
            <a:r>
              <a:rPr lang="en-US" dirty="0"/>
              <a:t>RFP Guidance</a:t>
            </a:r>
          </a:p>
        </p:txBody>
      </p:sp>
      <p:sp>
        <p:nvSpPr>
          <p:cNvPr id="3" name="Content Placeholder 2"/>
          <p:cNvSpPr>
            <a:spLocks noGrp="1"/>
          </p:cNvSpPr>
          <p:nvPr>
            <p:ph idx="1"/>
          </p:nvPr>
        </p:nvSpPr>
        <p:spPr>
          <a:xfrm>
            <a:off x="0" y="1072918"/>
            <a:ext cx="9144000" cy="5046528"/>
          </a:xfrm>
        </p:spPr>
        <p:txBody>
          <a:bodyPr>
            <a:normAutofit/>
          </a:bodyPr>
          <a:lstStyle/>
          <a:p>
            <a:r>
              <a:rPr lang="en-US" sz="2400" dirty="0"/>
              <a:t>Craft RFP so that it garners responses that can be more easily compared, apples to apples</a:t>
            </a:r>
          </a:p>
          <a:p>
            <a:r>
              <a:rPr lang="en-US" sz="2400" dirty="0"/>
              <a:t>Be as specific as possible</a:t>
            </a:r>
          </a:p>
          <a:p>
            <a:r>
              <a:rPr lang="en-US" sz="2400" dirty="0"/>
              <a:t>Ask for responses in a specific format</a:t>
            </a:r>
          </a:p>
          <a:p>
            <a:r>
              <a:rPr lang="en-US" sz="2400" dirty="0"/>
              <a:t>Highlight project goals, such as:</a:t>
            </a:r>
          </a:p>
          <a:p>
            <a:pPr lvl="1"/>
            <a:r>
              <a:rPr lang="en-US" dirty="0"/>
              <a:t>We want to retain the RECs for our project, or</a:t>
            </a:r>
          </a:p>
          <a:p>
            <a:pPr lvl="1"/>
            <a:r>
              <a:rPr lang="en-US" dirty="0"/>
              <a:t>We want the lowest cost solar energy possible, or</a:t>
            </a:r>
          </a:p>
          <a:p>
            <a:pPr lvl="1"/>
            <a:r>
              <a:rPr lang="en-US" dirty="0"/>
              <a:t>We want the project sited in our community.</a:t>
            </a:r>
          </a:p>
          <a:p>
            <a:r>
              <a:rPr lang="en-US" sz="2400" dirty="0"/>
              <a:t>Cast a wide net when sending out RFP</a:t>
            </a:r>
          </a:p>
          <a:p>
            <a:pPr lvl="1"/>
            <a:r>
              <a:rPr lang="en-US" dirty="0"/>
              <a:t>Send the RFP to trade associations and local installers</a:t>
            </a:r>
          </a:p>
        </p:txBody>
      </p:sp>
    </p:spTree>
    <p:extLst>
      <p:ext uri="{BB962C8B-B14F-4D97-AF65-F5344CB8AC3E}">
        <p14:creationId xmlns:p14="http://schemas.microsoft.com/office/powerpoint/2010/main" val="25917444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47846</TotalTime>
  <Words>2363</Words>
  <Application>Microsoft Office PowerPoint</Application>
  <PresentationFormat>On-screen Show (4:3)</PresentationFormat>
  <Paragraphs>233</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PowerPoint Presentation</vt:lpstr>
      <vt:lpstr>What is Community Solar?</vt:lpstr>
      <vt:lpstr>How Community Solar Works</vt:lpstr>
      <vt:lpstr>PowerPoint Presentation</vt:lpstr>
      <vt:lpstr>Term Definitions </vt:lpstr>
      <vt:lpstr>Term Definitions, Cont.</vt:lpstr>
      <vt:lpstr>Benefits of Using a Formal RFP</vt:lpstr>
      <vt:lpstr>Before You Start…</vt:lpstr>
      <vt:lpstr>RFP Guidance</vt:lpstr>
      <vt:lpstr>Important Early Steps</vt:lpstr>
      <vt:lpstr>1. Start with Clear Goals</vt:lpstr>
      <vt:lpstr>2. Early Involvement of Broad Set  of Stakeholders</vt:lpstr>
      <vt:lpstr>3.Consider Hiring a Consultant</vt:lpstr>
      <vt:lpstr>4. Determine Ownership  Structure</vt:lpstr>
      <vt:lpstr>4. Ownership Models</vt:lpstr>
      <vt:lpstr>5. Site Considerations</vt:lpstr>
      <vt:lpstr>5. Site Considerations, Cont.</vt:lpstr>
      <vt:lpstr>6. Local Siting and Permitting</vt:lpstr>
      <vt:lpstr>7.Gather Team to Participate in Review Process</vt:lpstr>
      <vt:lpstr>Key Elements to a Successful RFP</vt:lpstr>
      <vt:lpstr>1.Cost and Financial Requirements</vt:lpstr>
      <vt:lpstr>2. Site Information</vt:lpstr>
      <vt:lpstr>3. Permitting &amp; Interconnection Responsibility</vt:lpstr>
      <vt:lpstr>4. Team Qualifications &amp;  Solar Project Experience</vt:lpstr>
      <vt:lpstr>5. Technical Specification</vt:lpstr>
      <vt:lpstr>6. Operations and Maintenance</vt:lpstr>
      <vt:lpstr>7. Performance Monitoring </vt:lpstr>
      <vt:lpstr>8. Roof Integrity and Warranties</vt:lpstr>
      <vt:lpstr>9. Establishing a Timeline: Milestones with Completion Dates</vt:lpstr>
      <vt:lpstr>10. Sourcing Locally*</vt:lpstr>
      <vt:lpstr>11. Subscribers</vt:lpstr>
      <vt:lpstr>PowerPoint Presentation</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estanley</dc:creator>
  <cp:lastModifiedBy>Nicola Brown</cp:lastModifiedBy>
  <cp:revision>109</cp:revision>
  <dcterms:created xsi:type="dcterms:W3CDTF">2017-03-21T18:34:15Z</dcterms:created>
  <dcterms:modified xsi:type="dcterms:W3CDTF">2017-07-07T20:20:05Z</dcterms:modified>
</cp:coreProperties>
</file>