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7" r:id="rId2"/>
    <p:sldId id="264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slide" Target="slides/slide6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5E8-BDB9-C444-BC07-FB3F7E9E9D99}" type="datetimeFigureOut">
              <a:rPr lang="en-US" smtClean="0"/>
              <a:pPr/>
              <a:t>7/10/12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2EAF-CE3A-CB4D-B98C-B3848B2373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5E8-BDB9-C444-BC07-FB3F7E9E9D99}" type="datetimeFigureOut">
              <a:rPr lang="en-US" smtClean="0"/>
              <a:pPr/>
              <a:t>7/10/12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2EAF-CE3A-CB4D-B98C-B3848B2373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5E8-BDB9-C444-BC07-FB3F7E9E9D99}" type="datetimeFigureOut">
              <a:rPr lang="en-US" smtClean="0"/>
              <a:pPr/>
              <a:t>7/10/12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2EAF-CE3A-CB4D-B98C-B3848B237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5E8-BDB9-C444-BC07-FB3F7E9E9D99}" type="datetimeFigureOut">
              <a:rPr lang="en-US" smtClean="0"/>
              <a:pPr/>
              <a:t>7/10/12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2EAF-CE3A-CB4D-B98C-B3848B237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5E8-BDB9-C444-BC07-FB3F7E9E9D99}" type="datetimeFigureOut">
              <a:rPr lang="en-US" smtClean="0"/>
              <a:pPr/>
              <a:t>7/10/12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2EAF-CE3A-CB4D-B98C-B3848B2373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5E8-BDB9-C444-BC07-FB3F7E9E9D99}" type="datetimeFigureOut">
              <a:rPr lang="en-US" smtClean="0"/>
              <a:pPr/>
              <a:t>7/10/12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2EAF-CE3A-CB4D-B98C-B3848B2373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5E8-BDB9-C444-BC07-FB3F7E9E9D99}" type="datetimeFigureOut">
              <a:rPr lang="en-US" smtClean="0"/>
              <a:pPr/>
              <a:t>7/10/12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2EAF-CE3A-CB4D-B98C-B3848B237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5E8-BDB9-C444-BC07-FB3F7E9E9D99}" type="datetimeFigureOut">
              <a:rPr lang="en-US" smtClean="0"/>
              <a:pPr/>
              <a:t>7/10/12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2EAF-CE3A-CB4D-B98C-B3848B2373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5E8-BDB9-C444-BC07-FB3F7E9E9D99}" type="datetimeFigureOut">
              <a:rPr lang="en-US" smtClean="0"/>
              <a:pPr/>
              <a:t>7/10/12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2EAF-CE3A-CB4D-B98C-B3848B237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5E8-BDB9-C444-BC07-FB3F7E9E9D99}" type="datetimeFigureOut">
              <a:rPr lang="en-US" smtClean="0"/>
              <a:pPr/>
              <a:t>7/10/12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2EAF-CE3A-CB4D-B98C-B3848B2373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5E8-BDB9-C444-BC07-FB3F7E9E9D99}" type="datetimeFigureOut">
              <a:rPr lang="en-US" smtClean="0"/>
              <a:pPr/>
              <a:t>7/10/12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2EAF-CE3A-CB4D-B98C-B3848B237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5E8-BDB9-C444-BC07-FB3F7E9E9D99}" type="datetimeFigureOut">
              <a:rPr lang="en-US" smtClean="0"/>
              <a:pPr/>
              <a:t>7/10/12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2EAF-CE3A-CB4D-B98C-B3848B2373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5E8-BDB9-C444-BC07-FB3F7E9E9D99}" type="datetimeFigureOut">
              <a:rPr lang="en-US" smtClean="0"/>
              <a:pPr/>
              <a:t>7/10/12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2EAF-CE3A-CB4D-B98C-B3848B237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5E8-BDB9-C444-BC07-FB3F7E9E9D99}" type="datetimeFigureOut">
              <a:rPr lang="en-US" smtClean="0"/>
              <a:pPr/>
              <a:t>7/10/12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2EAF-CE3A-CB4D-B98C-B3848B237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5E8-BDB9-C444-BC07-FB3F7E9E9D99}" type="datetimeFigureOut">
              <a:rPr lang="en-US" smtClean="0"/>
              <a:pPr/>
              <a:t>7/10/12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2EAF-CE3A-CB4D-B98C-B3848B237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05E8-BDB9-C444-BC07-FB3F7E9E9D99}" type="datetimeFigureOut">
              <a:rPr lang="en-US" smtClean="0"/>
              <a:pPr/>
              <a:t>7/10/12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22EAF-CE3A-CB4D-B98C-B3848B23739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3BA05E8-BDB9-C444-BC07-FB3F7E9E9D99}" type="datetimeFigureOut">
              <a:rPr lang="en-US" smtClean="0"/>
              <a:pPr/>
              <a:t>7/10/12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7F22EAF-CE3A-CB4D-B98C-B3848B2373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ction.ilenviro.org/p/dia/action/public/?action_KEY=8046" TargetMode="Externa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lga.gov/legislation/billstatus.asp?DocNum=1652&amp;GAID=11&amp;GA=97&amp;DocTypeID=SB&amp;LegID=57620&amp;SessionID=84" TargetMode="External"/><Relationship Id="rId3" Type="http://schemas.openxmlformats.org/officeDocument/2006/relationships/hyperlink" Target="http://www.icc.illinois.gov/docket/DocketSheet.aspx?no=12-021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lga.gov/legislation/billstatus.asp?DocNum=3811&amp;GAID=11&amp;GA=97&amp;DocTypeID=SB&amp;LegID=65914&amp;SessionID=84" TargetMode="Externa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9767" y="4814125"/>
            <a:ext cx="7956475" cy="105156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Policy + Clean Energy Illinois            </a:t>
            </a:r>
            <a:r>
              <a:rPr lang="en-US" sz="4000" dirty="0" smtClean="0"/>
              <a:t>7.10.12</a:t>
            </a:r>
            <a:endParaRPr lang="en-US" sz="4000" dirty="0"/>
          </a:p>
        </p:txBody>
      </p:sp>
      <p:pic>
        <p:nvPicPr>
          <p:cNvPr id="6" name="Picture 5" descr="ISEA_Drnks_Tag_Large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07" y="359450"/>
            <a:ext cx="6614206" cy="41963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1" y="2151063"/>
            <a:ext cx="4619901" cy="3975100"/>
          </a:xfrm>
        </p:spPr>
        <p:txBody>
          <a:bodyPr>
            <a:normAutofit fontScale="92500" lnSpcReduction="10000"/>
          </a:bodyPr>
          <a:lstStyle/>
          <a:p>
            <a:r>
              <a:rPr lang="en-US" sz="2595" b="1" dirty="0" smtClean="0"/>
              <a:t>Solar Social</a:t>
            </a:r>
          </a:p>
          <a:p>
            <a:pPr lvl="1"/>
            <a:r>
              <a:rPr lang="en-US" sz="2162" dirty="0" err="1" smtClean="0"/>
              <a:t>Testa</a:t>
            </a:r>
            <a:r>
              <a:rPr lang="en-US" sz="2162" dirty="0" smtClean="0"/>
              <a:t> Produce, Chicago</a:t>
            </a:r>
          </a:p>
          <a:p>
            <a:pPr lvl="2"/>
            <a:r>
              <a:rPr lang="en-US" sz="2162" dirty="0" smtClean="0"/>
              <a:t>July 14</a:t>
            </a:r>
            <a:r>
              <a:rPr lang="en-US" sz="2162" baseline="30000" dirty="0" smtClean="0"/>
              <a:t>th</a:t>
            </a:r>
            <a:r>
              <a:rPr lang="en-US" sz="2162" dirty="0" smtClean="0"/>
              <a:t> 10 – 1</a:t>
            </a:r>
          </a:p>
          <a:p>
            <a:pPr lvl="1"/>
            <a:r>
              <a:rPr lang="en-US" sz="2162" dirty="0" err="1" smtClean="0"/>
              <a:t>Gorr</a:t>
            </a:r>
            <a:r>
              <a:rPr lang="en-US" sz="2162" dirty="0" smtClean="0"/>
              <a:t> Residence, Palatine</a:t>
            </a:r>
          </a:p>
          <a:p>
            <a:pPr lvl="2"/>
            <a:r>
              <a:rPr lang="en-US" sz="2162" dirty="0" smtClean="0"/>
              <a:t>August 4</a:t>
            </a:r>
            <a:r>
              <a:rPr lang="en-US" sz="2162" baseline="30000" dirty="0" smtClean="0"/>
              <a:t>th</a:t>
            </a:r>
            <a:r>
              <a:rPr lang="en-US" sz="2162" dirty="0" smtClean="0"/>
              <a:t>  </a:t>
            </a:r>
          </a:p>
          <a:p>
            <a:r>
              <a:rPr lang="en-US" sz="2595" b="1" dirty="0" smtClean="0"/>
              <a:t>Streamlining Solar Conference</a:t>
            </a:r>
          </a:p>
          <a:p>
            <a:pPr lvl="1"/>
            <a:r>
              <a:rPr lang="en-US" sz="2162" dirty="0" smtClean="0"/>
              <a:t>July 19</a:t>
            </a:r>
            <a:r>
              <a:rPr lang="en-US" sz="2162" baseline="30000" dirty="0" smtClean="0"/>
              <a:t>th</a:t>
            </a:r>
            <a:r>
              <a:rPr lang="en-US" sz="2162" dirty="0" smtClean="0"/>
              <a:t>  8:30 am – 3:30 pm</a:t>
            </a:r>
          </a:p>
          <a:p>
            <a:pPr lvl="1"/>
            <a:r>
              <a:rPr lang="en-US" sz="2162" dirty="0" smtClean="0"/>
              <a:t>IIT, Chicago</a:t>
            </a:r>
          </a:p>
          <a:p>
            <a:pPr lvl="1"/>
            <a:r>
              <a:rPr lang="en-US" sz="2162" dirty="0" smtClean="0"/>
              <a:t>$60 Municipal, $125 Members, $145 Public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sz="2595" b="1" dirty="0" smtClean="0"/>
          </a:p>
          <a:p>
            <a:r>
              <a:rPr lang="en-US" sz="2595" b="1" dirty="0" smtClean="0"/>
              <a:t>Illinois State Fair</a:t>
            </a:r>
            <a:r>
              <a:rPr lang="en-US" dirty="0" smtClean="0"/>
              <a:t>, Springfield</a:t>
            </a:r>
          </a:p>
          <a:p>
            <a:pPr lvl="1"/>
            <a:r>
              <a:rPr lang="en-US" dirty="0" smtClean="0"/>
              <a:t>August 9-19</a:t>
            </a:r>
          </a:p>
          <a:p>
            <a:pPr lvl="1"/>
            <a:r>
              <a:rPr lang="en-US" sz="2162" dirty="0" smtClean="0">
                <a:solidFill>
                  <a:schemeClr val="accent1"/>
                </a:solidFill>
              </a:rPr>
              <a:t>SEEKING VOLUNTEERS to staff exhibit</a:t>
            </a:r>
          </a:p>
          <a:p>
            <a:pPr lvl="1"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4" descr="Logo_Simp_RGB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7181258" y="630382"/>
            <a:ext cx="152885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Solar &amp; Wind Rebate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Renewable Energy Resources Trust Fund annually ~ $5M</a:t>
            </a:r>
          </a:p>
          <a:p>
            <a:r>
              <a:rPr lang="en-US" dirty="0" smtClean="0"/>
              <a:t>DCEO typically allocates ~ $1.5M to Solar &amp; Wind Rebate</a:t>
            </a:r>
          </a:p>
          <a:p>
            <a:r>
              <a:rPr lang="en-US" dirty="0" smtClean="0"/>
              <a:t>$3.7M appropriated to IGEN for 2012-13 fiscal year</a:t>
            </a:r>
          </a:p>
          <a:p>
            <a:r>
              <a:rPr lang="en-US" dirty="0" smtClean="0"/>
              <a:t>Governor signed </a:t>
            </a:r>
            <a:endParaRPr lang="en-US" dirty="0" smtClean="0"/>
          </a:p>
          <a:p>
            <a:r>
              <a:rPr lang="en-US" dirty="0" smtClean="0"/>
              <a:t>Educate legislators about impact of appropriation to jobs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action.ilenviro.org/p/dia/action/public/?action_KEY</a:t>
            </a:r>
            <a:r>
              <a:rPr lang="en-US" dirty="0" smtClean="0">
                <a:hlinkClick r:id="rId2"/>
              </a:rPr>
              <a:t>=8046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Logo_Simp_RG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7181258" y="630382"/>
            <a:ext cx="152885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Contact Michelle Hickey about volunteering, membership, donations, sponsorship, partnerships. </a:t>
            </a:r>
            <a:r>
              <a:rPr lang="en-US" b="1" dirty="0" smtClean="0">
                <a:solidFill>
                  <a:schemeClr val="accent1"/>
                </a:solidFill>
              </a:rPr>
              <a:t>michelle.hickey@illinoissolar.org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DG Installer Certification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SB 1652 </a:t>
            </a:r>
            <a:r>
              <a:rPr lang="en-US" dirty="0" smtClean="0"/>
              <a:t>included language that requires the ICC to develop certification criteria for distributed generation installers</a:t>
            </a:r>
          </a:p>
          <a:p>
            <a:r>
              <a:rPr lang="en-US" dirty="0" smtClean="0"/>
              <a:t>Definition issue with “entity” and customer side vs. utility side of the meter</a:t>
            </a:r>
          </a:p>
          <a:p>
            <a:r>
              <a:rPr lang="en-US" dirty="0" smtClean="0">
                <a:hlinkClick r:id="rId3"/>
              </a:rPr>
              <a:t>ICC Docket 12-0213 </a:t>
            </a:r>
            <a:r>
              <a:rPr lang="en-US" dirty="0" smtClean="0"/>
              <a:t>– rulemaking process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workshop held on June 28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Comments submitted with ELPC on July 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workshop to be held on July 16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2"/>
            <a:r>
              <a:rPr lang="en-US" dirty="0" smtClean="0"/>
              <a:t>Number:  </a:t>
            </a:r>
            <a:r>
              <a:rPr lang="en-US" dirty="0" smtClean="0"/>
              <a:t>1.866.418.3591    Code</a:t>
            </a:r>
            <a:r>
              <a:rPr lang="en-US" dirty="0" smtClean="0"/>
              <a:t>:  907882#</a:t>
            </a:r>
            <a:endParaRPr lang="en-US" dirty="0" smtClean="0"/>
          </a:p>
        </p:txBody>
      </p:sp>
      <p:pic>
        <p:nvPicPr>
          <p:cNvPr id="5" name="Picture 4" descr="Logo_Simp_RGB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7181258" y="630382"/>
            <a:ext cx="152885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Contact Michelle Hickey about volunteering, membership, donations, sponsorship, partnerships. </a:t>
            </a:r>
            <a:r>
              <a:rPr lang="en-US" b="1" dirty="0" smtClean="0">
                <a:solidFill>
                  <a:schemeClr val="accent1"/>
                </a:solidFill>
              </a:rPr>
              <a:t>michelle.hickey@illinoissolar.org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Net Metering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1940573"/>
            <a:ext cx="3931920" cy="3975100"/>
          </a:xfrm>
        </p:spPr>
        <p:txBody>
          <a:bodyPr>
            <a:normAutofit/>
          </a:bodyPr>
          <a:lstStyle/>
          <a:p>
            <a:pPr marL="400050" lvl="2" indent="-342900"/>
            <a:r>
              <a:rPr lang="en-US" sz="2400" dirty="0" smtClean="0">
                <a:hlinkClick r:id="rId2"/>
              </a:rPr>
              <a:t>SB 3811 </a:t>
            </a:r>
            <a:r>
              <a:rPr lang="en-US" sz="2400" dirty="0" smtClean="0"/>
              <a:t>added language to the new net metering statute to guarantee 1:1 net metering remains available to all customers in non-competitive customer classes as of July 1, 2011.</a:t>
            </a:r>
          </a:p>
          <a:p>
            <a:pPr marL="912813" lvl="3" indent="-284163">
              <a:tabLst>
                <a:tab pos="969963" algn="l"/>
              </a:tabLst>
            </a:pPr>
            <a:r>
              <a:rPr lang="en-US" sz="2000" dirty="0" smtClean="0"/>
              <a:t>All residential accounts</a:t>
            </a:r>
          </a:p>
          <a:p>
            <a:pPr marL="912813" lvl="3" indent="-284163">
              <a:tabLst>
                <a:tab pos="969963" algn="l"/>
              </a:tabLst>
            </a:pPr>
            <a:r>
              <a:rPr lang="en-US" sz="2000" dirty="0" smtClean="0"/>
              <a:t>100 kW peak load accounts</a:t>
            </a:r>
          </a:p>
          <a:p>
            <a:pPr lvl="3" indent="-1485900">
              <a:buNone/>
            </a:pPr>
            <a:endParaRPr lang="en-US" dirty="0"/>
          </a:p>
        </p:txBody>
      </p:sp>
      <p:pic>
        <p:nvPicPr>
          <p:cNvPr id="5" name="Picture 4" descr="Logo_Simp_RGB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7181258" y="630382"/>
            <a:ext cx="152885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Contact Michelle Hickey about volunteering, membership, donations, sponsorship, partnerships. </a:t>
            </a:r>
            <a:r>
              <a:rPr lang="en-US" b="1" dirty="0" smtClean="0">
                <a:solidFill>
                  <a:schemeClr val="accent1"/>
                </a:solidFill>
              </a:rPr>
              <a:t>michelle.hickey@illinoissolar.org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4778188" y="1940573"/>
            <a:ext cx="3931920" cy="4127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2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Alternative Retail Energy Suppliers/Municipal Aggregation</a:t>
            </a:r>
          </a:p>
          <a:p>
            <a:pPr marL="912813" marR="0" lvl="3" indent="-2841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ISEA &amp; ELPC are working with the ICC, Utilities and ARES to correct issues.</a:t>
            </a:r>
          </a:p>
          <a:p>
            <a:pPr marL="912813" marR="0" lvl="3" indent="-2841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Before switching contact the ARES to learn about their net metering agreement.</a:t>
            </a:r>
          </a:p>
          <a:p>
            <a:pPr marL="912813" marR="0" lvl="3" indent="-2841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lang="en-US" sz="2000" b="1" dirty="0" smtClean="0">
                <a:solidFill>
                  <a:srgbClr val="990000"/>
                </a:solidFill>
              </a:rPr>
              <a:t>Loss of all banked kWh when switch to ARES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3397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DG REC Procurement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03412" y="1940573"/>
            <a:ext cx="4374776" cy="397510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Illinois Power Authority is drafting proposal for the ICC on the DG REC Procurement (ICC Docket 11-0660)</a:t>
            </a:r>
          </a:p>
          <a:p>
            <a:pPr marL="342900" indent="-285750"/>
            <a:r>
              <a:rPr lang="en-US" dirty="0" smtClean="0"/>
              <a:t>ISEA would like to see an in-state preference</a:t>
            </a:r>
          </a:p>
          <a:p>
            <a:pPr marL="342900" indent="-285750"/>
            <a:r>
              <a:rPr lang="en-US" dirty="0" smtClean="0"/>
              <a:t>Necessity for transparency and standard offer contract</a:t>
            </a:r>
          </a:p>
          <a:p>
            <a:pPr marL="342900" indent="-285750"/>
            <a:r>
              <a:rPr lang="en-US" dirty="0" smtClean="0"/>
              <a:t>Do not base REC price solely on utility scale wind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1940573"/>
            <a:ext cx="4080062" cy="3975100"/>
          </a:xfrm>
        </p:spPr>
        <p:txBody>
          <a:bodyPr anchor="ctr">
            <a:normAutofit lnSpcReduction="10000"/>
          </a:bodyPr>
          <a:lstStyle/>
          <a:p>
            <a:pPr marL="571500" lvl="2" indent="-457200">
              <a:buClr>
                <a:schemeClr val="accent6">
                  <a:lumMod val="75000"/>
                  <a:lumOff val="25000"/>
                </a:schemeClr>
              </a:buClr>
            </a:pPr>
            <a:r>
              <a:rPr lang="en-US" sz="2400" dirty="0" smtClean="0"/>
              <a:t>Encouraging a 10 year contract over a 5 year contract</a:t>
            </a:r>
          </a:p>
          <a:p>
            <a:pPr marL="571500" lvl="2" indent="-457200">
              <a:buClr>
                <a:schemeClr val="accent6">
                  <a:lumMod val="75000"/>
                  <a:lumOff val="25000"/>
                </a:schemeClr>
              </a:buClr>
            </a:pPr>
            <a:r>
              <a:rPr lang="en-US" sz="2400" dirty="0" smtClean="0"/>
              <a:t>Concerns about the 1 MW requirement</a:t>
            </a:r>
          </a:p>
          <a:p>
            <a:pPr marL="571500" lvl="2" indent="-457200">
              <a:buClr>
                <a:schemeClr val="accent6">
                  <a:lumMod val="75000"/>
                  <a:lumOff val="25000"/>
                </a:schemeClr>
              </a:buClr>
            </a:pPr>
            <a:r>
              <a:rPr lang="en-US" sz="2400" dirty="0" smtClean="0"/>
              <a:t>The ISEA is interested in being an aggregator </a:t>
            </a:r>
            <a:r>
              <a:rPr lang="en-US" sz="2400" dirty="0" smtClean="0"/>
              <a:t>for members</a:t>
            </a:r>
          </a:p>
          <a:p>
            <a:pPr marL="571500" lvl="2" indent="-457200">
              <a:buClr>
                <a:schemeClr val="accent6">
                  <a:lumMod val="75000"/>
                  <a:lumOff val="25000"/>
                </a:schemeClr>
              </a:buClr>
            </a:pPr>
            <a:r>
              <a:rPr lang="en-US" sz="2400" dirty="0" smtClean="0">
                <a:solidFill>
                  <a:srgbClr val="990000"/>
                </a:solidFill>
              </a:rPr>
              <a:t>Issues with funding of long term </a:t>
            </a:r>
            <a:r>
              <a:rPr lang="en-US" sz="2400" dirty="0" err="1" smtClean="0">
                <a:solidFill>
                  <a:srgbClr val="990000"/>
                </a:solidFill>
              </a:rPr>
              <a:t>RECs</a:t>
            </a:r>
            <a:r>
              <a:rPr lang="en-US" sz="2400" dirty="0" smtClean="0">
                <a:solidFill>
                  <a:srgbClr val="990000"/>
                </a:solidFill>
              </a:rPr>
              <a:t>…</a:t>
            </a:r>
            <a:endParaRPr lang="en-US" sz="2400" dirty="0">
              <a:solidFill>
                <a:srgbClr val="990000"/>
              </a:solidFill>
            </a:endParaRPr>
          </a:p>
        </p:txBody>
      </p:sp>
      <p:pic>
        <p:nvPicPr>
          <p:cNvPr id="5" name="Picture 4" descr="Logo_Simp_RGB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7181258" y="630382"/>
            <a:ext cx="152885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Contact Michelle Hickey about volunteering, membership, donations, sponsorship, partnerships. </a:t>
            </a:r>
            <a:r>
              <a:rPr lang="en-US" b="1" dirty="0" smtClean="0">
                <a:solidFill>
                  <a:schemeClr val="accent1"/>
                </a:solidFill>
              </a:rPr>
              <a:t>michelle.hickey@illinoissolar.org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284163" y="1940573"/>
            <a:ext cx="4374776" cy="3975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709</TotalTime>
  <Words>468</Words>
  <Application>Microsoft Macintosh PowerPoint</Application>
  <PresentationFormat>On-screen Show (4:3)</PresentationFormat>
  <Paragraphs>54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Spectrum</vt:lpstr>
      <vt:lpstr>Policy + Clean Energy Illinois            7.10.12</vt:lpstr>
      <vt:lpstr>Upcoming Events</vt:lpstr>
      <vt:lpstr>Solar &amp; Wind Rebate</vt:lpstr>
      <vt:lpstr>DG Installer Certification</vt:lpstr>
      <vt:lpstr>Net Metering</vt:lpstr>
      <vt:lpstr>DG REC Procurement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    january 11, 2011</dc:title>
  <dc:creator>Michelle Hickey</dc:creator>
  <cp:lastModifiedBy>Michelle Hickey</cp:lastModifiedBy>
  <cp:revision>29</cp:revision>
  <cp:lastPrinted>2011-04-06T20:15:34Z</cp:lastPrinted>
  <dcterms:created xsi:type="dcterms:W3CDTF">2012-07-10T14:20:00Z</dcterms:created>
  <dcterms:modified xsi:type="dcterms:W3CDTF">2012-07-10T21:43:31Z</dcterms:modified>
</cp:coreProperties>
</file>