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386" r:id="rId2"/>
    <p:sldId id="340" r:id="rId3"/>
    <p:sldId id="323" r:id="rId4"/>
    <p:sldId id="320" r:id="rId5"/>
    <p:sldId id="309" r:id="rId6"/>
    <p:sldId id="279" r:id="rId7"/>
    <p:sldId id="358" r:id="rId8"/>
    <p:sldId id="359" r:id="rId9"/>
    <p:sldId id="360" r:id="rId10"/>
    <p:sldId id="361" r:id="rId11"/>
    <p:sldId id="362" r:id="rId12"/>
    <p:sldId id="363" r:id="rId13"/>
    <p:sldId id="364" r:id="rId14"/>
    <p:sldId id="365" r:id="rId15"/>
    <p:sldId id="366" r:id="rId16"/>
    <p:sldId id="367" r:id="rId17"/>
    <p:sldId id="368" r:id="rId18"/>
    <p:sldId id="324" r:id="rId19"/>
    <p:sldId id="370" r:id="rId20"/>
    <p:sldId id="371" r:id="rId21"/>
    <p:sldId id="372" r:id="rId22"/>
    <p:sldId id="379" r:id="rId23"/>
    <p:sldId id="380" r:id="rId24"/>
    <p:sldId id="383" r:id="rId25"/>
    <p:sldId id="381" r:id="rId26"/>
    <p:sldId id="382" r:id="rId27"/>
    <p:sldId id="343" r:id="rId28"/>
    <p:sldId id="344" r:id="rId29"/>
    <p:sldId id="345" r:id="rId30"/>
    <p:sldId id="327" r:id="rId31"/>
    <p:sldId id="326" r:id="rId32"/>
    <p:sldId id="328" r:id="rId33"/>
    <p:sldId id="329" r:id="rId34"/>
    <p:sldId id="330" r:id="rId35"/>
    <p:sldId id="331" r:id="rId36"/>
    <p:sldId id="373" r:id="rId37"/>
    <p:sldId id="374" r:id="rId38"/>
    <p:sldId id="332" r:id="rId39"/>
    <p:sldId id="356" r:id="rId40"/>
    <p:sldId id="357" r:id="rId41"/>
    <p:sldId id="353" r:id="rId42"/>
    <p:sldId id="354" r:id="rId43"/>
    <p:sldId id="355" r:id="rId44"/>
    <p:sldId id="375" r:id="rId45"/>
    <p:sldId id="346" r:id="rId46"/>
    <p:sldId id="339" r:id="rId47"/>
    <p:sldId id="333" r:id="rId48"/>
    <p:sldId id="334" r:id="rId49"/>
    <p:sldId id="352" r:id="rId50"/>
    <p:sldId id="335" r:id="rId51"/>
    <p:sldId id="336" r:id="rId52"/>
    <p:sldId id="337" r:id="rId53"/>
    <p:sldId id="338" r:id="rId54"/>
    <p:sldId id="341" r:id="rId55"/>
    <p:sldId id="342" r:id="rId56"/>
    <p:sldId id="384" r:id="rId57"/>
    <p:sldId id="298" r:id="rId58"/>
    <p:sldId id="385" r:id="rId59"/>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9" d="100"/>
          <a:sy n="79" d="100"/>
        </p:scale>
        <p:origin x="1435"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36D63DD7-8E42-412B-AF58-7983F0A2EB27}" type="datetimeFigureOut">
              <a:rPr lang="en-US" smtClean="0"/>
              <a:t>12/21/2017</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A5D64ABF-5B4E-48FF-9E6A-50AEBE1243B0}" type="slidenum">
              <a:rPr lang="en-US" smtClean="0"/>
              <a:t>‹#›</a:t>
            </a:fld>
            <a:endParaRPr lang="en-US"/>
          </a:p>
        </p:txBody>
      </p:sp>
    </p:spTree>
    <p:extLst>
      <p:ext uri="{BB962C8B-B14F-4D97-AF65-F5344CB8AC3E}">
        <p14:creationId xmlns:p14="http://schemas.microsoft.com/office/powerpoint/2010/main" val="4080535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le 1"/>
          <p:cNvSpPr>
            <a:spLocks noGrp="1"/>
          </p:cNvSpPr>
          <p:nvPr>
            <p:ph type="title"/>
          </p:nvPr>
        </p:nvSpPr>
        <p:spPr/>
        <p:txBody>
          <a:bodyPr/>
          <a:lstStyle/>
          <a:p>
            <a:r>
              <a:rPr lang="en-US"/>
              <a:t>Click to edit Master 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0831" y="88581"/>
            <a:ext cx="1453899" cy="822962"/>
          </a:xfrm>
          <a:prstGeom prst="rect">
            <a:avLst/>
          </a:prstGeom>
        </p:spPr>
      </p:pic>
      <p:pic>
        <p:nvPicPr>
          <p:cNvPr id="12" name="Picture 11"/>
          <p:cNvPicPr>
            <a:picLocks noChangeAspect="1"/>
          </p:cNvPicPr>
          <p:nvPr userDrawn="1"/>
        </p:nvPicPr>
        <p:blipFill>
          <a:blip r:embed="rId3"/>
          <a:stretch>
            <a:fillRect/>
          </a:stretch>
        </p:blipFill>
        <p:spPr>
          <a:xfrm>
            <a:off x="0" y="5874311"/>
            <a:ext cx="9144793" cy="914479"/>
          </a:xfrm>
          <a:prstGeom prst="rect">
            <a:avLst/>
          </a:prstGeom>
        </p:spPr>
      </p:pic>
    </p:spTree>
    <p:extLst>
      <p:ext uri="{BB962C8B-B14F-4D97-AF65-F5344CB8AC3E}">
        <p14:creationId xmlns:p14="http://schemas.microsoft.com/office/powerpoint/2010/main" val="227048508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B34587-D700-4A62-9B96-63D28DBE7B13}" type="datetimeFigureOut">
              <a:rPr lang="en-US" smtClean="0"/>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3267103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019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17" name="bk object 17"/>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2" name="Holder 2"/>
          <p:cNvSpPr>
            <a:spLocks noGrp="1"/>
          </p:cNvSpPr>
          <p:nvPr>
            <p:ph type="title"/>
          </p:nvPr>
        </p:nvSpPr>
        <p:spPr/>
        <p:txBody>
          <a:bodyPr lIns="0" tIns="0" rIns="0" bIns="0"/>
          <a:lstStyle>
            <a:lvl1pPr>
              <a:defRPr sz="5625"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12"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687" b="0" i="0">
                <a:solidFill>
                  <a:schemeClr val="bg1"/>
                </a:solidFill>
                <a:latin typeface="Lucida Sans Unicode"/>
                <a:cs typeface="Lucida Sans Unicode"/>
              </a:defRPr>
            </a:lvl1pPr>
          </a:lstStyle>
          <a:p>
            <a:pPr marL="8929">
              <a:spcBef>
                <a:spcPts val="70"/>
              </a:spcBef>
              <a:tabLst>
                <a:tab pos="1763997" algn="l"/>
              </a:tabLst>
            </a:pPr>
            <a:r>
              <a:rPr lang="en-US" spc="257"/>
              <a:t>COMMUNITY	</a:t>
            </a:r>
            <a:r>
              <a:rPr lang="en-US" spc="221"/>
              <a:t>SOLAR</a:t>
            </a:r>
            <a:r>
              <a:rPr lang="en-US" spc="-267"/>
              <a:t> </a:t>
            </a:r>
            <a:endParaRPr lang="en-US" spc="-267" dirty="0"/>
          </a:p>
        </p:txBody>
      </p:sp>
      <p:sp>
        <p:nvSpPr>
          <p:cNvPr id="5" name="Holder 5"/>
          <p:cNvSpPr>
            <a:spLocks noGrp="1"/>
          </p:cNvSpPr>
          <p:nvPr>
            <p:ph type="dt" sz="half" idx="6"/>
          </p:nvPr>
        </p:nvSpPr>
        <p:spPr/>
        <p:txBody>
          <a:bodyPr lIns="0" tIns="0" rIns="0" bIns="0"/>
          <a:lstStyle>
            <a:lvl1pPr>
              <a:defRPr sz="1687" b="0" i="0">
                <a:solidFill>
                  <a:schemeClr val="bg1"/>
                </a:solidFill>
                <a:latin typeface="Lucida Sans Unicode"/>
                <a:cs typeface="Lucida Sans Unicode"/>
              </a:defRPr>
            </a:lvl1pPr>
          </a:lstStyle>
          <a:p>
            <a:pPr marL="8929">
              <a:spcBef>
                <a:spcPts val="70"/>
              </a:spcBef>
              <a:tabLst>
                <a:tab pos="633985" algn="l"/>
                <a:tab pos="1034468" algn="l"/>
                <a:tab pos="2368515" algn="l"/>
                <a:tab pos="2831949" algn="l"/>
              </a:tabLst>
            </a:pPr>
            <a:r>
              <a:rPr lang="en-US" spc="193"/>
              <a:t>TOP	</a:t>
            </a:r>
            <a:r>
              <a:rPr lang="en-US"/>
              <a:t>10	</a:t>
            </a:r>
            <a:r>
              <a:rPr lang="en-US" spc="271"/>
              <a:t>REASONS	</a:t>
            </a:r>
            <a:r>
              <a:rPr lang="en-US" spc="123"/>
              <a:t>TO	</a:t>
            </a:r>
            <a:r>
              <a:rPr lang="en-US" spc="253"/>
              <a:t>SUPPOR</a:t>
            </a:r>
            <a:r>
              <a:rPr lang="en-US" spc="-330"/>
              <a:t> </a:t>
            </a:r>
            <a:r>
              <a:rPr lang="en-US" spc="-98"/>
              <a:t>T</a:t>
            </a:r>
            <a:endParaRPr lang="en-US" spc="-98"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432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fld id="{ABB34587-D700-4A62-9B96-63D28DBE7B13}" type="datetimeFigureOut">
              <a:rPr lang="en-US" smtClean="0"/>
              <a:pPr/>
              <a:t>12/21/2017</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15707D3-677C-4FB9-ABBC-2E45667F9BD4}"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38496" y="787240"/>
            <a:ext cx="4057484" cy="2296690"/>
          </a:xfrm>
          <a:prstGeom prst="rect">
            <a:avLst/>
          </a:prstGeom>
        </p:spPr>
      </p:pic>
      <p:sp>
        <p:nvSpPr>
          <p:cNvPr id="8" name="Text Placeholder 2"/>
          <p:cNvSpPr>
            <a:spLocks noGrp="1"/>
          </p:cNvSpPr>
          <p:nvPr>
            <p:ph type="body" idx="1"/>
          </p:nvPr>
        </p:nvSpPr>
        <p:spPr>
          <a:xfrm>
            <a:off x="623888" y="5029200"/>
            <a:ext cx="7886700" cy="106045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9" name="Rectangle 8"/>
          <p:cNvSpPr/>
          <p:nvPr userDrawn="1"/>
        </p:nvSpPr>
        <p:spPr>
          <a:xfrm>
            <a:off x="6959600" y="0"/>
            <a:ext cx="2184400" cy="124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623888" y="3166533"/>
            <a:ext cx="7886700" cy="1862667"/>
          </a:xfrm>
        </p:spPr>
        <p:txBody>
          <a:bodyPr anchor="b"/>
          <a:lstStyle>
            <a:lvl1pPr>
              <a:defRPr sz="6000"/>
            </a:lvl1pPr>
          </a:lstStyle>
          <a:p>
            <a:r>
              <a:rPr lang="en-US" dirty="0"/>
              <a:t>Click to edit Master title style</a:t>
            </a:r>
          </a:p>
        </p:txBody>
      </p:sp>
    </p:spTree>
    <p:extLst>
      <p:ext uri="{BB962C8B-B14F-4D97-AF65-F5344CB8AC3E}">
        <p14:creationId xmlns:p14="http://schemas.microsoft.com/office/powerpoint/2010/main" val="951022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75751"/>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7970293" y="258195"/>
            <a:ext cx="1173707" cy="411481"/>
          </a:xfrm>
          <a:prstGeom prst="rect">
            <a:avLst/>
          </a:prstGeom>
          <a:solidFill>
            <a:schemeClr val="bg1"/>
          </a:solidFill>
        </p:spPr>
        <p:txBody>
          <a:bodyPr wrap="square" rtlCol="0">
            <a:spAutoFit/>
          </a:bodyPr>
          <a:lstStyle/>
          <a:p>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7121" y="88271"/>
            <a:ext cx="1453899" cy="822962"/>
          </a:xfrm>
          <a:prstGeom prst="rect">
            <a:avLst/>
          </a:prstGeom>
        </p:spPr>
      </p:pic>
    </p:spTree>
    <p:extLst>
      <p:ext uri="{BB962C8B-B14F-4D97-AF65-F5344CB8AC3E}">
        <p14:creationId xmlns:p14="http://schemas.microsoft.com/office/powerpoint/2010/main" val="65304485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B34587-D700-4A62-9B96-63D28DBE7B13}" type="datetimeFigureOut">
              <a:rPr lang="en-US" smtClean="0"/>
              <a:t>12/21/2017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132757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BB34587-D700-4A62-9B96-63D28DBE7B13}" type="datetimeFigureOut">
              <a:rPr lang="en-US" smtClean="0"/>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2763289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B34587-D700-4A62-9B96-63D28DBE7B13}" type="datetimeFigureOut">
              <a:rPr lang="en-US" smtClean="0"/>
              <a:t>12/21/2017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2879507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B34587-D700-4A62-9B96-63D28DBE7B13}" type="datetimeFigureOut">
              <a:rPr lang="en-US" smtClean="0"/>
              <a:t>12/21/2017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211861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34587-D700-4A62-9B96-63D28DBE7B13}" type="datetimeFigureOut">
              <a:rPr lang="en-US" smtClean="0"/>
              <a:t>12/21/2017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274524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34587-D700-4A62-9B96-63D28DBE7B13}" type="datetimeFigureOut">
              <a:rPr lang="en-US" smtClean="0"/>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370359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B34587-D700-4A62-9B96-63D28DBE7B13}" type="datetimeFigureOut">
              <a:rPr lang="en-US" smtClean="0"/>
              <a:t>12/21/2017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5707D3-677C-4FB9-ABBC-2E45667F9BD4}" type="slidenum">
              <a:rPr lang="en-US" smtClean="0"/>
              <a:t>‹#›</a:t>
            </a:fld>
            <a:endParaRPr lang="en-US"/>
          </a:p>
        </p:txBody>
      </p:sp>
    </p:spTree>
    <p:extLst>
      <p:ext uri="{BB962C8B-B14F-4D97-AF65-F5344CB8AC3E}">
        <p14:creationId xmlns:p14="http://schemas.microsoft.com/office/powerpoint/2010/main" val="321297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79000">
              <a:schemeClr val="bg1">
                <a:tint val="98000"/>
                <a:satMod val="130000"/>
                <a:shade val="90000"/>
                <a:lumMod val="103000"/>
              </a:schemeClr>
            </a:gs>
            <a:gs pos="96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081" y="500062"/>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34587-D700-4A62-9B96-63D28DBE7B13}" type="datetimeFigureOut">
              <a:rPr lang="en-US" smtClean="0"/>
              <a:t>12/21/2017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07D3-677C-4FB9-ABBC-2E45667F9BD4}" type="slidenum">
              <a:rPr lang="en-US" smtClean="0"/>
              <a:t>‹#›</a:t>
            </a:fld>
            <a:endParaRPr lang="en-US"/>
          </a:p>
        </p:txBody>
      </p:sp>
      <p:sp>
        <p:nvSpPr>
          <p:cNvPr id="8" name="TextBox 7"/>
          <p:cNvSpPr txBox="1"/>
          <p:nvPr userDrawn="1"/>
        </p:nvSpPr>
        <p:spPr>
          <a:xfrm>
            <a:off x="8100645" y="1"/>
            <a:ext cx="989135" cy="500061"/>
          </a:xfrm>
          <a:prstGeom prst="rect">
            <a:avLst/>
          </a:prstGeom>
          <a:solidFill>
            <a:schemeClr val="bg1"/>
          </a:solidFill>
        </p:spPr>
        <p:txBody>
          <a:bodyPr wrap="square" rtlCol="0">
            <a:spAutoFit/>
          </a:bodyPr>
          <a:lstStyle/>
          <a:p>
            <a:endParaRPr lang="en-US" dirty="0"/>
          </a:p>
        </p:txBody>
      </p:sp>
      <p:pic>
        <p:nvPicPr>
          <p:cNvPr id="7" name="Picture 6"/>
          <p:cNvPicPr>
            <a:picLocks/>
          </p:cNvPicPr>
          <p:nvPr userDrawn="1"/>
        </p:nvPicPr>
        <p:blipFill>
          <a:blip r:embed="rId15"/>
          <a:stretch>
            <a:fillRect/>
          </a:stretch>
        </p:blipFill>
        <p:spPr>
          <a:xfrm>
            <a:off x="0" y="6126480"/>
            <a:ext cx="9144793" cy="731520"/>
          </a:xfrm>
          <a:prstGeom prst="rect">
            <a:avLst/>
          </a:prstGeom>
        </p:spPr>
      </p:pic>
    </p:spTree>
    <p:extLst>
      <p:ext uri="{BB962C8B-B14F-4D97-AF65-F5344CB8AC3E}">
        <p14:creationId xmlns:p14="http://schemas.microsoft.com/office/powerpoint/2010/main" val="1533477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www.vecan.net/about-the-community-solar-toolbox/" TargetMode="External"/><Relationship Id="rId3" Type="http://schemas.openxmlformats.org/officeDocument/2006/relationships/hyperlink" Target="http://www.illinoissolar.org/" TargetMode="External"/><Relationship Id="rId7" Type="http://schemas.openxmlformats.org/officeDocument/2006/relationships/hyperlink" Target="http://www.nrel.gov/docs/fy11osti/49930.pdf"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hyperlink" Target="http://www.irecusa.org/regulatory-reform/shared-renewables/" TargetMode="External"/><Relationship Id="rId5" Type="http://schemas.openxmlformats.org/officeDocument/2006/relationships/hyperlink" Target="http://www.seia.org/policy/distributed-solar/shared-renewablescommunity-solar" TargetMode="External"/><Relationship Id="rId4" Type="http://schemas.openxmlformats.org/officeDocument/2006/relationships/hyperlink" Target="http://www.communitysolaraccess.or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mailto:michelle@windsolarusa.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8FC92E-60B4-459F-B43C-96F100BAAD4B}"/>
              </a:ext>
            </a:extLst>
          </p:cNvPr>
          <p:cNvSpPr/>
          <p:nvPr/>
        </p:nvSpPr>
        <p:spPr>
          <a:xfrm>
            <a:off x="1733006" y="679268"/>
            <a:ext cx="6096000" cy="2601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DC723D5-F3EF-4576-A8A5-347275529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769" y="679268"/>
            <a:ext cx="6332938" cy="1795909"/>
          </a:xfrm>
          <a:prstGeom prst="rect">
            <a:avLst/>
          </a:prstGeom>
        </p:spPr>
      </p:pic>
      <p:sp>
        <p:nvSpPr>
          <p:cNvPr id="2" name="Title 1">
            <a:extLst>
              <a:ext uri="{FF2B5EF4-FFF2-40B4-BE49-F238E27FC236}">
                <a16:creationId xmlns:a16="http://schemas.microsoft.com/office/drawing/2014/main" id="{269C2F81-D3D6-49F3-93D9-4474018EF543}"/>
              </a:ext>
            </a:extLst>
          </p:cNvPr>
          <p:cNvSpPr>
            <a:spLocks noGrp="1"/>
          </p:cNvSpPr>
          <p:nvPr>
            <p:ph type="title"/>
          </p:nvPr>
        </p:nvSpPr>
        <p:spPr>
          <a:xfrm>
            <a:off x="628650" y="2653693"/>
            <a:ext cx="7886700" cy="1254522"/>
          </a:xfrm>
        </p:spPr>
        <p:txBody>
          <a:bodyPr>
            <a:normAutofit/>
          </a:bodyPr>
          <a:lstStyle/>
          <a:p>
            <a:pPr algn="ctr"/>
            <a:r>
              <a:rPr lang="en-US" sz="4000" b="1" dirty="0">
                <a:latin typeface="+mn-lt"/>
              </a:rPr>
              <a:t>Community Solar:</a:t>
            </a:r>
            <a:br>
              <a:rPr lang="en-US" sz="4000" b="1" dirty="0">
                <a:latin typeface="+mn-lt"/>
              </a:rPr>
            </a:br>
            <a:r>
              <a:rPr lang="en-US" sz="4000" b="1" dirty="0">
                <a:latin typeface="+mn-lt"/>
              </a:rPr>
              <a:t>How Can I Participate?</a:t>
            </a:r>
          </a:p>
        </p:txBody>
      </p:sp>
      <p:sp>
        <p:nvSpPr>
          <p:cNvPr id="3" name="Text Placeholder 2">
            <a:extLst>
              <a:ext uri="{FF2B5EF4-FFF2-40B4-BE49-F238E27FC236}">
                <a16:creationId xmlns:a16="http://schemas.microsoft.com/office/drawing/2014/main" id="{FAE2DE4C-DEA2-4DB5-85DB-1E42ADB19D29}"/>
              </a:ext>
            </a:extLst>
          </p:cNvPr>
          <p:cNvSpPr>
            <a:spLocks noGrp="1"/>
          </p:cNvSpPr>
          <p:nvPr>
            <p:ph type="body" idx="1"/>
          </p:nvPr>
        </p:nvSpPr>
        <p:spPr>
          <a:xfrm>
            <a:off x="623888" y="4086731"/>
            <a:ext cx="7886700" cy="1060451"/>
          </a:xfrm>
        </p:spPr>
        <p:txBody>
          <a:bodyPr>
            <a:normAutofit fontScale="92500" lnSpcReduction="20000"/>
          </a:bodyPr>
          <a:lstStyle/>
          <a:p>
            <a:pPr algn="ctr"/>
            <a:r>
              <a:rPr lang="en-US" dirty="0"/>
              <a:t>Forum #2</a:t>
            </a:r>
          </a:p>
          <a:p>
            <a:pPr algn="ctr"/>
            <a:r>
              <a:rPr lang="en-US" b="1" dirty="0"/>
              <a:t>Growing New Energy Jobs Downstate</a:t>
            </a:r>
          </a:p>
          <a:p>
            <a:pPr algn="ctr"/>
            <a:r>
              <a:rPr lang="en-US" dirty="0"/>
              <a:t>Southern IL – July 25-26, 2017</a:t>
            </a:r>
          </a:p>
        </p:txBody>
      </p:sp>
    </p:spTree>
    <p:extLst>
      <p:ext uri="{BB962C8B-B14F-4D97-AF65-F5344CB8AC3E}">
        <p14:creationId xmlns:p14="http://schemas.microsoft.com/office/powerpoint/2010/main" val="3050651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a:spLocks noGrp="1"/>
          </p:cNvSpPr>
          <p:nvPr>
            <p:ph type="title"/>
          </p:nvPr>
        </p:nvSpPr>
        <p:spPr>
          <a:xfrm>
            <a:off x="134719" y="208934"/>
            <a:ext cx="4572893" cy="874639"/>
          </a:xfrm>
          <a:prstGeom prst="rect">
            <a:avLst/>
          </a:prstGeom>
        </p:spPr>
        <p:txBody>
          <a:bodyPr vert="horz" wrap="square" lIns="0" tIns="8930" rIns="0" bIns="0" rtlCol="0" anchor="ctr">
            <a:spAutoFit/>
          </a:bodyPr>
          <a:lstStyle/>
          <a:p>
            <a:pPr marL="8929">
              <a:lnSpc>
                <a:spcPct val="100000"/>
              </a:lnSpc>
              <a:spcBef>
                <a:spcPts val="70"/>
              </a:spcBef>
            </a:pPr>
            <a:r>
              <a:rPr spc="-172" dirty="0"/>
              <a:t>#7:</a:t>
            </a:r>
            <a:r>
              <a:rPr spc="-151" dirty="0"/>
              <a:t> </a:t>
            </a:r>
            <a:r>
              <a:rPr spc="18" dirty="0"/>
              <a:t>Ownership</a:t>
            </a:r>
          </a:p>
        </p:txBody>
      </p:sp>
      <p:sp>
        <p:nvSpPr>
          <p:cNvPr id="5" name="object 5"/>
          <p:cNvSpPr txBox="1">
            <a:spLocks noGrp="1"/>
          </p:cNvSpPr>
          <p:nvPr>
            <p:ph type="body" idx="1"/>
          </p:nvPr>
        </p:nvSpPr>
        <p:spPr>
          <a:xfrm>
            <a:off x="349135" y="1283643"/>
            <a:ext cx="8678779" cy="2522847"/>
          </a:xfrm>
          <a:prstGeom prst="rect">
            <a:avLst/>
          </a:prstGeom>
        </p:spPr>
        <p:txBody>
          <a:bodyPr vert="horz" wrap="square" lIns="0" tIns="8930" rIns="0" bIns="0" rtlCol="0">
            <a:spAutoFit/>
          </a:bodyPr>
          <a:lstStyle/>
          <a:p>
            <a:pPr marL="8929" marR="3572" indent="0">
              <a:lnSpc>
                <a:spcPct val="114599"/>
              </a:lnSpc>
              <a:spcBef>
                <a:spcPts val="70"/>
              </a:spcBef>
              <a:buNone/>
            </a:pPr>
            <a:endParaRPr lang="en-US" spc="25" dirty="0"/>
          </a:p>
          <a:p>
            <a:pPr marL="8929" marR="3572" indent="0">
              <a:lnSpc>
                <a:spcPct val="114599"/>
              </a:lnSpc>
              <a:spcBef>
                <a:spcPts val="70"/>
              </a:spcBef>
              <a:buNone/>
            </a:pPr>
            <a:endParaRPr lang="en-US" spc="25" dirty="0"/>
          </a:p>
          <a:p>
            <a:pPr marL="8929" marR="3572" indent="0">
              <a:lnSpc>
                <a:spcPct val="114599"/>
              </a:lnSpc>
              <a:spcBef>
                <a:spcPts val="70"/>
              </a:spcBef>
              <a:buNone/>
            </a:pPr>
            <a:r>
              <a:rPr spc="25" dirty="0"/>
              <a:t>Community </a:t>
            </a:r>
            <a:r>
              <a:rPr spc="-32" dirty="0"/>
              <a:t>solar </a:t>
            </a:r>
            <a:r>
              <a:rPr spc="-53" dirty="0"/>
              <a:t>means </a:t>
            </a:r>
            <a:r>
              <a:rPr spc="39" dirty="0"/>
              <a:t>owning </a:t>
            </a:r>
            <a:r>
              <a:rPr spc="-105" dirty="0"/>
              <a:t>a </a:t>
            </a:r>
            <a:r>
              <a:rPr spc="-74" dirty="0"/>
              <a:t>share </a:t>
            </a:r>
            <a:r>
              <a:rPr spc="74" dirty="0"/>
              <a:t>of  </a:t>
            </a:r>
            <a:r>
              <a:rPr dirty="0"/>
              <a:t>your </a:t>
            </a:r>
            <a:r>
              <a:rPr spc="-4" dirty="0"/>
              <a:t>energy </a:t>
            </a:r>
            <a:r>
              <a:rPr spc="11" dirty="0"/>
              <a:t>future, and </a:t>
            </a:r>
            <a:r>
              <a:rPr spc="98" dirty="0"/>
              <a:t>it </a:t>
            </a:r>
            <a:r>
              <a:rPr spc="77" dirty="0"/>
              <a:t>might</a:t>
            </a:r>
            <a:r>
              <a:rPr spc="-559" dirty="0"/>
              <a:t> </a:t>
            </a:r>
            <a:r>
              <a:rPr spc="21" dirty="0"/>
              <a:t>come </a:t>
            </a:r>
            <a:r>
              <a:rPr spc="35" dirty="0"/>
              <a:t>from </a:t>
            </a:r>
            <a:r>
              <a:rPr spc="-105" dirty="0"/>
              <a:t>a </a:t>
            </a:r>
            <a:r>
              <a:rPr dirty="0"/>
              <a:t>library</a:t>
            </a:r>
            <a:r>
              <a:rPr lang="en-US" dirty="0"/>
              <a:t> </a:t>
            </a:r>
            <a:r>
              <a:rPr spc="53" dirty="0"/>
              <a:t>or </a:t>
            </a:r>
            <a:r>
              <a:rPr dirty="0"/>
              <a:t>school </a:t>
            </a:r>
            <a:r>
              <a:rPr spc="88" dirty="0"/>
              <a:t>rooftop </a:t>
            </a:r>
            <a:r>
              <a:rPr spc="-28" dirty="0"/>
              <a:t>near</a:t>
            </a:r>
            <a:r>
              <a:rPr spc="-394" dirty="0"/>
              <a:t> </a:t>
            </a:r>
            <a:r>
              <a:rPr spc="60" dirty="0"/>
              <a:t>you!</a:t>
            </a: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189905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5102870"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#6: </a:t>
            </a:r>
            <a:r>
              <a:rPr sz="5625" spc="-67" dirty="0">
                <a:solidFill>
                  <a:srgbClr val="FFFFFF"/>
                </a:solidFill>
                <a:latin typeface="Arial"/>
                <a:cs typeface="Arial"/>
              </a:rPr>
              <a:t>Local</a:t>
            </a:r>
            <a:r>
              <a:rPr sz="5625" spc="-53" dirty="0">
                <a:solidFill>
                  <a:srgbClr val="FFFFFF"/>
                </a:solidFill>
                <a:latin typeface="Arial"/>
                <a:cs typeface="Arial"/>
              </a:rPr>
              <a:t> </a:t>
            </a:r>
            <a:r>
              <a:rPr sz="5625" spc="7" dirty="0">
                <a:solidFill>
                  <a:srgbClr val="FFFFFF"/>
                </a:solidFill>
                <a:latin typeface="Arial"/>
                <a:cs typeface="Arial"/>
              </a:rPr>
              <a:t>dollars</a:t>
            </a:r>
            <a:endParaRPr sz="5625">
              <a:latin typeface="Arial"/>
              <a:cs typeface="Arial"/>
            </a:endParaRPr>
          </a:p>
        </p:txBody>
      </p:sp>
      <p:sp>
        <p:nvSpPr>
          <p:cNvPr id="5" name="object 5"/>
          <p:cNvSpPr txBox="1"/>
          <p:nvPr/>
        </p:nvSpPr>
        <p:spPr>
          <a:xfrm>
            <a:off x="182344" y="2869645"/>
            <a:ext cx="8779669" cy="1004290"/>
          </a:xfrm>
          <a:prstGeom prst="rect">
            <a:avLst/>
          </a:prstGeom>
        </p:spPr>
        <p:txBody>
          <a:bodyPr vert="horz" wrap="square" lIns="0" tIns="8930" rIns="0" bIns="0" rtlCol="0">
            <a:spAutoFit/>
          </a:bodyPr>
          <a:lstStyle/>
          <a:p>
            <a:pPr marL="675953" marR="3572" indent="-667024">
              <a:lnSpc>
                <a:spcPct val="114599"/>
              </a:lnSpc>
              <a:spcBef>
                <a:spcPts val="70"/>
              </a:spcBef>
            </a:pPr>
            <a:r>
              <a:rPr sz="2812" spc="21" dirty="0">
                <a:solidFill>
                  <a:srgbClr val="FFFFFF"/>
                </a:solidFill>
                <a:latin typeface="Arial"/>
                <a:cs typeface="Arial"/>
              </a:rPr>
              <a:t>Spending </a:t>
            </a:r>
            <a:r>
              <a:rPr sz="2812" spc="-105" dirty="0">
                <a:solidFill>
                  <a:srgbClr val="FFFFFF"/>
                </a:solidFill>
                <a:latin typeface="Arial"/>
                <a:cs typeface="Arial"/>
              </a:rPr>
              <a:t>a </a:t>
            </a:r>
            <a:r>
              <a:rPr sz="2812" spc="39" dirty="0">
                <a:solidFill>
                  <a:srgbClr val="FFFFFF"/>
                </a:solidFill>
                <a:latin typeface="Arial"/>
                <a:cs typeface="Arial"/>
              </a:rPr>
              <a:t>dollar </a:t>
            </a:r>
            <a:r>
              <a:rPr sz="2812" spc="53" dirty="0">
                <a:solidFill>
                  <a:srgbClr val="FFFFFF"/>
                </a:solidFill>
                <a:latin typeface="Arial"/>
                <a:cs typeface="Arial"/>
              </a:rPr>
              <a:t>on </a:t>
            </a:r>
            <a:r>
              <a:rPr sz="2812" spc="25" dirty="0">
                <a:solidFill>
                  <a:srgbClr val="FFFFFF"/>
                </a:solidFill>
                <a:latin typeface="Arial"/>
                <a:cs typeface="Arial"/>
              </a:rPr>
              <a:t>community </a:t>
            </a:r>
            <a:r>
              <a:rPr sz="2812" spc="-32" dirty="0">
                <a:solidFill>
                  <a:srgbClr val="FFFFFF"/>
                </a:solidFill>
                <a:latin typeface="Arial"/>
                <a:cs typeface="Arial"/>
              </a:rPr>
              <a:t>solar </a:t>
            </a:r>
            <a:r>
              <a:rPr sz="2812" spc="18" dirty="0">
                <a:solidFill>
                  <a:srgbClr val="FFFFFF"/>
                </a:solidFill>
                <a:latin typeface="Arial"/>
                <a:cs typeface="Arial"/>
              </a:rPr>
              <a:t>electricity</a:t>
            </a:r>
            <a:r>
              <a:rPr sz="2812" spc="-415" dirty="0">
                <a:solidFill>
                  <a:srgbClr val="FFFFFF"/>
                </a:solidFill>
                <a:latin typeface="Arial"/>
                <a:cs typeface="Arial"/>
              </a:rPr>
              <a:t> </a:t>
            </a:r>
            <a:r>
              <a:rPr sz="2812" spc="-53" dirty="0">
                <a:solidFill>
                  <a:srgbClr val="FFFFFF"/>
                </a:solidFill>
                <a:latin typeface="Arial"/>
                <a:cs typeface="Arial"/>
              </a:rPr>
              <a:t>means  </a:t>
            </a:r>
            <a:r>
              <a:rPr sz="2812" dirty="0">
                <a:solidFill>
                  <a:srgbClr val="FFFFFF"/>
                </a:solidFill>
                <a:latin typeface="Arial"/>
                <a:cs typeface="Arial"/>
              </a:rPr>
              <a:t>you </a:t>
            </a:r>
            <a:r>
              <a:rPr sz="2812" spc="77" dirty="0">
                <a:solidFill>
                  <a:srgbClr val="FFFFFF"/>
                </a:solidFill>
                <a:latin typeface="Arial"/>
                <a:cs typeface="Arial"/>
              </a:rPr>
              <a:t>don’t</a:t>
            </a:r>
            <a:r>
              <a:rPr sz="2812" spc="-548" dirty="0">
                <a:solidFill>
                  <a:srgbClr val="FFFFFF"/>
                </a:solidFill>
                <a:latin typeface="Arial"/>
                <a:cs typeface="Arial"/>
              </a:rPr>
              <a:t> </a:t>
            </a:r>
            <a:r>
              <a:rPr sz="2812" spc="-21" dirty="0">
                <a:solidFill>
                  <a:srgbClr val="FFFFFF"/>
                </a:solidFill>
                <a:latin typeface="Arial"/>
                <a:cs typeface="Arial"/>
              </a:rPr>
              <a:t>pay </a:t>
            </a:r>
            <a:r>
              <a:rPr sz="2812" spc="46" dirty="0">
                <a:solidFill>
                  <a:srgbClr val="FFFFFF"/>
                </a:solidFill>
                <a:latin typeface="Arial"/>
                <a:cs typeface="Arial"/>
              </a:rPr>
              <a:t>for </a:t>
            </a:r>
            <a:r>
              <a:rPr sz="2812" spc="-21" dirty="0">
                <a:solidFill>
                  <a:srgbClr val="FFFFFF"/>
                </a:solidFill>
                <a:latin typeface="Arial"/>
                <a:cs typeface="Arial"/>
              </a:rPr>
              <a:t>mines </a:t>
            </a:r>
            <a:r>
              <a:rPr sz="2812" spc="53" dirty="0">
                <a:solidFill>
                  <a:srgbClr val="FFFFFF"/>
                </a:solidFill>
                <a:latin typeface="Arial"/>
                <a:cs typeface="Arial"/>
              </a:rPr>
              <a:t>or </a:t>
            </a:r>
            <a:r>
              <a:rPr sz="2812" dirty="0">
                <a:solidFill>
                  <a:srgbClr val="FFFFFF"/>
                </a:solidFill>
                <a:latin typeface="Arial"/>
                <a:cs typeface="Arial"/>
              </a:rPr>
              <a:t>fracking </a:t>
            </a:r>
            <a:r>
              <a:rPr sz="2812" spc="53" dirty="0">
                <a:solidFill>
                  <a:srgbClr val="FFFFFF"/>
                </a:solidFill>
                <a:latin typeface="Arial"/>
                <a:cs typeface="Arial"/>
              </a:rPr>
              <a:t>or </a:t>
            </a:r>
            <a:r>
              <a:rPr sz="2812" spc="70" dirty="0">
                <a:solidFill>
                  <a:srgbClr val="FFFFFF"/>
                </a:solidFill>
                <a:latin typeface="Arial"/>
                <a:cs typeface="Arial"/>
              </a:rPr>
              <a:t>pollution</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1488418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2641848"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#5:</a:t>
            </a:r>
            <a:r>
              <a:rPr sz="5625" spc="-161" dirty="0">
                <a:solidFill>
                  <a:srgbClr val="FFFFFF"/>
                </a:solidFill>
                <a:latin typeface="Arial"/>
                <a:cs typeface="Arial"/>
              </a:rPr>
              <a:t> </a:t>
            </a:r>
            <a:r>
              <a:rPr sz="5625" dirty="0">
                <a:solidFill>
                  <a:srgbClr val="FFFFFF"/>
                </a:solidFill>
                <a:latin typeface="Arial"/>
                <a:cs typeface="Arial"/>
              </a:rPr>
              <a:t>Jobs</a:t>
            </a:r>
            <a:endParaRPr sz="5625">
              <a:latin typeface="Arial"/>
              <a:cs typeface="Arial"/>
            </a:endParaRPr>
          </a:p>
        </p:txBody>
      </p:sp>
      <p:sp>
        <p:nvSpPr>
          <p:cNvPr id="5" name="object 5"/>
          <p:cNvSpPr txBox="1"/>
          <p:nvPr/>
        </p:nvSpPr>
        <p:spPr>
          <a:xfrm>
            <a:off x="971728" y="2869645"/>
            <a:ext cx="7200900" cy="1004290"/>
          </a:xfrm>
          <a:prstGeom prst="rect">
            <a:avLst/>
          </a:prstGeom>
        </p:spPr>
        <p:txBody>
          <a:bodyPr vert="horz" wrap="square" lIns="0" tIns="8930" rIns="0" bIns="0" rtlCol="0">
            <a:spAutoFit/>
          </a:bodyPr>
          <a:lstStyle/>
          <a:p>
            <a:pPr marL="1958211" marR="3572" indent="-1949728">
              <a:lnSpc>
                <a:spcPct val="114599"/>
              </a:lnSpc>
              <a:spcBef>
                <a:spcPts val="70"/>
              </a:spcBef>
            </a:pPr>
            <a:r>
              <a:rPr sz="2812" spc="-84" dirty="0">
                <a:solidFill>
                  <a:srgbClr val="FFFFFF"/>
                </a:solidFill>
                <a:latin typeface="Arial"/>
                <a:cs typeface="Arial"/>
              </a:rPr>
              <a:t>Every </a:t>
            </a:r>
            <a:r>
              <a:rPr sz="2812" spc="28" dirty="0">
                <a:solidFill>
                  <a:srgbClr val="FFFFFF"/>
                </a:solidFill>
                <a:latin typeface="Arial"/>
                <a:cs typeface="Arial"/>
              </a:rPr>
              <a:t>megawatt </a:t>
            </a:r>
            <a:r>
              <a:rPr sz="2812" spc="74" dirty="0">
                <a:solidFill>
                  <a:srgbClr val="FFFFFF"/>
                </a:solidFill>
                <a:latin typeface="Arial"/>
                <a:cs typeface="Arial"/>
              </a:rPr>
              <a:t>of </a:t>
            </a:r>
            <a:r>
              <a:rPr sz="2812" spc="-32" dirty="0">
                <a:solidFill>
                  <a:srgbClr val="FFFFFF"/>
                </a:solidFill>
                <a:latin typeface="Arial"/>
                <a:cs typeface="Arial"/>
              </a:rPr>
              <a:t>solar </a:t>
            </a:r>
            <a:r>
              <a:rPr sz="2812" spc="-39" dirty="0">
                <a:solidFill>
                  <a:srgbClr val="FFFFFF"/>
                </a:solidFill>
                <a:latin typeface="Arial"/>
                <a:cs typeface="Arial"/>
              </a:rPr>
              <a:t>creates </a:t>
            </a:r>
            <a:r>
              <a:rPr sz="2812" spc="70" dirty="0">
                <a:solidFill>
                  <a:srgbClr val="FFFFFF"/>
                </a:solidFill>
                <a:latin typeface="Arial"/>
                <a:cs typeface="Arial"/>
              </a:rPr>
              <a:t>up </a:t>
            </a:r>
            <a:r>
              <a:rPr sz="2812" spc="127" dirty="0">
                <a:solidFill>
                  <a:srgbClr val="FFFFFF"/>
                </a:solidFill>
                <a:latin typeface="Arial"/>
                <a:cs typeface="Arial"/>
              </a:rPr>
              <a:t>to</a:t>
            </a:r>
            <a:r>
              <a:rPr sz="2812" spc="-387" dirty="0">
                <a:solidFill>
                  <a:srgbClr val="FFFFFF"/>
                </a:solidFill>
                <a:latin typeface="Arial"/>
                <a:cs typeface="Arial"/>
              </a:rPr>
              <a:t> </a:t>
            </a:r>
            <a:r>
              <a:rPr sz="2812" spc="-102" dirty="0">
                <a:solidFill>
                  <a:srgbClr val="FFFFFF"/>
                </a:solidFill>
                <a:latin typeface="Arial"/>
                <a:cs typeface="Arial"/>
              </a:rPr>
              <a:t>20 </a:t>
            </a:r>
            <a:r>
              <a:rPr sz="2812" spc="21" dirty="0">
                <a:solidFill>
                  <a:srgbClr val="FFFFFF"/>
                </a:solidFill>
                <a:latin typeface="Arial"/>
                <a:cs typeface="Arial"/>
              </a:rPr>
              <a:t>jobs  in </a:t>
            </a:r>
            <a:r>
              <a:rPr sz="2812" spc="46" dirty="0">
                <a:solidFill>
                  <a:srgbClr val="FFFFFF"/>
                </a:solidFill>
                <a:latin typeface="Arial"/>
                <a:cs typeface="Arial"/>
              </a:rPr>
              <a:t>the </a:t>
            </a:r>
            <a:r>
              <a:rPr sz="2812" spc="4" dirty="0">
                <a:solidFill>
                  <a:srgbClr val="FFFFFF"/>
                </a:solidFill>
                <a:latin typeface="Arial"/>
                <a:cs typeface="Arial"/>
              </a:rPr>
              <a:t>local</a:t>
            </a:r>
            <a:r>
              <a:rPr sz="2812" spc="-274" dirty="0">
                <a:solidFill>
                  <a:srgbClr val="FFFFFF"/>
                </a:solidFill>
                <a:latin typeface="Arial"/>
                <a:cs typeface="Arial"/>
              </a:rPr>
              <a:t> </a:t>
            </a:r>
            <a:r>
              <a:rPr sz="2812" spc="11" dirty="0">
                <a:solidFill>
                  <a:srgbClr val="FFFFFF"/>
                </a:solidFill>
                <a:latin typeface="Arial"/>
                <a:cs typeface="Arial"/>
              </a:rPr>
              <a:t>economy</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2283478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3515618"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#4:</a:t>
            </a:r>
            <a:r>
              <a:rPr sz="5625" spc="-148" dirty="0">
                <a:solidFill>
                  <a:srgbClr val="FFFFFF"/>
                </a:solidFill>
                <a:latin typeface="Arial"/>
                <a:cs typeface="Arial"/>
              </a:rPr>
              <a:t> </a:t>
            </a:r>
            <a:r>
              <a:rPr sz="5625" spc="88" dirty="0">
                <a:solidFill>
                  <a:srgbClr val="FFFFFF"/>
                </a:solidFill>
                <a:latin typeface="Arial"/>
                <a:cs typeface="Arial"/>
              </a:rPr>
              <a:t>Control</a:t>
            </a:r>
            <a:endParaRPr sz="5625">
              <a:latin typeface="Arial"/>
              <a:cs typeface="Arial"/>
            </a:endParaRPr>
          </a:p>
        </p:txBody>
      </p:sp>
      <p:sp>
        <p:nvSpPr>
          <p:cNvPr id="5" name="object 5"/>
          <p:cNvSpPr txBox="1"/>
          <p:nvPr/>
        </p:nvSpPr>
        <p:spPr>
          <a:xfrm>
            <a:off x="996018" y="2869645"/>
            <a:ext cx="7152233" cy="1004290"/>
          </a:xfrm>
          <a:prstGeom prst="rect">
            <a:avLst/>
          </a:prstGeom>
        </p:spPr>
        <p:txBody>
          <a:bodyPr vert="horz" wrap="square" lIns="0" tIns="8930" rIns="0" bIns="0" rtlCol="0">
            <a:spAutoFit/>
          </a:bodyPr>
          <a:lstStyle/>
          <a:p>
            <a:pPr marL="2552460" marR="3572" indent="-2543977">
              <a:lnSpc>
                <a:spcPct val="114599"/>
              </a:lnSpc>
              <a:spcBef>
                <a:spcPts val="70"/>
              </a:spcBef>
            </a:pPr>
            <a:r>
              <a:rPr sz="2812" spc="-105" dirty="0">
                <a:solidFill>
                  <a:srgbClr val="FFFFFF"/>
                </a:solidFill>
                <a:latin typeface="Arial"/>
                <a:cs typeface="Arial"/>
              </a:rPr>
              <a:t>Your </a:t>
            </a:r>
            <a:r>
              <a:rPr sz="2812" spc="18" dirty="0">
                <a:solidFill>
                  <a:srgbClr val="FFFFFF"/>
                </a:solidFill>
                <a:latin typeface="Arial"/>
                <a:cs typeface="Arial"/>
              </a:rPr>
              <a:t>electric </a:t>
            </a:r>
            <a:r>
              <a:rPr sz="2812" spc="46" dirty="0">
                <a:solidFill>
                  <a:srgbClr val="FFFFFF"/>
                </a:solidFill>
                <a:latin typeface="Arial"/>
                <a:cs typeface="Arial"/>
              </a:rPr>
              <a:t>utility </a:t>
            </a:r>
            <a:r>
              <a:rPr sz="2812" dirty="0">
                <a:solidFill>
                  <a:srgbClr val="FFFFFF"/>
                </a:solidFill>
                <a:latin typeface="Arial"/>
                <a:cs typeface="Arial"/>
              </a:rPr>
              <a:t>can’t </a:t>
            </a:r>
            <a:r>
              <a:rPr sz="2812" spc="-53" dirty="0">
                <a:solidFill>
                  <a:srgbClr val="FFFFFF"/>
                </a:solidFill>
                <a:latin typeface="Arial"/>
                <a:cs typeface="Arial"/>
              </a:rPr>
              <a:t>raise </a:t>
            </a:r>
            <a:r>
              <a:rPr sz="2812" spc="-32" dirty="0">
                <a:solidFill>
                  <a:srgbClr val="FFFFFF"/>
                </a:solidFill>
                <a:latin typeface="Arial"/>
                <a:cs typeface="Arial"/>
              </a:rPr>
              <a:t>rates </a:t>
            </a:r>
            <a:r>
              <a:rPr sz="2812" spc="53" dirty="0">
                <a:solidFill>
                  <a:srgbClr val="FFFFFF"/>
                </a:solidFill>
                <a:latin typeface="Arial"/>
                <a:cs typeface="Arial"/>
              </a:rPr>
              <a:t>on</a:t>
            </a:r>
            <a:r>
              <a:rPr sz="2812" spc="-274" dirty="0">
                <a:solidFill>
                  <a:srgbClr val="FFFFFF"/>
                </a:solidFill>
                <a:latin typeface="Arial"/>
                <a:cs typeface="Arial"/>
              </a:rPr>
              <a:t> </a:t>
            </a:r>
            <a:r>
              <a:rPr sz="2812" spc="-4" dirty="0">
                <a:solidFill>
                  <a:srgbClr val="FFFFFF"/>
                </a:solidFill>
                <a:latin typeface="Arial"/>
                <a:cs typeface="Arial"/>
              </a:rPr>
              <a:t>energy  </a:t>
            </a:r>
            <a:r>
              <a:rPr sz="2812" spc="46" dirty="0">
                <a:solidFill>
                  <a:srgbClr val="FFFFFF"/>
                </a:solidFill>
                <a:latin typeface="Arial"/>
                <a:cs typeface="Arial"/>
              </a:rPr>
              <a:t>that </a:t>
            </a:r>
            <a:r>
              <a:rPr sz="2812" dirty="0">
                <a:solidFill>
                  <a:srgbClr val="FFFFFF"/>
                </a:solidFill>
                <a:latin typeface="Arial"/>
                <a:cs typeface="Arial"/>
              </a:rPr>
              <a:t>you</a:t>
            </a:r>
            <a:r>
              <a:rPr sz="2812" spc="-214" dirty="0">
                <a:solidFill>
                  <a:srgbClr val="FFFFFF"/>
                </a:solidFill>
                <a:latin typeface="Arial"/>
                <a:cs typeface="Arial"/>
              </a:rPr>
              <a:t> </a:t>
            </a:r>
            <a:r>
              <a:rPr sz="2812" spc="18" dirty="0">
                <a:solidFill>
                  <a:srgbClr val="FFFFFF"/>
                </a:solidFill>
                <a:latin typeface="Arial"/>
                <a:cs typeface="Arial"/>
              </a:rPr>
              <a:t>own</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1547572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a:t>#3: Competition</a:t>
            </a:r>
            <a:endParaRPr lang="en-US" dirty="0"/>
          </a:p>
        </p:txBody>
      </p:sp>
      <p:sp>
        <p:nvSpPr>
          <p:cNvPr id="10" name="Text Placeholder 9">
            <a:extLst>
              <a:ext uri="{FF2B5EF4-FFF2-40B4-BE49-F238E27FC236}">
                <a16:creationId xmlns:a16="http://schemas.microsoft.com/office/drawing/2014/main" id="{D9702AEF-F350-4978-AB2E-DB9B7F1969A5}"/>
              </a:ext>
            </a:extLst>
          </p:cNvPr>
          <p:cNvSpPr>
            <a:spLocks noGrp="1"/>
          </p:cNvSpPr>
          <p:nvPr>
            <p:ph type="body" idx="1"/>
          </p:nvPr>
        </p:nvSpPr>
        <p:spPr/>
        <p:txBody>
          <a:bodyPr/>
          <a:lstStyle/>
          <a:p>
            <a:pPr marL="0" indent="0" algn="ctr">
              <a:spcBef>
                <a:spcPts val="562"/>
              </a:spcBef>
              <a:buNone/>
            </a:pPr>
            <a:endParaRPr lang="en-US" spc="53" dirty="0">
              <a:solidFill>
                <a:srgbClr val="FFFFFF"/>
              </a:solidFill>
            </a:endParaRPr>
          </a:p>
          <a:p>
            <a:pPr marL="0" indent="0" algn="ctr">
              <a:spcBef>
                <a:spcPts val="562"/>
              </a:spcBef>
              <a:buNone/>
            </a:pPr>
            <a:endParaRPr lang="en-US" spc="53" dirty="0">
              <a:solidFill>
                <a:srgbClr val="FFFFFF"/>
              </a:solidFill>
            </a:endParaRPr>
          </a:p>
          <a:p>
            <a:pPr marL="0" indent="0" algn="ctr">
              <a:spcBef>
                <a:spcPts val="562"/>
              </a:spcBef>
              <a:buNone/>
            </a:pPr>
            <a:r>
              <a:rPr lang="en-US" spc="53" dirty="0">
                <a:solidFill>
                  <a:srgbClr val="FFFFFF"/>
                </a:solidFill>
              </a:rPr>
              <a:t>Some </a:t>
            </a:r>
            <a:r>
              <a:rPr lang="en-US" spc="28" dirty="0">
                <a:solidFill>
                  <a:srgbClr val="FFFFFF"/>
                </a:solidFill>
              </a:rPr>
              <a:t>utilities </a:t>
            </a:r>
            <a:r>
              <a:rPr lang="en-US" spc="-53" dirty="0">
                <a:solidFill>
                  <a:srgbClr val="FFFFFF"/>
                </a:solidFill>
              </a:rPr>
              <a:t>are</a:t>
            </a:r>
            <a:r>
              <a:rPr lang="en-US" spc="-278" dirty="0">
                <a:solidFill>
                  <a:srgbClr val="FFFFFF"/>
                </a:solidFill>
              </a:rPr>
              <a:t> </a:t>
            </a:r>
            <a:r>
              <a:rPr lang="en-US" spc="28" dirty="0">
                <a:solidFill>
                  <a:srgbClr val="FFFFFF"/>
                </a:solidFill>
              </a:rPr>
              <a:t>monopolies,</a:t>
            </a:r>
            <a:endParaRPr lang="en-US" dirty="0"/>
          </a:p>
          <a:p>
            <a:pPr marL="0" indent="0" algn="ctr">
              <a:spcBef>
                <a:spcPts val="492"/>
              </a:spcBef>
              <a:buNone/>
            </a:pPr>
            <a:r>
              <a:rPr lang="en-US" spc="98" dirty="0">
                <a:solidFill>
                  <a:srgbClr val="FFFFFF"/>
                </a:solidFill>
              </a:rPr>
              <a:t>but </a:t>
            </a:r>
            <a:r>
              <a:rPr lang="en-US" spc="25" dirty="0">
                <a:solidFill>
                  <a:srgbClr val="FFFFFF"/>
                </a:solidFill>
              </a:rPr>
              <a:t>community </a:t>
            </a:r>
            <a:r>
              <a:rPr lang="en-US" spc="-32" dirty="0">
                <a:solidFill>
                  <a:srgbClr val="FFFFFF"/>
                </a:solidFill>
              </a:rPr>
              <a:t>solar </a:t>
            </a:r>
            <a:r>
              <a:rPr lang="en-US" spc="-25" dirty="0">
                <a:solidFill>
                  <a:srgbClr val="FFFFFF"/>
                </a:solidFill>
              </a:rPr>
              <a:t>gives </a:t>
            </a:r>
            <a:r>
              <a:rPr lang="en-US" dirty="0">
                <a:solidFill>
                  <a:srgbClr val="FFFFFF"/>
                </a:solidFill>
              </a:rPr>
              <a:t>you </a:t>
            </a:r>
            <a:r>
              <a:rPr lang="en-US" spc="-105" dirty="0">
                <a:solidFill>
                  <a:srgbClr val="FFFFFF"/>
                </a:solidFill>
              </a:rPr>
              <a:t>a</a:t>
            </a:r>
            <a:r>
              <a:rPr lang="en-US" spc="-425" dirty="0">
                <a:solidFill>
                  <a:srgbClr val="FFFFFF"/>
                </a:solidFill>
              </a:rPr>
              <a:t> </a:t>
            </a:r>
            <a:r>
              <a:rPr lang="en-US" spc="4" dirty="0">
                <a:solidFill>
                  <a:srgbClr val="FFFFFF"/>
                </a:solidFill>
              </a:rPr>
              <a:t>choice</a:t>
            </a:r>
            <a:endParaRPr lang="en-US" dirty="0"/>
          </a:p>
          <a:p>
            <a:pPr marL="0" indent="0">
              <a:buNone/>
            </a:pPr>
            <a:endParaRPr lang="en-US" dirty="0"/>
          </a:p>
        </p:txBody>
      </p:sp>
      <p:sp>
        <p:nvSpPr>
          <p:cNvPr id="4" name="object 4"/>
          <p:cNvSpPr/>
          <p:nvPr/>
        </p:nvSpPr>
        <p:spPr>
          <a:xfrm>
            <a:off x="7724180" y="5518547"/>
            <a:ext cx="1303734" cy="1303734"/>
          </a:xfrm>
          <a:prstGeom prst="rect">
            <a:avLst/>
          </a:prstGeom>
          <a:blipFill>
            <a:blip r:embed="rId2"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2906343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3129855"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#2:</a:t>
            </a:r>
            <a:r>
              <a:rPr sz="5625" spc="-155" dirty="0">
                <a:solidFill>
                  <a:srgbClr val="FFFFFF"/>
                </a:solidFill>
                <a:latin typeface="Arial"/>
                <a:cs typeface="Arial"/>
              </a:rPr>
              <a:t> </a:t>
            </a:r>
            <a:r>
              <a:rPr sz="5625" spc="11" dirty="0">
                <a:solidFill>
                  <a:srgbClr val="FFFFFF"/>
                </a:solidFill>
                <a:latin typeface="Arial"/>
                <a:cs typeface="Arial"/>
              </a:rPr>
              <a:t>Equity</a:t>
            </a:r>
            <a:endParaRPr sz="5625">
              <a:latin typeface="Arial"/>
              <a:cs typeface="Arial"/>
            </a:endParaRPr>
          </a:p>
        </p:txBody>
      </p:sp>
      <p:sp>
        <p:nvSpPr>
          <p:cNvPr id="5" name="object 5"/>
          <p:cNvSpPr txBox="1"/>
          <p:nvPr/>
        </p:nvSpPr>
        <p:spPr>
          <a:xfrm>
            <a:off x="554891" y="2869645"/>
            <a:ext cx="8034486" cy="1004290"/>
          </a:xfrm>
          <a:prstGeom prst="rect">
            <a:avLst/>
          </a:prstGeom>
        </p:spPr>
        <p:txBody>
          <a:bodyPr vert="horz" wrap="square" lIns="0" tIns="8930" rIns="0" bIns="0" rtlCol="0">
            <a:spAutoFit/>
          </a:bodyPr>
          <a:lstStyle/>
          <a:p>
            <a:pPr marL="853201" marR="3572" indent="-844718">
              <a:lnSpc>
                <a:spcPct val="114599"/>
              </a:lnSpc>
              <a:spcBef>
                <a:spcPts val="70"/>
              </a:spcBef>
            </a:pPr>
            <a:r>
              <a:rPr sz="2812" spc="25" dirty="0">
                <a:solidFill>
                  <a:srgbClr val="FFFFFF"/>
                </a:solidFill>
                <a:latin typeface="Arial"/>
                <a:cs typeface="Arial"/>
              </a:rPr>
              <a:t>Community </a:t>
            </a:r>
            <a:r>
              <a:rPr sz="2812" spc="-32" dirty="0">
                <a:solidFill>
                  <a:srgbClr val="FFFFFF"/>
                </a:solidFill>
                <a:latin typeface="Arial"/>
                <a:cs typeface="Arial"/>
              </a:rPr>
              <a:t>solar </a:t>
            </a:r>
            <a:r>
              <a:rPr sz="2812" spc="-53" dirty="0">
                <a:solidFill>
                  <a:srgbClr val="FFFFFF"/>
                </a:solidFill>
                <a:latin typeface="Arial"/>
                <a:cs typeface="Arial"/>
              </a:rPr>
              <a:t>means </a:t>
            </a:r>
            <a:r>
              <a:rPr sz="2812" dirty="0">
                <a:solidFill>
                  <a:srgbClr val="FFFFFF"/>
                </a:solidFill>
                <a:latin typeface="Arial"/>
                <a:cs typeface="Arial"/>
              </a:rPr>
              <a:t>you </a:t>
            </a:r>
            <a:r>
              <a:rPr sz="2812" spc="-56" dirty="0">
                <a:solidFill>
                  <a:srgbClr val="FFFFFF"/>
                </a:solidFill>
                <a:latin typeface="Arial"/>
                <a:cs typeface="Arial"/>
              </a:rPr>
              <a:t>can </a:t>
            </a:r>
            <a:r>
              <a:rPr sz="2812" spc="18" dirty="0">
                <a:solidFill>
                  <a:srgbClr val="FFFFFF"/>
                </a:solidFill>
                <a:latin typeface="Arial"/>
                <a:cs typeface="Arial"/>
              </a:rPr>
              <a:t>own </a:t>
            </a:r>
            <a:r>
              <a:rPr sz="2812" spc="-32" dirty="0">
                <a:solidFill>
                  <a:srgbClr val="FFFFFF"/>
                </a:solidFill>
                <a:latin typeface="Arial"/>
                <a:cs typeface="Arial"/>
              </a:rPr>
              <a:t>solar</a:t>
            </a:r>
            <a:r>
              <a:rPr sz="2812" spc="-292" dirty="0">
                <a:solidFill>
                  <a:srgbClr val="FFFFFF"/>
                </a:solidFill>
                <a:latin typeface="Arial"/>
                <a:cs typeface="Arial"/>
              </a:rPr>
              <a:t> </a:t>
            </a:r>
            <a:r>
              <a:rPr sz="2812" spc="53" dirty="0">
                <a:solidFill>
                  <a:srgbClr val="FFFFFF"/>
                </a:solidFill>
                <a:latin typeface="Arial"/>
                <a:cs typeface="Arial"/>
              </a:rPr>
              <a:t>without  </a:t>
            </a:r>
            <a:r>
              <a:rPr sz="2812" spc="70" dirty="0">
                <a:solidFill>
                  <a:srgbClr val="FFFFFF"/>
                </a:solidFill>
                <a:latin typeface="Arial"/>
                <a:cs typeface="Arial"/>
              </a:rPr>
              <a:t>being </a:t>
            </a:r>
            <a:r>
              <a:rPr sz="2812" spc="-4" dirty="0">
                <a:solidFill>
                  <a:srgbClr val="FFFFFF"/>
                </a:solidFill>
                <a:latin typeface="Arial"/>
                <a:cs typeface="Arial"/>
              </a:rPr>
              <a:t>rich </a:t>
            </a:r>
            <a:r>
              <a:rPr sz="2812" spc="53" dirty="0">
                <a:solidFill>
                  <a:srgbClr val="FFFFFF"/>
                </a:solidFill>
                <a:latin typeface="Arial"/>
                <a:cs typeface="Arial"/>
              </a:rPr>
              <a:t>or </a:t>
            </a:r>
            <a:r>
              <a:rPr sz="2812" spc="-4" dirty="0">
                <a:solidFill>
                  <a:srgbClr val="FFFFFF"/>
                </a:solidFill>
                <a:latin typeface="Arial"/>
                <a:cs typeface="Arial"/>
              </a:rPr>
              <a:t>having </a:t>
            </a:r>
            <a:r>
              <a:rPr sz="2812" spc="-105" dirty="0">
                <a:solidFill>
                  <a:srgbClr val="FFFFFF"/>
                </a:solidFill>
                <a:latin typeface="Arial"/>
                <a:cs typeface="Arial"/>
              </a:rPr>
              <a:t>a </a:t>
            </a:r>
            <a:r>
              <a:rPr sz="2812" spc="127" dirty="0">
                <a:solidFill>
                  <a:srgbClr val="FFFFFF"/>
                </a:solidFill>
                <a:latin typeface="Arial"/>
                <a:cs typeface="Arial"/>
              </a:rPr>
              <a:t>good </a:t>
            </a:r>
            <a:r>
              <a:rPr sz="2812" spc="35" dirty="0">
                <a:solidFill>
                  <a:srgbClr val="FFFFFF"/>
                </a:solidFill>
                <a:latin typeface="Arial"/>
                <a:cs typeface="Arial"/>
              </a:rPr>
              <a:t>credit</a:t>
            </a:r>
            <a:r>
              <a:rPr sz="2812" spc="-524" dirty="0">
                <a:solidFill>
                  <a:srgbClr val="FFFFFF"/>
                </a:solidFill>
                <a:latin typeface="Arial"/>
                <a:cs typeface="Arial"/>
              </a:rPr>
              <a:t> </a:t>
            </a:r>
            <a:r>
              <a:rPr sz="2812" spc="-42" dirty="0">
                <a:solidFill>
                  <a:srgbClr val="FFFFFF"/>
                </a:solidFill>
                <a:latin typeface="Arial"/>
                <a:cs typeface="Arial"/>
              </a:rPr>
              <a:t>score</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207007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6995964"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#1: </a:t>
            </a:r>
            <a:r>
              <a:rPr sz="5625" spc="53" dirty="0">
                <a:solidFill>
                  <a:srgbClr val="FFFFFF"/>
                </a:solidFill>
                <a:latin typeface="Arial"/>
                <a:cs typeface="Arial"/>
              </a:rPr>
              <a:t>Community</a:t>
            </a:r>
            <a:r>
              <a:rPr sz="5625" spc="-60" dirty="0">
                <a:solidFill>
                  <a:srgbClr val="FFFFFF"/>
                </a:solidFill>
                <a:latin typeface="Arial"/>
                <a:cs typeface="Arial"/>
              </a:rPr>
              <a:t> </a:t>
            </a:r>
            <a:r>
              <a:rPr sz="5625" spc="77" dirty="0">
                <a:solidFill>
                  <a:srgbClr val="FFFFFF"/>
                </a:solidFill>
                <a:latin typeface="Arial"/>
                <a:cs typeface="Arial"/>
              </a:rPr>
              <a:t>power</a:t>
            </a:r>
            <a:endParaRPr sz="5625">
              <a:latin typeface="Arial"/>
              <a:cs typeface="Arial"/>
            </a:endParaRPr>
          </a:p>
        </p:txBody>
      </p:sp>
      <p:sp>
        <p:nvSpPr>
          <p:cNvPr id="5" name="object 5"/>
          <p:cNvSpPr txBox="1"/>
          <p:nvPr/>
        </p:nvSpPr>
        <p:spPr>
          <a:xfrm>
            <a:off x="208239" y="2624078"/>
            <a:ext cx="8727877" cy="1501926"/>
          </a:xfrm>
          <a:prstGeom prst="rect">
            <a:avLst/>
          </a:prstGeom>
        </p:spPr>
        <p:txBody>
          <a:bodyPr vert="horz" wrap="square" lIns="0" tIns="8930" rIns="0" bIns="0" rtlCol="0">
            <a:spAutoFit/>
          </a:bodyPr>
          <a:lstStyle/>
          <a:p>
            <a:pPr marL="8483" marR="3572" algn="ctr">
              <a:lnSpc>
                <a:spcPct val="114599"/>
              </a:lnSpc>
              <a:spcBef>
                <a:spcPts val="70"/>
              </a:spcBef>
            </a:pPr>
            <a:r>
              <a:rPr sz="2812" spc="46" dirty="0">
                <a:solidFill>
                  <a:srgbClr val="FFFFFF"/>
                </a:solidFill>
                <a:latin typeface="Arial"/>
                <a:cs typeface="Arial"/>
              </a:rPr>
              <a:t>Owning </a:t>
            </a:r>
            <a:r>
              <a:rPr sz="2812" spc="-105" dirty="0">
                <a:solidFill>
                  <a:srgbClr val="FFFFFF"/>
                </a:solidFill>
                <a:latin typeface="Arial"/>
                <a:cs typeface="Arial"/>
              </a:rPr>
              <a:t>a </a:t>
            </a:r>
            <a:r>
              <a:rPr sz="2812" spc="-74" dirty="0">
                <a:solidFill>
                  <a:srgbClr val="FFFFFF"/>
                </a:solidFill>
                <a:latin typeface="Arial"/>
                <a:cs typeface="Arial"/>
              </a:rPr>
              <a:t>share </a:t>
            </a:r>
            <a:r>
              <a:rPr sz="2812" spc="74" dirty="0">
                <a:solidFill>
                  <a:srgbClr val="FFFFFF"/>
                </a:solidFill>
                <a:latin typeface="Arial"/>
                <a:cs typeface="Arial"/>
              </a:rPr>
              <a:t>of </a:t>
            </a:r>
            <a:r>
              <a:rPr sz="2812" spc="25" dirty="0">
                <a:solidFill>
                  <a:srgbClr val="FFFFFF"/>
                </a:solidFill>
                <a:latin typeface="Arial"/>
                <a:cs typeface="Arial"/>
              </a:rPr>
              <a:t>community </a:t>
            </a:r>
            <a:r>
              <a:rPr sz="2812" spc="-32" dirty="0">
                <a:solidFill>
                  <a:srgbClr val="FFFFFF"/>
                </a:solidFill>
                <a:latin typeface="Arial"/>
                <a:cs typeface="Arial"/>
              </a:rPr>
              <a:t>solar </a:t>
            </a:r>
            <a:r>
              <a:rPr sz="2812" spc="-80" dirty="0">
                <a:solidFill>
                  <a:srgbClr val="FFFFFF"/>
                </a:solidFill>
                <a:latin typeface="Arial"/>
                <a:cs typeface="Arial"/>
              </a:rPr>
              <a:t>is </a:t>
            </a:r>
            <a:r>
              <a:rPr sz="2812" spc="46" dirty="0">
                <a:solidFill>
                  <a:srgbClr val="FFFFFF"/>
                </a:solidFill>
                <a:latin typeface="Arial"/>
                <a:cs typeface="Arial"/>
              </a:rPr>
              <a:t>the </a:t>
            </a:r>
            <a:r>
              <a:rPr sz="2812" spc="4" dirty="0">
                <a:solidFill>
                  <a:srgbClr val="FFFFFF"/>
                </a:solidFill>
                <a:latin typeface="Arial"/>
                <a:cs typeface="Arial"/>
              </a:rPr>
              <a:t>first </a:t>
            </a:r>
            <a:r>
              <a:rPr sz="2812" spc="21" dirty="0">
                <a:solidFill>
                  <a:srgbClr val="FFFFFF"/>
                </a:solidFill>
                <a:latin typeface="Arial"/>
                <a:cs typeface="Arial"/>
              </a:rPr>
              <a:t>step  </a:t>
            </a:r>
            <a:r>
              <a:rPr sz="2812" spc="28" dirty="0">
                <a:solidFill>
                  <a:srgbClr val="FFFFFF"/>
                </a:solidFill>
                <a:latin typeface="Arial"/>
                <a:cs typeface="Arial"/>
              </a:rPr>
              <a:t>toward taking </a:t>
            </a:r>
            <a:r>
              <a:rPr sz="2812" spc="-11" dirty="0">
                <a:solidFill>
                  <a:srgbClr val="FFFFFF"/>
                </a:solidFill>
                <a:latin typeface="Arial"/>
                <a:cs typeface="Arial"/>
              </a:rPr>
              <a:t>charge </a:t>
            </a:r>
            <a:r>
              <a:rPr sz="2812" spc="74" dirty="0">
                <a:solidFill>
                  <a:srgbClr val="FFFFFF"/>
                </a:solidFill>
                <a:latin typeface="Arial"/>
                <a:cs typeface="Arial"/>
              </a:rPr>
              <a:t>of </a:t>
            </a:r>
            <a:r>
              <a:rPr sz="2812" dirty="0">
                <a:solidFill>
                  <a:srgbClr val="FFFFFF"/>
                </a:solidFill>
                <a:latin typeface="Arial"/>
                <a:cs typeface="Arial"/>
              </a:rPr>
              <a:t>your—and your</a:t>
            </a:r>
            <a:r>
              <a:rPr sz="2812" spc="-446" dirty="0">
                <a:solidFill>
                  <a:srgbClr val="FFFFFF"/>
                </a:solidFill>
                <a:latin typeface="Arial"/>
                <a:cs typeface="Arial"/>
              </a:rPr>
              <a:t> </a:t>
            </a:r>
            <a:r>
              <a:rPr sz="2812" spc="-14" dirty="0">
                <a:solidFill>
                  <a:srgbClr val="FFFFFF"/>
                </a:solidFill>
                <a:latin typeface="Arial"/>
                <a:cs typeface="Arial"/>
              </a:rPr>
              <a:t>community’s—  </a:t>
            </a:r>
            <a:r>
              <a:rPr sz="2812" spc="-4" dirty="0">
                <a:solidFill>
                  <a:srgbClr val="FFFFFF"/>
                </a:solidFill>
                <a:latin typeface="Arial"/>
                <a:cs typeface="Arial"/>
              </a:rPr>
              <a:t>energy</a:t>
            </a:r>
            <a:r>
              <a:rPr sz="2812" spc="-102" dirty="0">
                <a:solidFill>
                  <a:srgbClr val="FFFFFF"/>
                </a:solidFill>
                <a:latin typeface="Arial"/>
                <a:cs typeface="Arial"/>
              </a:rPr>
              <a:t> </a:t>
            </a:r>
            <a:r>
              <a:rPr sz="2812" spc="21" dirty="0">
                <a:solidFill>
                  <a:srgbClr val="FFFFFF"/>
                </a:solidFill>
                <a:latin typeface="Arial"/>
                <a:cs typeface="Arial"/>
              </a:rPr>
              <a:t>future</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345884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8DC1EE7-01FB-4AFF-94ED-032D62AF2DB0}"/>
              </a:ext>
            </a:extLst>
          </p:cNvPr>
          <p:cNvPicPr>
            <a:picLocks noGrp="1" noChangeAspect="1"/>
          </p:cNvPicPr>
          <p:nvPr>
            <p:ph idx="1"/>
          </p:nvPr>
        </p:nvPicPr>
        <p:blipFill>
          <a:blip r:embed="rId2"/>
          <a:stretch>
            <a:fillRect/>
          </a:stretch>
        </p:blipFill>
        <p:spPr>
          <a:xfrm>
            <a:off x="884426" y="1037100"/>
            <a:ext cx="7375147" cy="4351337"/>
          </a:xfrm>
          <a:prstGeom prst="rect">
            <a:avLst/>
          </a:prstGeom>
        </p:spPr>
      </p:pic>
    </p:spTree>
    <p:extLst>
      <p:ext uri="{BB962C8B-B14F-4D97-AF65-F5344CB8AC3E}">
        <p14:creationId xmlns:p14="http://schemas.microsoft.com/office/powerpoint/2010/main" val="1290731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gs>
            <a:gs pos="79000">
              <a:schemeClr val="bg1">
                <a:tint val="98000"/>
                <a:satMod val="130000"/>
                <a:shade val="90000"/>
                <a:lumMod val="103000"/>
              </a:schemeClr>
            </a:gs>
            <a:gs pos="9600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01" y="1327265"/>
            <a:ext cx="8844016" cy="5303520"/>
          </a:xfrm>
        </p:spPr>
      </p:pic>
      <p:sp>
        <p:nvSpPr>
          <p:cNvPr id="4" name="TextBox 3"/>
          <p:cNvSpPr txBox="1"/>
          <p:nvPr/>
        </p:nvSpPr>
        <p:spPr>
          <a:xfrm>
            <a:off x="138546" y="249381"/>
            <a:ext cx="7465903" cy="769441"/>
          </a:xfrm>
          <a:prstGeom prst="rect">
            <a:avLst/>
          </a:prstGeom>
          <a:noFill/>
        </p:spPr>
        <p:txBody>
          <a:bodyPr wrap="square" rtlCol="0">
            <a:spAutoFit/>
          </a:bodyPr>
          <a:lstStyle/>
          <a:p>
            <a:pPr algn="ctr"/>
            <a:r>
              <a:rPr lang="en-US" sz="4400" b="1" dirty="0"/>
              <a:t>Community Solar Ownership!</a:t>
            </a:r>
          </a:p>
        </p:txBody>
      </p:sp>
      <p:pic>
        <p:nvPicPr>
          <p:cNvPr id="5" name="Picture 4"/>
          <p:cNvPicPr>
            <a:picLocks noChangeAspect="1"/>
          </p:cNvPicPr>
          <p:nvPr/>
        </p:nvPicPr>
        <p:blipFill>
          <a:blip r:embed="rId3"/>
          <a:stretch>
            <a:fillRect/>
          </a:stretch>
        </p:blipFill>
        <p:spPr>
          <a:xfrm>
            <a:off x="7245051" y="164668"/>
            <a:ext cx="1737511" cy="938865"/>
          </a:xfrm>
          <a:prstGeom prst="rect">
            <a:avLst/>
          </a:prstGeom>
        </p:spPr>
      </p:pic>
    </p:spTree>
    <p:extLst>
      <p:ext uri="{BB962C8B-B14F-4D97-AF65-F5344CB8AC3E}">
        <p14:creationId xmlns:p14="http://schemas.microsoft.com/office/powerpoint/2010/main" val="3129910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B790B-3BF8-4EF1-8527-725A1A484C43}"/>
              </a:ext>
            </a:extLst>
          </p:cNvPr>
          <p:cNvSpPr>
            <a:spLocks noGrp="1"/>
          </p:cNvSpPr>
          <p:nvPr>
            <p:ph idx="1"/>
          </p:nvPr>
        </p:nvSpPr>
        <p:spPr>
          <a:xfrm>
            <a:off x="242596" y="2019993"/>
            <a:ext cx="8686800" cy="4307096"/>
          </a:xfrm>
        </p:spPr>
        <p:txBody>
          <a:bodyPr>
            <a:normAutofit/>
          </a:bodyPr>
          <a:lstStyle/>
          <a:p>
            <a:pPr marL="0" indent="0" fontAlgn="base">
              <a:buNone/>
            </a:pPr>
            <a:r>
              <a:rPr lang="en-US" dirty="0"/>
              <a:t>There are four key principles to successful and meaningful community renewable energy:</a:t>
            </a:r>
          </a:p>
          <a:p>
            <a:pPr fontAlgn="base"/>
            <a:r>
              <a:rPr lang="en-US" dirty="0"/>
              <a:t>Tangible benefits for participants</a:t>
            </a:r>
          </a:p>
          <a:p>
            <a:pPr fontAlgn="base"/>
            <a:r>
              <a:rPr lang="en-US" dirty="0"/>
              <a:t>Flexibility of ownership structure</a:t>
            </a:r>
          </a:p>
          <a:p>
            <a:pPr fontAlgn="base"/>
            <a:r>
              <a:rPr lang="en-US" dirty="0"/>
              <a:t>Additive to other renewable energy policies</a:t>
            </a:r>
          </a:p>
          <a:p>
            <a:pPr fontAlgn="base"/>
            <a:r>
              <a:rPr lang="en-US" dirty="0"/>
              <a:t>Access for all</a:t>
            </a:r>
          </a:p>
          <a:p>
            <a:pPr marL="0" indent="0">
              <a:buNone/>
            </a:pPr>
            <a:endParaRPr lang="en-US" dirty="0"/>
          </a:p>
        </p:txBody>
      </p:sp>
      <p:sp>
        <p:nvSpPr>
          <p:cNvPr id="5" name="TextBox 4">
            <a:extLst>
              <a:ext uri="{FF2B5EF4-FFF2-40B4-BE49-F238E27FC236}">
                <a16:creationId xmlns:a16="http://schemas.microsoft.com/office/drawing/2014/main" id="{55A7CE68-F234-4A5B-AB3C-498ED0AB1170}"/>
              </a:ext>
            </a:extLst>
          </p:cNvPr>
          <p:cNvSpPr txBox="1"/>
          <p:nvPr/>
        </p:nvSpPr>
        <p:spPr>
          <a:xfrm>
            <a:off x="357447" y="224444"/>
            <a:ext cx="7173884" cy="1077218"/>
          </a:xfrm>
          <a:prstGeom prst="rect">
            <a:avLst/>
          </a:prstGeom>
          <a:noFill/>
        </p:spPr>
        <p:txBody>
          <a:bodyPr wrap="square" rtlCol="0">
            <a:spAutoFit/>
          </a:bodyPr>
          <a:lstStyle/>
          <a:p>
            <a:pPr algn="ctr" fontAlgn="base"/>
            <a:r>
              <a:rPr lang="en-US" sz="3200" b="1" dirty="0"/>
              <a:t>A Community Renewable Energy </a:t>
            </a:r>
            <a:r>
              <a:rPr lang="en-US" sz="3200" b="1" dirty="0">
                <a:solidFill>
                  <a:srgbClr val="FFCC00"/>
                </a:solidFill>
              </a:rPr>
              <a:t>Gold </a:t>
            </a:r>
            <a:r>
              <a:rPr lang="en-US" sz="3200" b="1" dirty="0"/>
              <a:t>Standard- Best Practices</a:t>
            </a:r>
          </a:p>
        </p:txBody>
      </p:sp>
    </p:spTree>
    <p:extLst>
      <p:ext uri="{BB962C8B-B14F-4D97-AF65-F5344CB8AC3E}">
        <p14:creationId xmlns:p14="http://schemas.microsoft.com/office/powerpoint/2010/main" val="967590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1469D0-95B5-4DE1-9B93-4EB8FE6AB950}"/>
              </a:ext>
            </a:extLst>
          </p:cNvPr>
          <p:cNvSpPr>
            <a:spLocks noGrp="1"/>
          </p:cNvSpPr>
          <p:nvPr>
            <p:ph idx="1"/>
          </p:nvPr>
        </p:nvSpPr>
        <p:spPr>
          <a:xfrm>
            <a:off x="432263" y="897775"/>
            <a:ext cx="8454042" cy="5864297"/>
          </a:xfrm>
        </p:spPr>
        <p:txBody>
          <a:bodyPr>
            <a:noAutofit/>
          </a:bodyPr>
          <a:lstStyle/>
          <a:p>
            <a:r>
              <a:rPr lang="en-US" sz="2400" b="1" dirty="0"/>
              <a:t>How Community Solar Works</a:t>
            </a:r>
          </a:p>
          <a:p>
            <a:r>
              <a:rPr lang="en-US" sz="2400" b="1" dirty="0"/>
              <a:t>Top 10 Reasons for Community Solar/Types/Models</a:t>
            </a:r>
          </a:p>
          <a:p>
            <a:r>
              <a:rPr lang="en-US" sz="2400" b="1" dirty="0"/>
              <a:t>Who are the Major Players in a Community Solar Project?</a:t>
            </a:r>
          </a:p>
          <a:p>
            <a:pPr lvl="1"/>
            <a:r>
              <a:rPr lang="en-US" b="1" dirty="0"/>
              <a:t>Examples of Owners</a:t>
            </a:r>
          </a:p>
          <a:p>
            <a:pPr lvl="1"/>
            <a:r>
              <a:rPr lang="en-US" b="1" dirty="0"/>
              <a:t>Examples of Subscribers</a:t>
            </a:r>
          </a:p>
          <a:p>
            <a:r>
              <a:rPr lang="en-US" sz="2400" b="1" dirty="0"/>
              <a:t>Future Energy Jobs Act Overview/Review via IPA Slides</a:t>
            </a:r>
          </a:p>
          <a:p>
            <a:r>
              <a:rPr lang="en-US" sz="2400" b="1" dirty="0"/>
              <a:t>Summary of Incentives</a:t>
            </a:r>
          </a:p>
          <a:p>
            <a:r>
              <a:rPr lang="en-US" sz="2400" b="1" dirty="0"/>
              <a:t>Working with Ameren:  System Owners &amp; Subscribers</a:t>
            </a:r>
          </a:p>
          <a:p>
            <a:r>
              <a:rPr lang="en-US" sz="2400" b="1" dirty="0"/>
              <a:t>Working with Rural Cooperatives</a:t>
            </a:r>
          </a:p>
          <a:p>
            <a:r>
              <a:rPr lang="en-US" sz="2400" b="1" dirty="0"/>
              <a:t>FEJA Timeline </a:t>
            </a:r>
          </a:p>
          <a:p>
            <a:r>
              <a:rPr lang="en-US" sz="2400" b="1" dirty="0"/>
              <a:t>Discussion/ Q &amp; A</a:t>
            </a:r>
          </a:p>
          <a:p>
            <a:endParaRPr lang="en-US" sz="1600" dirty="0"/>
          </a:p>
        </p:txBody>
      </p:sp>
      <p:sp>
        <p:nvSpPr>
          <p:cNvPr id="3" name="TextBox 2">
            <a:extLst>
              <a:ext uri="{FF2B5EF4-FFF2-40B4-BE49-F238E27FC236}">
                <a16:creationId xmlns:a16="http://schemas.microsoft.com/office/drawing/2014/main" id="{84A3F851-5655-4401-B315-01BEF86C4F41}"/>
              </a:ext>
            </a:extLst>
          </p:cNvPr>
          <p:cNvSpPr txBox="1"/>
          <p:nvPr/>
        </p:nvSpPr>
        <p:spPr>
          <a:xfrm>
            <a:off x="432263" y="249381"/>
            <a:ext cx="7257010" cy="769441"/>
          </a:xfrm>
          <a:prstGeom prst="rect">
            <a:avLst/>
          </a:prstGeom>
          <a:noFill/>
        </p:spPr>
        <p:txBody>
          <a:bodyPr wrap="square" rtlCol="0">
            <a:spAutoFit/>
          </a:bodyPr>
          <a:lstStyle/>
          <a:p>
            <a:pPr algn="ctr"/>
            <a:r>
              <a:rPr lang="en-US" sz="4400" b="1" dirty="0"/>
              <a:t>Our Community Solar Agenda</a:t>
            </a:r>
          </a:p>
        </p:txBody>
      </p:sp>
    </p:spTree>
    <p:extLst>
      <p:ext uri="{BB962C8B-B14F-4D97-AF65-F5344CB8AC3E}">
        <p14:creationId xmlns:p14="http://schemas.microsoft.com/office/powerpoint/2010/main" val="2377335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1EF987-C3F4-4D76-B774-17D798B868FF}"/>
              </a:ext>
            </a:extLst>
          </p:cNvPr>
          <p:cNvSpPr>
            <a:spLocks noGrp="1"/>
          </p:cNvSpPr>
          <p:nvPr>
            <p:ph idx="1"/>
          </p:nvPr>
        </p:nvSpPr>
        <p:spPr/>
        <p:txBody>
          <a:bodyPr/>
          <a:lstStyle/>
          <a:p>
            <a:endParaRPr lang="en-US"/>
          </a:p>
        </p:txBody>
      </p:sp>
      <p:pic>
        <p:nvPicPr>
          <p:cNvPr id="1026" name="Picture 2" descr="https://ilsr.org/wp-content/uploads/2016/04/overlapping-definitions-of-community-renewable-energy-ILSR.jpg">
            <a:extLst>
              <a:ext uri="{FF2B5EF4-FFF2-40B4-BE49-F238E27FC236}">
                <a16:creationId xmlns:a16="http://schemas.microsoft.com/office/drawing/2014/main" id="{EC10B490-1342-4B98-B0D4-53E2493E8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62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24F8708-3DAF-4851-8CF3-2B6180A5F4ED}"/>
              </a:ext>
            </a:extLst>
          </p:cNvPr>
          <p:cNvPicPr>
            <a:picLocks noGrp="1" noChangeAspect="1"/>
          </p:cNvPicPr>
          <p:nvPr>
            <p:ph idx="1"/>
          </p:nvPr>
        </p:nvPicPr>
        <p:blipFill>
          <a:blip r:embed="rId2"/>
          <a:stretch>
            <a:fillRect/>
          </a:stretch>
        </p:blipFill>
        <p:spPr>
          <a:xfrm>
            <a:off x="1374145" y="930982"/>
            <a:ext cx="6467301" cy="5210535"/>
          </a:xfrm>
          <a:prstGeom prst="rect">
            <a:avLst/>
          </a:prstGeom>
        </p:spPr>
      </p:pic>
      <p:sp>
        <p:nvSpPr>
          <p:cNvPr id="4" name="TextBox 3">
            <a:extLst>
              <a:ext uri="{FF2B5EF4-FFF2-40B4-BE49-F238E27FC236}">
                <a16:creationId xmlns:a16="http://schemas.microsoft.com/office/drawing/2014/main" id="{82458DE9-7705-4AE8-B0B1-328D6108F593}"/>
              </a:ext>
            </a:extLst>
          </p:cNvPr>
          <p:cNvSpPr txBox="1"/>
          <p:nvPr/>
        </p:nvSpPr>
        <p:spPr>
          <a:xfrm>
            <a:off x="814647" y="224444"/>
            <a:ext cx="7946968" cy="584775"/>
          </a:xfrm>
          <a:prstGeom prst="rect">
            <a:avLst/>
          </a:prstGeom>
          <a:noFill/>
        </p:spPr>
        <p:txBody>
          <a:bodyPr wrap="square" rtlCol="0">
            <a:spAutoFit/>
          </a:bodyPr>
          <a:lstStyle/>
          <a:p>
            <a:r>
              <a:rPr lang="en-US" sz="3200" b="1" dirty="0"/>
              <a:t>Types of Community Renewable Energy</a:t>
            </a:r>
          </a:p>
        </p:txBody>
      </p:sp>
    </p:spTree>
    <p:extLst>
      <p:ext uri="{BB962C8B-B14F-4D97-AF65-F5344CB8AC3E}">
        <p14:creationId xmlns:p14="http://schemas.microsoft.com/office/powerpoint/2010/main" val="287578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FC2F8DBC-5A21-46B9-9C43-3E8F02B0C5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787" y="299259"/>
            <a:ext cx="6942773" cy="5504816"/>
          </a:xfrm>
        </p:spPr>
      </p:pic>
      <p:sp>
        <p:nvSpPr>
          <p:cNvPr id="7" name="TextBox 6">
            <a:extLst>
              <a:ext uri="{FF2B5EF4-FFF2-40B4-BE49-F238E27FC236}">
                <a16:creationId xmlns:a16="http://schemas.microsoft.com/office/drawing/2014/main" id="{1CD27FBD-F733-4A57-A855-01DF7B0A35CF}"/>
              </a:ext>
            </a:extLst>
          </p:cNvPr>
          <p:cNvSpPr txBox="1"/>
          <p:nvPr/>
        </p:nvSpPr>
        <p:spPr>
          <a:xfrm>
            <a:off x="5444836" y="5804075"/>
            <a:ext cx="3640975" cy="369332"/>
          </a:xfrm>
          <a:prstGeom prst="rect">
            <a:avLst/>
          </a:prstGeom>
          <a:noFill/>
        </p:spPr>
        <p:txBody>
          <a:bodyPr wrap="square" rtlCol="0">
            <a:spAutoFit/>
          </a:bodyPr>
          <a:lstStyle/>
          <a:p>
            <a:r>
              <a:rPr lang="en-US" b="1" dirty="0"/>
              <a:t>Source:  US Department of Energy</a:t>
            </a:r>
          </a:p>
        </p:txBody>
      </p:sp>
    </p:spTree>
    <p:extLst>
      <p:ext uri="{BB962C8B-B14F-4D97-AF65-F5344CB8AC3E}">
        <p14:creationId xmlns:p14="http://schemas.microsoft.com/office/powerpoint/2010/main" val="1590491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2308AE2D-7BC8-4ACF-8F88-9417F15B93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474" y="1400607"/>
            <a:ext cx="5646420" cy="3893820"/>
          </a:xfrm>
        </p:spPr>
      </p:pic>
      <p:sp>
        <p:nvSpPr>
          <p:cNvPr id="5" name="TextBox 4">
            <a:extLst>
              <a:ext uri="{FF2B5EF4-FFF2-40B4-BE49-F238E27FC236}">
                <a16:creationId xmlns:a16="http://schemas.microsoft.com/office/drawing/2014/main" id="{55A7CE68-F234-4A5B-AB3C-498ED0AB1170}"/>
              </a:ext>
            </a:extLst>
          </p:cNvPr>
          <p:cNvSpPr txBox="1"/>
          <p:nvPr/>
        </p:nvSpPr>
        <p:spPr>
          <a:xfrm>
            <a:off x="440574" y="58189"/>
            <a:ext cx="7173884" cy="1077218"/>
          </a:xfrm>
          <a:prstGeom prst="rect">
            <a:avLst/>
          </a:prstGeom>
          <a:noFill/>
        </p:spPr>
        <p:txBody>
          <a:bodyPr wrap="square" rtlCol="0">
            <a:spAutoFit/>
          </a:bodyPr>
          <a:lstStyle/>
          <a:p>
            <a:pPr algn="ctr" fontAlgn="base"/>
            <a:r>
              <a:rPr lang="en-US" sz="3200" b="1" dirty="0"/>
              <a:t>Shared Solar-  Utility Sponsored Project-</a:t>
            </a:r>
          </a:p>
          <a:p>
            <a:pPr algn="ctr" fontAlgn="base"/>
            <a:r>
              <a:rPr lang="en-US" sz="3200" b="1" dirty="0"/>
              <a:t>No ownership by ratepayers</a:t>
            </a:r>
          </a:p>
        </p:txBody>
      </p:sp>
      <p:sp>
        <p:nvSpPr>
          <p:cNvPr id="8" name="TextBox 7">
            <a:extLst>
              <a:ext uri="{FF2B5EF4-FFF2-40B4-BE49-F238E27FC236}">
                <a16:creationId xmlns:a16="http://schemas.microsoft.com/office/drawing/2014/main" id="{536AEBAE-2B6C-4FCA-B3D6-75810F88AD62}"/>
              </a:ext>
            </a:extLst>
          </p:cNvPr>
          <p:cNvSpPr txBox="1"/>
          <p:nvPr/>
        </p:nvSpPr>
        <p:spPr>
          <a:xfrm>
            <a:off x="5253644" y="5752407"/>
            <a:ext cx="3682538" cy="369332"/>
          </a:xfrm>
          <a:prstGeom prst="rect">
            <a:avLst/>
          </a:prstGeom>
          <a:noFill/>
        </p:spPr>
        <p:txBody>
          <a:bodyPr wrap="square" rtlCol="0">
            <a:spAutoFit/>
          </a:bodyPr>
          <a:lstStyle/>
          <a:p>
            <a:r>
              <a:rPr lang="en-US" b="1" dirty="0"/>
              <a:t>Source:  US Department of Energy</a:t>
            </a:r>
          </a:p>
        </p:txBody>
      </p:sp>
      <p:pic>
        <p:nvPicPr>
          <p:cNvPr id="10" name="Picture 9" descr="A group of people standing in front of a building&#10;&#10;Description generated with very high confidence">
            <a:extLst>
              <a:ext uri="{FF2B5EF4-FFF2-40B4-BE49-F238E27FC236}">
                <a16:creationId xmlns:a16="http://schemas.microsoft.com/office/drawing/2014/main" id="{651B4D0F-71A9-4574-B605-5065DDF1C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988" y="1400607"/>
            <a:ext cx="3162300" cy="2209800"/>
          </a:xfrm>
          <a:prstGeom prst="rect">
            <a:avLst/>
          </a:prstGeom>
        </p:spPr>
      </p:pic>
      <p:pic>
        <p:nvPicPr>
          <p:cNvPr id="12" name="Picture 11" descr="A sign on a fence&#10;&#10;Description generated with high confidence">
            <a:extLst>
              <a:ext uri="{FF2B5EF4-FFF2-40B4-BE49-F238E27FC236}">
                <a16:creationId xmlns:a16="http://schemas.microsoft.com/office/drawing/2014/main" id="{C108F21C-56BD-4F39-9151-BBE442029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482" y="3856454"/>
            <a:ext cx="3139311" cy="1437973"/>
          </a:xfrm>
          <a:prstGeom prst="rect">
            <a:avLst/>
          </a:prstGeom>
        </p:spPr>
      </p:pic>
    </p:spTree>
    <p:extLst>
      <p:ext uri="{BB962C8B-B14F-4D97-AF65-F5344CB8AC3E}">
        <p14:creationId xmlns:p14="http://schemas.microsoft.com/office/powerpoint/2010/main" val="2784247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A7CE68-F234-4A5B-AB3C-498ED0AB1170}"/>
              </a:ext>
            </a:extLst>
          </p:cNvPr>
          <p:cNvSpPr txBox="1"/>
          <p:nvPr/>
        </p:nvSpPr>
        <p:spPr>
          <a:xfrm>
            <a:off x="440574" y="58189"/>
            <a:ext cx="7173884" cy="1077218"/>
          </a:xfrm>
          <a:prstGeom prst="rect">
            <a:avLst/>
          </a:prstGeom>
          <a:noFill/>
        </p:spPr>
        <p:txBody>
          <a:bodyPr wrap="square" rtlCol="0">
            <a:spAutoFit/>
          </a:bodyPr>
          <a:lstStyle/>
          <a:p>
            <a:pPr algn="ctr" fontAlgn="base"/>
            <a:r>
              <a:rPr lang="en-US" sz="3200" b="1" dirty="0"/>
              <a:t>Shared Solar-  Utility Sponsored Project-</a:t>
            </a:r>
          </a:p>
          <a:p>
            <a:pPr algn="ctr" fontAlgn="base"/>
            <a:r>
              <a:rPr lang="en-US" sz="3200" b="1" dirty="0"/>
              <a:t>Sol Partners Highlights</a:t>
            </a:r>
          </a:p>
        </p:txBody>
      </p:sp>
      <p:sp>
        <p:nvSpPr>
          <p:cNvPr id="8" name="TextBox 7">
            <a:extLst>
              <a:ext uri="{FF2B5EF4-FFF2-40B4-BE49-F238E27FC236}">
                <a16:creationId xmlns:a16="http://schemas.microsoft.com/office/drawing/2014/main" id="{536AEBAE-2B6C-4FCA-B3D6-75810F88AD62}"/>
              </a:ext>
            </a:extLst>
          </p:cNvPr>
          <p:cNvSpPr txBox="1"/>
          <p:nvPr/>
        </p:nvSpPr>
        <p:spPr>
          <a:xfrm>
            <a:off x="5253644" y="5752407"/>
            <a:ext cx="3682538" cy="369332"/>
          </a:xfrm>
          <a:prstGeom prst="rect">
            <a:avLst/>
          </a:prstGeom>
          <a:noFill/>
        </p:spPr>
        <p:txBody>
          <a:bodyPr wrap="square" rtlCol="0">
            <a:spAutoFit/>
          </a:bodyPr>
          <a:lstStyle/>
          <a:p>
            <a:r>
              <a:rPr lang="en-US" b="1" dirty="0"/>
              <a:t>Source:  US Department of Energy</a:t>
            </a:r>
          </a:p>
        </p:txBody>
      </p:sp>
      <p:sp>
        <p:nvSpPr>
          <p:cNvPr id="3" name="Content Placeholder 2">
            <a:extLst>
              <a:ext uri="{FF2B5EF4-FFF2-40B4-BE49-F238E27FC236}">
                <a16:creationId xmlns:a16="http://schemas.microsoft.com/office/drawing/2014/main" id="{46F137AF-3A79-4BA9-86CB-6E252E73169E}"/>
              </a:ext>
            </a:extLst>
          </p:cNvPr>
          <p:cNvSpPr>
            <a:spLocks noGrp="1"/>
          </p:cNvSpPr>
          <p:nvPr>
            <p:ph idx="1"/>
          </p:nvPr>
        </p:nvSpPr>
        <p:spPr>
          <a:xfrm>
            <a:off x="124691" y="1135407"/>
            <a:ext cx="8661861" cy="4791567"/>
          </a:xfrm>
        </p:spPr>
        <p:txBody>
          <a:bodyPr>
            <a:normAutofit fontScale="62500" lnSpcReduction="20000"/>
          </a:bodyPr>
          <a:lstStyle/>
          <a:p>
            <a:pPr marL="0" indent="0">
              <a:buNone/>
            </a:pPr>
            <a:r>
              <a:rPr lang="en-US" b="1" dirty="0"/>
              <a:t>PROJECT HIGHLIGHTS </a:t>
            </a:r>
          </a:p>
          <a:p>
            <a:pPr marL="0" indent="0">
              <a:buNone/>
            </a:pPr>
            <a:r>
              <a:rPr lang="en-US" dirty="0"/>
              <a:t>• System Owner: United Power </a:t>
            </a:r>
          </a:p>
          <a:p>
            <a:pPr marL="0" indent="0">
              <a:buNone/>
            </a:pPr>
            <a:r>
              <a:rPr lang="en-US" dirty="0"/>
              <a:t>• Installed Capacity: 10 kW with plans for Phase II </a:t>
            </a:r>
          </a:p>
          <a:p>
            <a:pPr marL="0" indent="0">
              <a:buNone/>
            </a:pPr>
            <a:r>
              <a:rPr lang="en-US" dirty="0"/>
              <a:t>• Participant Agreement: One-time fee to lease a 210-watt panel for 25 years </a:t>
            </a:r>
          </a:p>
          <a:p>
            <a:pPr marL="0" indent="0">
              <a:buNone/>
            </a:pPr>
            <a:r>
              <a:rPr lang="en-US" dirty="0"/>
              <a:t>• Electricity: Customers receive a monthly bill credit for the value of their panel’s production at a solar rate, slightly above the retail rate (currently 11 cents per kWh vs. 10.5 cents retail) </a:t>
            </a:r>
          </a:p>
          <a:p>
            <a:pPr marL="0" indent="0">
              <a:buNone/>
            </a:pPr>
            <a:r>
              <a:rPr lang="en-US" dirty="0"/>
              <a:t>• RECs: Retained by United Power • Number of Participants: 25</a:t>
            </a:r>
          </a:p>
          <a:p>
            <a:pPr marL="0" indent="0">
              <a:buNone/>
            </a:pPr>
            <a:r>
              <a:rPr lang="en-US" dirty="0"/>
              <a:t> </a:t>
            </a:r>
            <a:r>
              <a:rPr lang="en-US" b="1" dirty="0"/>
              <a:t>FINANCIAL DETAILS </a:t>
            </a:r>
          </a:p>
          <a:p>
            <a:pPr marL="0" indent="0">
              <a:buNone/>
            </a:pPr>
            <a:r>
              <a:rPr lang="en-US" dirty="0"/>
              <a:t>• Total Installed Cost: Phase I: Approximately $10/watt. Phase II: $5.50/watt </a:t>
            </a:r>
          </a:p>
          <a:p>
            <a:pPr marL="0" indent="0">
              <a:buNone/>
            </a:pPr>
            <a:r>
              <a:rPr lang="en-US" dirty="0"/>
              <a:t>• Capital Financing: Utility financed </a:t>
            </a:r>
          </a:p>
          <a:p>
            <a:pPr marL="0" indent="0">
              <a:buNone/>
            </a:pPr>
            <a:r>
              <a:rPr lang="en-US" dirty="0"/>
              <a:t>• Tax Credit: NA (tax-exempt) </a:t>
            </a:r>
          </a:p>
          <a:p>
            <a:pPr marL="0" indent="0">
              <a:buNone/>
            </a:pPr>
            <a:r>
              <a:rPr lang="en-US" dirty="0"/>
              <a:t>• Grants: $50,000 from State Governor’s Office for design </a:t>
            </a:r>
          </a:p>
          <a:p>
            <a:pPr marL="0" indent="0">
              <a:buNone/>
            </a:pPr>
            <a:r>
              <a:rPr lang="en-US" dirty="0"/>
              <a:t>• One-time Subscription cost: $1,050 </a:t>
            </a:r>
          </a:p>
          <a:p>
            <a:pPr marL="0" indent="0">
              <a:buNone/>
            </a:pPr>
            <a:r>
              <a:rPr lang="en-US" dirty="0"/>
              <a:t>• Value of electricity credits over 25 years: $900 assuming a constant solar credit rate (but this solar credit rate will likely rise, as will the retail rate)</a:t>
            </a:r>
          </a:p>
        </p:txBody>
      </p:sp>
      <p:pic>
        <p:nvPicPr>
          <p:cNvPr id="9" name="Picture 8" descr="A sign on a fence&#10;&#10;Description generated with high confidence">
            <a:extLst>
              <a:ext uri="{FF2B5EF4-FFF2-40B4-BE49-F238E27FC236}">
                <a16:creationId xmlns:a16="http://schemas.microsoft.com/office/drawing/2014/main" id="{DBC54DEC-7B58-4FDC-89F4-FCEC8144F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170" y="1040531"/>
            <a:ext cx="3483939" cy="1079215"/>
          </a:xfrm>
          <a:prstGeom prst="rect">
            <a:avLst/>
          </a:prstGeom>
        </p:spPr>
      </p:pic>
    </p:spTree>
    <p:extLst>
      <p:ext uri="{BB962C8B-B14F-4D97-AF65-F5344CB8AC3E}">
        <p14:creationId xmlns:p14="http://schemas.microsoft.com/office/powerpoint/2010/main" val="16485187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A7CE68-F234-4A5B-AB3C-498ED0AB1170}"/>
              </a:ext>
            </a:extLst>
          </p:cNvPr>
          <p:cNvSpPr txBox="1"/>
          <p:nvPr/>
        </p:nvSpPr>
        <p:spPr>
          <a:xfrm>
            <a:off x="0" y="58189"/>
            <a:ext cx="7614458" cy="1077218"/>
          </a:xfrm>
          <a:prstGeom prst="rect">
            <a:avLst/>
          </a:prstGeom>
          <a:noFill/>
        </p:spPr>
        <p:txBody>
          <a:bodyPr wrap="square" rtlCol="0">
            <a:spAutoFit/>
          </a:bodyPr>
          <a:lstStyle/>
          <a:p>
            <a:pPr algn="ctr" fontAlgn="base"/>
            <a:r>
              <a:rPr lang="en-US" sz="3200" b="1" dirty="0"/>
              <a:t>Community Owned-  Special Purpose Entity</a:t>
            </a:r>
          </a:p>
          <a:p>
            <a:pPr algn="ctr" fontAlgn="base"/>
            <a:r>
              <a:rPr lang="en-US" sz="3200" b="1" dirty="0"/>
              <a:t>Members own</a:t>
            </a:r>
          </a:p>
        </p:txBody>
      </p:sp>
      <p:sp>
        <p:nvSpPr>
          <p:cNvPr id="8" name="TextBox 7">
            <a:extLst>
              <a:ext uri="{FF2B5EF4-FFF2-40B4-BE49-F238E27FC236}">
                <a16:creationId xmlns:a16="http://schemas.microsoft.com/office/drawing/2014/main" id="{536AEBAE-2B6C-4FCA-B3D6-75810F88AD62}"/>
              </a:ext>
            </a:extLst>
          </p:cNvPr>
          <p:cNvSpPr txBox="1"/>
          <p:nvPr/>
        </p:nvSpPr>
        <p:spPr>
          <a:xfrm>
            <a:off x="5253644" y="5752407"/>
            <a:ext cx="3682538" cy="369332"/>
          </a:xfrm>
          <a:prstGeom prst="rect">
            <a:avLst/>
          </a:prstGeom>
          <a:noFill/>
        </p:spPr>
        <p:txBody>
          <a:bodyPr wrap="square" rtlCol="0">
            <a:spAutoFit/>
          </a:bodyPr>
          <a:lstStyle/>
          <a:p>
            <a:r>
              <a:rPr lang="en-US" b="1" dirty="0"/>
              <a:t>Source:  US Department of Energy</a:t>
            </a:r>
          </a:p>
        </p:txBody>
      </p:sp>
      <p:pic>
        <p:nvPicPr>
          <p:cNvPr id="9" name="Content Placeholder 8" descr="A screenshot of a cell phone&#10;&#10;Description generated with very high confidence">
            <a:extLst>
              <a:ext uri="{FF2B5EF4-FFF2-40B4-BE49-F238E27FC236}">
                <a16:creationId xmlns:a16="http://schemas.microsoft.com/office/drawing/2014/main" id="{47613006-226A-4E3B-A128-E55D632F622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749" y="1226336"/>
            <a:ext cx="5412625" cy="4046033"/>
          </a:xfrm>
        </p:spPr>
      </p:pic>
      <p:pic>
        <p:nvPicPr>
          <p:cNvPr id="13" name="Picture 12" descr="A picture containing solar cell, mountain, outdoor object, sky&#10;&#10;Description generated with very high confidence">
            <a:extLst>
              <a:ext uri="{FF2B5EF4-FFF2-40B4-BE49-F238E27FC236}">
                <a16:creationId xmlns:a16="http://schemas.microsoft.com/office/drawing/2014/main" id="{3AB86AF0-9B44-4608-A9D2-EC0236E70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478" y="990116"/>
            <a:ext cx="2943384" cy="2112046"/>
          </a:xfrm>
          <a:prstGeom prst="rect">
            <a:avLst/>
          </a:prstGeom>
        </p:spPr>
      </p:pic>
      <p:sp>
        <p:nvSpPr>
          <p:cNvPr id="14" name="TextBox 13">
            <a:extLst>
              <a:ext uri="{FF2B5EF4-FFF2-40B4-BE49-F238E27FC236}">
                <a16:creationId xmlns:a16="http://schemas.microsoft.com/office/drawing/2014/main" id="{E8180C4D-409D-42DA-A6F6-0631954E36B0}"/>
              </a:ext>
            </a:extLst>
          </p:cNvPr>
          <p:cNvSpPr txBox="1"/>
          <p:nvPr/>
        </p:nvSpPr>
        <p:spPr>
          <a:xfrm>
            <a:off x="5752889" y="3102162"/>
            <a:ext cx="3183294" cy="2677656"/>
          </a:xfrm>
          <a:prstGeom prst="rect">
            <a:avLst/>
          </a:prstGeom>
          <a:noFill/>
        </p:spPr>
        <p:txBody>
          <a:bodyPr wrap="square" rtlCol="0">
            <a:spAutoFit/>
          </a:bodyPr>
          <a:lstStyle/>
          <a:p>
            <a:r>
              <a:rPr lang="en-US" sz="1400" dirty="0"/>
              <a:t>The first CEC project is a 77.74-kW array in the Holy Cross Energy service territory (western Colorado). The CEC leased the land, sold the project to customers, and negotiated a PPA with Holy Cross Energy. The PPA rate paid by Holy Cross will escalate as regular utility rates increase. CEC’s </a:t>
            </a:r>
            <a:r>
              <a:rPr lang="en-US" sz="1400" dirty="0" err="1"/>
              <a:t>RemoteMeter</a:t>
            </a:r>
            <a:r>
              <a:rPr lang="en-US" sz="1400" dirty="0"/>
              <a:t>™ system automatically calculates monthly bill credits for customer accounts and integrates directly with the utility’s billing system to apply the credits. </a:t>
            </a:r>
          </a:p>
        </p:txBody>
      </p:sp>
    </p:spTree>
    <p:extLst>
      <p:ext uri="{BB962C8B-B14F-4D97-AF65-F5344CB8AC3E}">
        <p14:creationId xmlns:p14="http://schemas.microsoft.com/office/powerpoint/2010/main" val="3704766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A7CE68-F234-4A5B-AB3C-498ED0AB1170}"/>
              </a:ext>
            </a:extLst>
          </p:cNvPr>
          <p:cNvSpPr txBox="1"/>
          <p:nvPr/>
        </p:nvSpPr>
        <p:spPr>
          <a:xfrm>
            <a:off x="0" y="58189"/>
            <a:ext cx="7614458" cy="1077218"/>
          </a:xfrm>
          <a:prstGeom prst="rect">
            <a:avLst/>
          </a:prstGeom>
          <a:noFill/>
        </p:spPr>
        <p:txBody>
          <a:bodyPr wrap="square" rtlCol="0">
            <a:spAutoFit/>
          </a:bodyPr>
          <a:lstStyle/>
          <a:p>
            <a:pPr algn="ctr" fontAlgn="base"/>
            <a:r>
              <a:rPr lang="en-US" sz="3200" b="1" dirty="0"/>
              <a:t>Community Owned-  Non-Profit</a:t>
            </a:r>
          </a:p>
          <a:p>
            <a:pPr algn="ctr" fontAlgn="base"/>
            <a:r>
              <a:rPr lang="en-US" sz="3200" b="1" dirty="0"/>
              <a:t>Funded by Donors/Grants</a:t>
            </a:r>
          </a:p>
        </p:txBody>
      </p:sp>
      <p:sp>
        <p:nvSpPr>
          <p:cNvPr id="8" name="TextBox 7">
            <a:extLst>
              <a:ext uri="{FF2B5EF4-FFF2-40B4-BE49-F238E27FC236}">
                <a16:creationId xmlns:a16="http://schemas.microsoft.com/office/drawing/2014/main" id="{536AEBAE-2B6C-4FCA-B3D6-75810F88AD62}"/>
              </a:ext>
            </a:extLst>
          </p:cNvPr>
          <p:cNvSpPr txBox="1"/>
          <p:nvPr/>
        </p:nvSpPr>
        <p:spPr>
          <a:xfrm>
            <a:off x="108065" y="5752406"/>
            <a:ext cx="8836429" cy="369332"/>
          </a:xfrm>
          <a:prstGeom prst="rect">
            <a:avLst/>
          </a:prstGeom>
          <a:noFill/>
        </p:spPr>
        <p:txBody>
          <a:bodyPr wrap="square" rtlCol="0">
            <a:spAutoFit/>
          </a:bodyPr>
          <a:lstStyle/>
          <a:p>
            <a:r>
              <a:rPr lang="en-US" b="1" dirty="0"/>
              <a:t>Source:  US Department of Energy</a:t>
            </a:r>
          </a:p>
        </p:txBody>
      </p:sp>
      <p:pic>
        <p:nvPicPr>
          <p:cNvPr id="6" name="Content Placeholder 5">
            <a:extLst>
              <a:ext uri="{FF2B5EF4-FFF2-40B4-BE49-F238E27FC236}">
                <a16:creationId xmlns:a16="http://schemas.microsoft.com/office/drawing/2014/main" id="{02B40BFD-9965-467C-A8C4-0F44B0DA5A8C}"/>
              </a:ext>
            </a:extLst>
          </p:cNvPr>
          <p:cNvPicPr>
            <a:picLocks noGrp="1" noChangeAspect="1"/>
          </p:cNvPicPr>
          <p:nvPr>
            <p:ph idx="1"/>
          </p:nvPr>
        </p:nvPicPr>
        <p:blipFill>
          <a:blip r:embed="rId2"/>
          <a:stretch>
            <a:fillRect/>
          </a:stretch>
        </p:blipFill>
        <p:spPr>
          <a:xfrm>
            <a:off x="241501" y="1268238"/>
            <a:ext cx="6034174" cy="4351337"/>
          </a:xfrm>
          <a:prstGeom prst="rect">
            <a:avLst/>
          </a:prstGeom>
        </p:spPr>
      </p:pic>
      <p:pic>
        <p:nvPicPr>
          <p:cNvPr id="10" name="Picture 9" descr="A large white building&#10;&#10;Description generated with high confidence">
            <a:extLst>
              <a:ext uri="{FF2B5EF4-FFF2-40B4-BE49-F238E27FC236}">
                <a16:creationId xmlns:a16="http://schemas.microsoft.com/office/drawing/2014/main" id="{BE04E543-8596-43E3-BEB7-FF212B7C4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710" y="1135407"/>
            <a:ext cx="2667000" cy="1699260"/>
          </a:xfrm>
          <a:prstGeom prst="rect">
            <a:avLst/>
          </a:prstGeom>
        </p:spPr>
      </p:pic>
      <p:sp>
        <p:nvSpPr>
          <p:cNvPr id="11" name="TextBox 10">
            <a:extLst>
              <a:ext uri="{FF2B5EF4-FFF2-40B4-BE49-F238E27FC236}">
                <a16:creationId xmlns:a16="http://schemas.microsoft.com/office/drawing/2014/main" id="{967DB22B-83AB-4BB3-8C76-0C2C79089686}"/>
              </a:ext>
            </a:extLst>
          </p:cNvPr>
          <p:cNvSpPr txBox="1"/>
          <p:nvPr/>
        </p:nvSpPr>
        <p:spPr>
          <a:xfrm>
            <a:off x="6380710" y="2834668"/>
            <a:ext cx="2667000" cy="3108543"/>
          </a:xfrm>
          <a:prstGeom prst="rect">
            <a:avLst/>
          </a:prstGeom>
          <a:noFill/>
        </p:spPr>
        <p:txBody>
          <a:bodyPr wrap="square" rtlCol="0">
            <a:spAutoFit/>
          </a:bodyPr>
          <a:lstStyle/>
          <a:p>
            <a:r>
              <a:rPr lang="en-US" sz="1400" b="1" dirty="0"/>
              <a:t>PROJECT HIGHLIGHTS </a:t>
            </a:r>
          </a:p>
          <a:p>
            <a:r>
              <a:rPr lang="en-US" sz="1400" dirty="0"/>
              <a:t>• System Owner: Sakai Intermediate School </a:t>
            </a:r>
          </a:p>
          <a:p>
            <a:r>
              <a:rPr lang="en-US" sz="1400" dirty="0"/>
              <a:t>• Installed Capacity: 5.1 kW </a:t>
            </a:r>
          </a:p>
          <a:p>
            <a:r>
              <a:rPr lang="en-US" sz="1400" dirty="0"/>
              <a:t>• Electricity: Net metered </a:t>
            </a:r>
            <a:r>
              <a:rPr lang="en-US" sz="1400" b="1" dirty="0"/>
              <a:t>FINANCIAL DETAILS </a:t>
            </a:r>
          </a:p>
          <a:p>
            <a:r>
              <a:rPr lang="en-US" sz="1400" dirty="0"/>
              <a:t>• Installed Cost: $50,000 or $9.80/watt </a:t>
            </a:r>
          </a:p>
          <a:p>
            <a:r>
              <a:rPr lang="en-US" sz="1400" dirty="0"/>
              <a:t>• Grants: $25,000 from utility (Puget Sound Energy) </a:t>
            </a:r>
          </a:p>
          <a:p>
            <a:r>
              <a:rPr lang="en-US" sz="1400" dirty="0"/>
              <a:t>• Donations: $30,000 via Community Energy Solutions </a:t>
            </a:r>
          </a:p>
          <a:p>
            <a:r>
              <a:rPr lang="en-US" sz="1400" dirty="0"/>
              <a:t>• Production Incentive: $0.15/kWh from State of WA</a:t>
            </a:r>
          </a:p>
        </p:txBody>
      </p:sp>
    </p:spTree>
    <p:extLst>
      <p:ext uri="{BB962C8B-B14F-4D97-AF65-F5344CB8AC3E}">
        <p14:creationId xmlns:p14="http://schemas.microsoft.com/office/powerpoint/2010/main" val="1157447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2B790B-3BF8-4EF1-8527-725A1A484C43}"/>
              </a:ext>
            </a:extLst>
          </p:cNvPr>
          <p:cNvSpPr>
            <a:spLocks noGrp="1"/>
          </p:cNvSpPr>
          <p:nvPr>
            <p:ph idx="1"/>
          </p:nvPr>
        </p:nvSpPr>
        <p:spPr>
          <a:xfrm>
            <a:off x="242596" y="1099772"/>
            <a:ext cx="8686800" cy="5227317"/>
          </a:xfrm>
        </p:spPr>
        <p:txBody>
          <a:bodyPr>
            <a:normAutofit fontScale="70000" lnSpcReduction="20000"/>
          </a:bodyPr>
          <a:lstStyle/>
          <a:p>
            <a:pPr marL="0" indent="0">
              <a:buNone/>
            </a:pPr>
            <a:r>
              <a:rPr lang="en-US" dirty="0"/>
              <a:t>Note: In the descriptions below, many of these roles can be performed by the same individual or entity.</a:t>
            </a:r>
          </a:p>
          <a:p>
            <a:r>
              <a:rPr lang="en-US" dirty="0"/>
              <a:t> Subscribers: Individual electricity customers who participate in a community solar project. </a:t>
            </a:r>
          </a:p>
          <a:p>
            <a:r>
              <a:rPr lang="en-US" dirty="0"/>
              <a:t>Site Assessor: An expert who studies and recommends solar locations. </a:t>
            </a:r>
          </a:p>
          <a:p>
            <a:r>
              <a:rPr lang="en-US" dirty="0"/>
              <a:t>Host: The individual, business, community group, or other entity that owns the land that is the site of the community solar project. </a:t>
            </a:r>
          </a:p>
          <a:p>
            <a:r>
              <a:rPr lang="en-US" dirty="0"/>
              <a:t>Developer: The primary individual or group that organizes the community solar project. </a:t>
            </a:r>
          </a:p>
          <a:p>
            <a:r>
              <a:rPr lang="en-US" dirty="0"/>
              <a:t>Operator: The individual, business, community group or other entity that maintains the community solar installation. </a:t>
            </a:r>
          </a:p>
          <a:p>
            <a:r>
              <a:rPr lang="en-US" dirty="0"/>
              <a:t>Funders: Sources of financing for the project. </a:t>
            </a:r>
          </a:p>
          <a:p>
            <a:r>
              <a:rPr lang="en-US" dirty="0"/>
              <a:t>Outreach Partners: Help recruit subscribers for the community solar project. </a:t>
            </a:r>
          </a:p>
          <a:p>
            <a:r>
              <a:rPr lang="en-US" dirty="0"/>
              <a:t>Installer: An expert who builds the community solar installation. </a:t>
            </a:r>
          </a:p>
          <a:p>
            <a:r>
              <a:rPr lang="en-US" dirty="0"/>
              <a:t>Utility: Ameren or </a:t>
            </a:r>
            <a:r>
              <a:rPr lang="en-US" dirty="0" err="1"/>
              <a:t>ComEd</a:t>
            </a:r>
            <a:r>
              <a:rPr lang="en-US" dirty="0"/>
              <a:t>, the utility where the community solar panels are installed. </a:t>
            </a:r>
          </a:p>
          <a:p>
            <a:pPr marL="0" indent="0">
              <a:buNone/>
            </a:pPr>
            <a:r>
              <a:rPr lang="en-US" dirty="0"/>
              <a:t>                                                                                   source:  Citizens Utility Board (CUB)</a:t>
            </a:r>
          </a:p>
          <a:p>
            <a:pPr marL="0" indent="0">
              <a:buNone/>
            </a:pPr>
            <a:endParaRPr lang="en-US" dirty="0"/>
          </a:p>
        </p:txBody>
      </p:sp>
      <p:sp>
        <p:nvSpPr>
          <p:cNvPr id="3" name="TextBox 2">
            <a:extLst>
              <a:ext uri="{FF2B5EF4-FFF2-40B4-BE49-F238E27FC236}">
                <a16:creationId xmlns:a16="http://schemas.microsoft.com/office/drawing/2014/main" id="{C488FC29-0244-44B6-8AC3-FFE24DA42089}"/>
              </a:ext>
            </a:extLst>
          </p:cNvPr>
          <p:cNvSpPr txBox="1"/>
          <p:nvPr/>
        </p:nvSpPr>
        <p:spPr>
          <a:xfrm>
            <a:off x="503853" y="391886"/>
            <a:ext cx="6979298" cy="707886"/>
          </a:xfrm>
          <a:prstGeom prst="rect">
            <a:avLst/>
          </a:prstGeom>
          <a:noFill/>
        </p:spPr>
        <p:txBody>
          <a:bodyPr wrap="square" rtlCol="0">
            <a:spAutoFit/>
          </a:bodyPr>
          <a:lstStyle/>
          <a:p>
            <a:r>
              <a:rPr lang="en-US" sz="4000" b="1" dirty="0"/>
              <a:t>Who are the Major Players?</a:t>
            </a:r>
          </a:p>
        </p:txBody>
      </p:sp>
    </p:spTree>
    <p:extLst>
      <p:ext uri="{BB962C8B-B14F-4D97-AF65-F5344CB8AC3E}">
        <p14:creationId xmlns:p14="http://schemas.microsoft.com/office/powerpoint/2010/main" val="1787231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C35892-6F91-4140-8950-3BE194A1C935}"/>
              </a:ext>
            </a:extLst>
          </p:cNvPr>
          <p:cNvSpPr>
            <a:spLocks noGrp="1"/>
          </p:cNvSpPr>
          <p:nvPr>
            <p:ph idx="1"/>
          </p:nvPr>
        </p:nvSpPr>
        <p:spPr>
          <a:xfrm>
            <a:off x="628650" y="1609197"/>
            <a:ext cx="7886700" cy="4549008"/>
          </a:xfrm>
        </p:spPr>
        <p:txBody>
          <a:bodyPr>
            <a:normAutofit fontScale="92500" lnSpcReduction="10000"/>
          </a:bodyPr>
          <a:lstStyle/>
          <a:p>
            <a:r>
              <a:rPr lang="en-US" dirty="0"/>
              <a:t>Developer-owned Model</a:t>
            </a:r>
          </a:p>
          <a:p>
            <a:pPr marL="457200" lvl="1" indent="0">
              <a:buNone/>
            </a:pPr>
            <a:r>
              <a:rPr lang="en-US" dirty="0"/>
              <a:t>A third-party owns or operates a project that is open to a various models of participation among community members</a:t>
            </a:r>
          </a:p>
          <a:p>
            <a:r>
              <a:rPr lang="en-US" dirty="0"/>
              <a:t>Nonprofit Model</a:t>
            </a:r>
          </a:p>
          <a:p>
            <a:pPr marL="457200" lvl="1" indent="0">
              <a:buNone/>
            </a:pPr>
            <a:r>
              <a:rPr lang="en-US" dirty="0"/>
              <a:t>A charitable nonprofit corporation administers a community </a:t>
            </a:r>
          </a:p>
          <a:p>
            <a:pPr marL="457200" lvl="1" indent="0">
              <a:buNone/>
            </a:pPr>
            <a:r>
              <a:rPr lang="en-US" dirty="0"/>
              <a:t>shared solar project on behalf of donors or members</a:t>
            </a:r>
          </a:p>
          <a:p>
            <a:r>
              <a:rPr lang="en-US" dirty="0"/>
              <a:t>Special Purpose Entity (SPE) Model</a:t>
            </a:r>
          </a:p>
          <a:p>
            <a:pPr marL="457200" lvl="1" indent="0">
              <a:buNone/>
            </a:pPr>
            <a:r>
              <a:rPr lang="en-US" dirty="0"/>
              <a:t>Individuals join a business enterprise to develop a community shared solar project </a:t>
            </a:r>
          </a:p>
          <a:p>
            <a:r>
              <a:rPr lang="en-US" dirty="0"/>
              <a:t>Utility-owned Model</a:t>
            </a:r>
          </a:p>
          <a:p>
            <a:pPr marL="457200" lvl="1" indent="0">
              <a:buNone/>
            </a:pPr>
            <a:r>
              <a:rPr lang="en-US" dirty="0"/>
              <a:t>Where allowed by law a utility owns and operates the project, allowing ratepayers to participate through their utility bills</a:t>
            </a:r>
          </a:p>
          <a:p>
            <a:pPr marL="0" indent="0">
              <a:buNone/>
            </a:pPr>
            <a:endParaRPr lang="en-US" dirty="0"/>
          </a:p>
        </p:txBody>
      </p:sp>
      <p:sp>
        <p:nvSpPr>
          <p:cNvPr id="3" name="TextBox 2">
            <a:extLst>
              <a:ext uri="{FF2B5EF4-FFF2-40B4-BE49-F238E27FC236}">
                <a16:creationId xmlns:a16="http://schemas.microsoft.com/office/drawing/2014/main" id="{B2802FDC-2B75-4B8B-91FE-8DD90E27A3E4}"/>
              </a:ext>
            </a:extLst>
          </p:cNvPr>
          <p:cNvSpPr txBox="1"/>
          <p:nvPr/>
        </p:nvSpPr>
        <p:spPr>
          <a:xfrm>
            <a:off x="345232" y="839755"/>
            <a:ext cx="8593495" cy="769441"/>
          </a:xfrm>
          <a:prstGeom prst="rect">
            <a:avLst/>
          </a:prstGeom>
          <a:noFill/>
        </p:spPr>
        <p:txBody>
          <a:bodyPr wrap="square" rtlCol="0">
            <a:spAutoFit/>
          </a:bodyPr>
          <a:lstStyle/>
          <a:p>
            <a:pPr algn="ctr"/>
            <a:r>
              <a:rPr lang="en-US" sz="4400" b="1" dirty="0"/>
              <a:t>Who are the possible Owners?</a:t>
            </a:r>
          </a:p>
        </p:txBody>
      </p:sp>
    </p:spTree>
    <p:extLst>
      <p:ext uri="{BB962C8B-B14F-4D97-AF65-F5344CB8AC3E}">
        <p14:creationId xmlns:p14="http://schemas.microsoft.com/office/powerpoint/2010/main" val="1217082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3095F6-429B-445F-B7B5-20C9AC8947E6}"/>
              </a:ext>
            </a:extLst>
          </p:cNvPr>
          <p:cNvSpPr>
            <a:spLocks noGrp="1"/>
          </p:cNvSpPr>
          <p:nvPr>
            <p:ph idx="1"/>
          </p:nvPr>
        </p:nvSpPr>
        <p:spPr/>
        <p:txBody>
          <a:bodyPr>
            <a:normAutofit fontScale="92500" lnSpcReduction="10000"/>
          </a:bodyPr>
          <a:lstStyle/>
          <a:p>
            <a:r>
              <a:rPr lang="en-US" dirty="0"/>
              <a:t>Anchor Subscribers</a:t>
            </a:r>
          </a:p>
          <a:p>
            <a:pPr lvl="1">
              <a:buFont typeface="Wingdings" panose="05000000000000000000" pitchFamily="2" charset="2"/>
              <a:buChar char="§"/>
            </a:pPr>
            <a:r>
              <a:rPr lang="en-US" sz="2800" dirty="0"/>
              <a:t>Local governmental load</a:t>
            </a:r>
          </a:p>
          <a:p>
            <a:pPr lvl="1">
              <a:buFont typeface="Wingdings" panose="05000000000000000000" pitchFamily="2" charset="2"/>
              <a:buChar char="§"/>
            </a:pPr>
            <a:r>
              <a:rPr lang="en-US" sz="2800" dirty="0"/>
              <a:t>Schools, water department, street &amp; traffic lighting, etc.</a:t>
            </a:r>
          </a:p>
          <a:p>
            <a:pPr lvl="1">
              <a:buFont typeface="Wingdings" panose="05000000000000000000" pitchFamily="2" charset="2"/>
              <a:buChar char="§"/>
            </a:pPr>
            <a:r>
              <a:rPr lang="en-US" sz="2800" dirty="0"/>
              <a:t>Commercial &amp; industrial load</a:t>
            </a:r>
          </a:p>
          <a:p>
            <a:pPr lvl="2"/>
            <a:r>
              <a:rPr lang="en-US" sz="2800" dirty="0"/>
              <a:t>Stores, factories, etc. </a:t>
            </a:r>
          </a:p>
          <a:p>
            <a:r>
              <a:rPr lang="en-US" dirty="0"/>
              <a:t>Residential Subscribers</a:t>
            </a:r>
          </a:p>
          <a:p>
            <a:pPr lvl="1">
              <a:buFont typeface="Wingdings" panose="05000000000000000000" pitchFamily="2" charset="2"/>
              <a:buChar char="§"/>
            </a:pPr>
            <a:r>
              <a:rPr lang="en-US" sz="2800" dirty="0">
                <a:uFill>
                  <a:solidFill>
                    <a:srgbClr val="FFFF00"/>
                  </a:solidFill>
                </a:uFill>
              </a:rPr>
              <a:t>How many residential subscribers will participate</a:t>
            </a:r>
          </a:p>
          <a:p>
            <a:pPr lvl="1">
              <a:buFont typeface="Wingdings" panose="05000000000000000000" pitchFamily="2" charset="2"/>
              <a:buChar char="§"/>
            </a:pPr>
            <a:r>
              <a:rPr lang="en-US" sz="2800" dirty="0"/>
              <a:t>Credit score considerations</a:t>
            </a:r>
          </a:p>
          <a:p>
            <a:r>
              <a:rPr lang="en-US" dirty="0"/>
              <a:t>Demonstrating a subscriber base will make the project more attractive to developers</a:t>
            </a:r>
          </a:p>
          <a:p>
            <a:endParaRPr lang="en-US" dirty="0"/>
          </a:p>
        </p:txBody>
      </p:sp>
      <p:sp>
        <p:nvSpPr>
          <p:cNvPr id="4" name="TextBox 3">
            <a:extLst>
              <a:ext uri="{FF2B5EF4-FFF2-40B4-BE49-F238E27FC236}">
                <a16:creationId xmlns:a16="http://schemas.microsoft.com/office/drawing/2014/main" id="{D845F804-AF70-4DE2-8CB4-58ABFF48F786}"/>
              </a:ext>
            </a:extLst>
          </p:cNvPr>
          <p:cNvSpPr txBox="1"/>
          <p:nvPr/>
        </p:nvSpPr>
        <p:spPr>
          <a:xfrm>
            <a:off x="783771" y="485192"/>
            <a:ext cx="6615405" cy="1446550"/>
          </a:xfrm>
          <a:prstGeom prst="rect">
            <a:avLst/>
          </a:prstGeom>
          <a:noFill/>
        </p:spPr>
        <p:txBody>
          <a:bodyPr wrap="square" rtlCol="0">
            <a:spAutoFit/>
          </a:bodyPr>
          <a:lstStyle/>
          <a:p>
            <a:pPr algn="ctr"/>
            <a:r>
              <a:rPr lang="en-US" sz="4400" b="1" dirty="0"/>
              <a:t>Who are the possible Subscribers?</a:t>
            </a:r>
          </a:p>
        </p:txBody>
      </p:sp>
    </p:spTree>
    <p:extLst>
      <p:ext uri="{BB962C8B-B14F-4D97-AF65-F5344CB8AC3E}">
        <p14:creationId xmlns:p14="http://schemas.microsoft.com/office/powerpoint/2010/main" val="1672336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38544" y="1094510"/>
            <a:ext cx="9005455" cy="4835236"/>
          </a:xfrm>
        </p:spPr>
        <p:txBody>
          <a:bodyPr>
            <a:normAutofit/>
          </a:bodyPr>
          <a:lstStyle/>
          <a:p>
            <a:pPr algn="l">
              <a:buFont typeface="+mj-lt"/>
              <a:buAutoNum type="arabicPeriod"/>
            </a:pPr>
            <a:r>
              <a:rPr lang="en-US" dirty="0"/>
              <a:t>Sunlight hits the solar panels in the community solar field/rooftop, generating electricity.</a:t>
            </a:r>
          </a:p>
          <a:p>
            <a:pPr algn="l">
              <a:buFont typeface="+mj-lt"/>
              <a:buAutoNum type="arabicPeriod"/>
            </a:pPr>
            <a:r>
              <a:rPr lang="en-US" dirty="0"/>
              <a:t>The electricity generated flows through an on-site meter to the electrical utility grid.</a:t>
            </a:r>
          </a:p>
          <a:p>
            <a:pPr algn="l">
              <a:buFont typeface="+mj-lt"/>
              <a:buAutoNum type="arabicPeriod"/>
            </a:pPr>
            <a:r>
              <a:rPr lang="en-US" dirty="0"/>
              <a:t>The utility company measures the electricity generated, calculates a dollar value for the power, and distributes this dollar value proportionately to the members of the community solar program (residents, businesses, municipalities and institutions).</a:t>
            </a:r>
          </a:p>
          <a:p>
            <a:pPr algn="l">
              <a:buFont typeface="+mj-lt"/>
              <a:buAutoNum type="arabicPeriod"/>
            </a:pPr>
            <a:r>
              <a:rPr lang="en-US" dirty="0"/>
              <a:t>The value of the solar electricity produced from the array is applied as a monetary credit to each member’s electric bill.</a:t>
            </a:r>
          </a:p>
          <a:p>
            <a:endParaRPr lang="en-US" dirty="0"/>
          </a:p>
        </p:txBody>
      </p:sp>
      <p:pic>
        <p:nvPicPr>
          <p:cNvPr id="7" name="Picture 6"/>
          <p:cNvPicPr>
            <a:picLocks noChangeAspect="1"/>
          </p:cNvPicPr>
          <p:nvPr/>
        </p:nvPicPr>
        <p:blipFill rotWithShape="1">
          <a:blip r:embed="rId2"/>
          <a:srcRect b="14141"/>
          <a:stretch/>
        </p:blipFill>
        <p:spPr>
          <a:xfrm>
            <a:off x="7407795" y="138544"/>
            <a:ext cx="1736204" cy="942111"/>
          </a:xfrm>
          <a:prstGeom prst="rect">
            <a:avLst/>
          </a:prstGeom>
        </p:spPr>
      </p:pic>
      <p:sp>
        <p:nvSpPr>
          <p:cNvPr id="3" name="Title 2"/>
          <p:cNvSpPr>
            <a:spLocks noGrp="1"/>
          </p:cNvSpPr>
          <p:nvPr>
            <p:ph type="title"/>
          </p:nvPr>
        </p:nvSpPr>
        <p:spPr>
          <a:xfrm>
            <a:off x="1" y="152399"/>
            <a:ext cx="6802582" cy="942111"/>
          </a:xfrm>
        </p:spPr>
        <p:txBody>
          <a:bodyPr/>
          <a:lstStyle/>
          <a:p>
            <a:r>
              <a:rPr lang="en-US" b="1" dirty="0"/>
              <a:t>How Community Solar Works</a:t>
            </a:r>
          </a:p>
        </p:txBody>
      </p:sp>
      <p:pic>
        <p:nvPicPr>
          <p:cNvPr id="6" name="Picture 5"/>
          <p:cNvPicPr>
            <a:picLocks noChangeAspect="1"/>
          </p:cNvPicPr>
          <p:nvPr/>
        </p:nvPicPr>
        <p:blipFill rotWithShape="1">
          <a:blip r:embed="rId3"/>
          <a:srcRect l="3870" t="29727" r="2324" b="13684"/>
          <a:stretch/>
        </p:blipFill>
        <p:spPr>
          <a:xfrm>
            <a:off x="964319" y="4937760"/>
            <a:ext cx="6855146" cy="1920240"/>
          </a:xfrm>
          <a:prstGeom prst="rect">
            <a:avLst/>
          </a:prstGeom>
          <a:ln w="3175">
            <a:solidFill>
              <a:schemeClr val="accent5">
                <a:lumMod val="40000"/>
                <a:lumOff val="60000"/>
              </a:schemeClr>
            </a:solidFill>
          </a:ln>
        </p:spPr>
      </p:pic>
    </p:spTree>
    <p:extLst>
      <p:ext uri="{BB962C8B-B14F-4D97-AF65-F5344CB8AC3E}">
        <p14:creationId xmlns:p14="http://schemas.microsoft.com/office/powerpoint/2010/main" val="1914899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A465DF-AE35-4314-8D41-E116023F9FDC}"/>
              </a:ext>
            </a:extLst>
          </p:cNvPr>
          <p:cNvSpPr>
            <a:spLocks noGrp="1"/>
          </p:cNvSpPr>
          <p:nvPr>
            <p:ph idx="1"/>
          </p:nvPr>
        </p:nvSpPr>
        <p:spPr>
          <a:xfrm>
            <a:off x="628650" y="2685011"/>
            <a:ext cx="7808768" cy="3642077"/>
          </a:xfrm>
        </p:spPr>
        <p:txBody>
          <a:bodyPr>
            <a:normAutofit fontScale="70000" lnSpcReduction="20000"/>
          </a:bodyPr>
          <a:lstStyle/>
          <a:p>
            <a:pPr marL="0" indent="0">
              <a:buNone/>
            </a:pPr>
            <a:r>
              <a:rPr lang="en-US" dirty="0"/>
              <a:t>(1)	is powered by wind, solar thermal energy, photovoltaic cells or panels, biodiesel, crops and untreated and unadulterated organic waste biomass, tree waste, and hydropower that does not involve new construction or significant expansion of hydropower dams;</a:t>
            </a:r>
          </a:p>
          <a:p>
            <a:pPr marL="0" indent="0">
              <a:buNone/>
            </a:pPr>
            <a:r>
              <a:rPr lang="en-US" dirty="0"/>
              <a:t>(2)	is interconnected at the distribution system level of an electric utility as defined in this Section, a municipal utility as defined in this Section that owns or operates electric distribution facilities, a public utility as defined in Section 3-105 of the Public Utilities Act, or an electric cooperative, as defined in Section 3-119 of the Public Utilities Act;</a:t>
            </a:r>
          </a:p>
          <a:p>
            <a:pPr marL="0" indent="0">
              <a:buNone/>
            </a:pPr>
            <a:r>
              <a:rPr lang="en-US" dirty="0"/>
              <a:t>(3)	credits the value of electricity generated by the facility to the subscribers of the facility; and</a:t>
            </a:r>
          </a:p>
          <a:p>
            <a:pPr marL="0" indent="0">
              <a:buNone/>
            </a:pPr>
            <a:r>
              <a:rPr lang="en-US" dirty="0"/>
              <a:t>(4)	is limited in nameplate capacity to less than or equal to 2,000 kilowatts.</a:t>
            </a:r>
          </a:p>
        </p:txBody>
      </p:sp>
      <p:sp>
        <p:nvSpPr>
          <p:cNvPr id="3" name="TextBox 2">
            <a:extLst>
              <a:ext uri="{FF2B5EF4-FFF2-40B4-BE49-F238E27FC236}">
                <a16:creationId xmlns:a16="http://schemas.microsoft.com/office/drawing/2014/main" id="{EB6AACB1-5B51-45FC-997E-338D0B1E3A8A}"/>
              </a:ext>
            </a:extLst>
          </p:cNvPr>
          <p:cNvSpPr txBox="1"/>
          <p:nvPr/>
        </p:nvSpPr>
        <p:spPr>
          <a:xfrm>
            <a:off x="156754" y="740228"/>
            <a:ext cx="8046720" cy="1815882"/>
          </a:xfrm>
          <a:prstGeom prst="rect">
            <a:avLst/>
          </a:prstGeom>
          <a:noFill/>
        </p:spPr>
        <p:txBody>
          <a:bodyPr wrap="square" rtlCol="0">
            <a:spAutoFit/>
          </a:bodyPr>
          <a:lstStyle/>
          <a:p>
            <a:pPr algn="ctr"/>
            <a:r>
              <a:rPr lang="en-US" sz="4000" b="1" dirty="0"/>
              <a:t>What is Community Solar in Illinois?</a:t>
            </a:r>
          </a:p>
          <a:p>
            <a:r>
              <a:rPr lang="en-US" sz="2400" dirty="0"/>
              <a:t>Defined in the Illinois Power Agency Act</a:t>
            </a:r>
          </a:p>
          <a:p>
            <a:r>
              <a:rPr lang="en-US" sz="2400" dirty="0"/>
              <a:t>"Community renewable generation project" means an electric generating facility that: </a:t>
            </a:r>
          </a:p>
        </p:txBody>
      </p:sp>
      <p:pic>
        <p:nvPicPr>
          <p:cNvPr id="4" name="Picture 3">
            <a:extLst>
              <a:ext uri="{FF2B5EF4-FFF2-40B4-BE49-F238E27FC236}">
                <a16:creationId xmlns:a16="http://schemas.microsoft.com/office/drawing/2014/main" id="{D5FC4967-2A70-4C88-9C4C-5E9663DAD6A2}"/>
              </a:ext>
            </a:extLst>
          </p:cNvPr>
          <p:cNvPicPr>
            <a:picLocks noChangeAspect="1"/>
          </p:cNvPicPr>
          <p:nvPr/>
        </p:nvPicPr>
        <p:blipFill>
          <a:blip r:embed="rId2"/>
          <a:stretch>
            <a:fillRect/>
          </a:stretch>
        </p:blipFill>
        <p:spPr>
          <a:xfrm>
            <a:off x="417292" y="218340"/>
            <a:ext cx="1126238" cy="521887"/>
          </a:xfrm>
          <a:prstGeom prst="rect">
            <a:avLst/>
          </a:prstGeom>
        </p:spPr>
      </p:pic>
    </p:spTree>
    <p:extLst>
      <p:ext uri="{BB962C8B-B14F-4D97-AF65-F5344CB8AC3E}">
        <p14:creationId xmlns:p14="http://schemas.microsoft.com/office/powerpoint/2010/main" val="953072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492EA9-3F7F-4B9B-8223-32F294246835}"/>
              </a:ext>
            </a:extLst>
          </p:cNvPr>
          <p:cNvSpPr>
            <a:spLocks noGrp="1"/>
          </p:cNvSpPr>
          <p:nvPr>
            <p:ph idx="1"/>
          </p:nvPr>
        </p:nvSpPr>
        <p:spPr/>
        <p:txBody>
          <a:bodyPr>
            <a:normAutofit fontScale="85000" lnSpcReduction="20000"/>
          </a:bodyPr>
          <a:lstStyle/>
          <a:p>
            <a:pPr marL="0" indent="0">
              <a:buNone/>
            </a:pPr>
            <a:r>
              <a:rPr lang="en-US" dirty="0"/>
              <a:t>•	Blocks have a set size and prices that adjust between blocks</a:t>
            </a:r>
          </a:p>
          <a:p>
            <a:pPr marL="0" indent="0">
              <a:buNone/>
            </a:pPr>
            <a:r>
              <a:rPr lang="en-US" dirty="0"/>
              <a:t>•	Transparent schedule of prices (set as a value or a formula)</a:t>
            </a:r>
          </a:p>
          <a:p>
            <a:pPr marL="0" indent="0">
              <a:buNone/>
            </a:pPr>
            <a:r>
              <a:rPr lang="en-US" dirty="0"/>
              <a:t>•	15 Year REC contracts</a:t>
            </a:r>
          </a:p>
          <a:p>
            <a:pPr marL="0" indent="0">
              <a:buNone/>
            </a:pPr>
            <a:r>
              <a:rPr lang="en-US" dirty="0"/>
              <a:t>•	20% paid at time of interconnection and energized, balance paid out over 4 years</a:t>
            </a:r>
          </a:p>
          <a:p>
            <a:pPr marL="0" indent="0">
              <a:buNone/>
            </a:pPr>
            <a:r>
              <a:rPr lang="en-US" dirty="0"/>
              <a:t>•	</a:t>
            </a:r>
            <a:r>
              <a:rPr lang="en-US" dirty="0" err="1"/>
              <a:t>Clawback</a:t>
            </a:r>
            <a:r>
              <a:rPr lang="en-US" dirty="0"/>
              <a:t> provision to ensure delivery of RECs during the contract</a:t>
            </a:r>
          </a:p>
          <a:p>
            <a:pPr marL="0" indent="0">
              <a:buNone/>
            </a:pPr>
            <a:r>
              <a:rPr lang="en-US" dirty="0"/>
              <a:t>•	Provisions to ensure that payments by utilities do not exceed funds collected from rate payers</a:t>
            </a:r>
          </a:p>
          <a:p>
            <a:pPr marL="0" indent="0">
              <a:buNone/>
            </a:pPr>
            <a:r>
              <a:rPr lang="en-US" dirty="0"/>
              <a:t>•	Goal to ensure that projects are in diverse locations and not overly concentrated</a:t>
            </a:r>
          </a:p>
        </p:txBody>
      </p:sp>
      <p:sp>
        <p:nvSpPr>
          <p:cNvPr id="3" name="TextBox 2">
            <a:extLst>
              <a:ext uri="{FF2B5EF4-FFF2-40B4-BE49-F238E27FC236}">
                <a16:creationId xmlns:a16="http://schemas.microsoft.com/office/drawing/2014/main" id="{C6007D2C-6DF5-45FA-9EAF-AAFF9F8C33D8}"/>
              </a:ext>
            </a:extLst>
          </p:cNvPr>
          <p:cNvSpPr txBox="1"/>
          <p:nvPr/>
        </p:nvSpPr>
        <p:spPr>
          <a:xfrm>
            <a:off x="238075" y="740228"/>
            <a:ext cx="8756296" cy="1200329"/>
          </a:xfrm>
          <a:prstGeom prst="rect">
            <a:avLst/>
          </a:prstGeom>
          <a:noFill/>
        </p:spPr>
        <p:txBody>
          <a:bodyPr wrap="square" rtlCol="0">
            <a:spAutoFit/>
          </a:bodyPr>
          <a:lstStyle/>
          <a:p>
            <a:pPr algn="ctr"/>
            <a:r>
              <a:rPr lang="en-US" sz="3600" b="1" dirty="0"/>
              <a:t>Community Solar is a subset of the </a:t>
            </a:r>
          </a:p>
          <a:p>
            <a:pPr algn="ctr"/>
            <a:r>
              <a:rPr lang="en-US" sz="3600" b="1" dirty="0"/>
              <a:t>Adjustable Block Programs</a:t>
            </a:r>
          </a:p>
        </p:txBody>
      </p:sp>
      <p:pic>
        <p:nvPicPr>
          <p:cNvPr id="4" name="Picture 3">
            <a:extLst>
              <a:ext uri="{FF2B5EF4-FFF2-40B4-BE49-F238E27FC236}">
                <a16:creationId xmlns:a16="http://schemas.microsoft.com/office/drawing/2014/main" id="{55334E10-9C9A-4CE7-BB5E-649CE5F5E2AD}"/>
              </a:ext>
            </a:extLst>
          </p:cNvPr>
          <p:cNvPicPr>
            <a:picLocks noChangeAspect="1"/>
          </p:cNvPicPr>
          <p:nvPr/>
        </p:nvPicPr>
        <p:blipFill>
          <a:blip r:embed="rId2"/>
          <a:stretch>
            <a:fillRect/>
          </a:stretch>
        </p:blipFill>
        <p:spPr>
          <a:xfrm>
            <a:off x="238075" y="214974"/>
            <a:ext cx="1149984" cy="525254"/>
          </a:xfrm>
          <a:prstGeom prst="rect">
            <a:avLst/>
          </a:prstGeom>
        </p:spPr>
      </p:pic>
    </p:spTree>
    <p:extLst>
      <p:ext uri="{BB962C8B-B14F-4D97-AF65-F5344CB8AC3E}">
        <p14:creationId xmlns:p14="http://schemas.microsoft.com/office/powerpoint/2010/main" val="2075849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A2B103-00CF-4107-841E-4D589A663D8D}"/>
              </a:ext>
            </a:extLst>
          </p:cNvPr>
          <p:cNvSpPr>
            <a:spLocks noGrp="1"/>
          </p:cNvSpPr>
          <p:nvPr>
            <p:ph idx="1"/>
          </p:nvPr>
        </p:nvSpPr>
        <p:spPr>
          <a:xfrm>
            <a:off x="628650" y="1654629"/>
            <a:ext cx="7905750" cy="4672460"/>
          </a:xfrm>
        </p:spPr>
        <p:txBody>
          <a:bodyPr>
            <a:normAutofit fontScale="85000" lnSpcReduction="20000"/>
          </a:bodyPr>
          <a:lstStyle/>
          <a:p>
            <a:pPr marL="0" indent="0">
              <a:buNone/>
            </a:pPr>
            <a:r>
              <a:rPr lang="en-US" dirty="0"/>
              <a:t>"Subscriber" means a person who:</a:t>
            </a:r>
          </a:p>
          <a:p>
            <a:pPr marL="0" indent="0">
              <a:buNone/>
            </a:pPr>
            <a:r>
              <a:rPr lang="en-US" dirty="0"/>
              <a:t>(</a:t>
            </a:r>
            <a:r>
              <a:rPr lang="en-US" dirty="0" err="1"/>
              <a:t>i</a:t>
            </a:r>
            <a:r>
              <a:rPr lang="en-US" dirty="0"/>
              <a:t>)  takes delivery service from an electric utility, and</a:t>
            </a:r>
          </a:p>
          <a:p>
            <a:pPr marL="571500" indent="-571500">
              <a:buAutoNum type="romanLcParenBoth" startAt="2"/>
            </a:pPr>
            <a:r>
              <a:rPr lang="en-US" dirty="0"/>
              <a:t>has a subscription of no less than 200 watts to a community renewable generation project that is located in the electric utility's service area.</a:t>
            </a:r>
          </a:p>
          <a:p>
            <a:pPr marL="0" indent="0">
              <a:buNone/>
            </a:pPr>
            <a:r>
              <a:rPr lang="en-US" dirty="0"/>
              <a:t>No subscriber's subscriptions may total more than 40% of the nameplate capacity of an individual community renewable generation project. Entities that are affiliated by virtue of a common parent shall not represent multiple subscriptions that total more than 40% of the nameplate capacity of an individual community renewable generation project. </a:t>
            </a:r>
          </a:p>
          <a:p>
            <a:pPr marL="0" indent="0">
              <a:buNone/>
            </a:pPr>
            <a:r>
              <a:rPr lang="en-US" dirty="0"/>
              <a:t>"Subscription" means an interest in a community renewable generation project expressed in kilowatts, which is sized primarily to offset part or all of the subscriber's electricity usage.</a:t>
            </a:r>
          </a:p>
        </p:txBody>
      </p:sp>
      <p:sp>
        <p:nvSpPr>
          <p:cNvPr id="3" name="TextBox 2">
            <a:extLst>
              <a:ext uri="{FF2B5EF4-FFF2-40B4-BE49-F238E27FC236}">
                <a16:creationId xmlns:a16="http://schemas.microsoft.com/office/drawing/2014/main" id="{100FF746-ED24-47A1-A0ED-143D190A0D04}"/>
              </a:ext>
            </a:extLst>
          </p:cNvPr>
          <p:cNvSpPr txBox="1"/>
          <p:nvPr/>
        </p:nvSpPr>
        <p:spPr>
          <a:xfrm>
            <a:off x="261257" y="935521"/>
            <a:ext cx="8412480" cy="707886"/>
          </a:xfrm>
          <a:prstGeom prst="rect">
            <a:avLst/>
          </a:prstGeom>
          <a:noFill/>
        </p:spPr>
        <p:txBody>
          <a:bodyPr wrap="square" rtlCol="0">
            <a:spAutoFit/>
          </a:bodyPr>
          <a:lstStyle/>
          <a:p>
            <a:pPr algn="ctr"/>
            <a:r>
              <a:rPr lang="en-US" sz="4000" b="1" dirty="0"/>
              <a:t>Defining Subscriber and Subscription</a:t>
            </a:r>
          </a:p>
        </p:txBody>
      </p:sp>
      <p:pic>
        <p:nvPicPr>
          <p:cNvPr id="4" name="Picture 3">
            <a:extLst>
              <a:ext uri="{FF2B5EF4-FFF2-40B4-BE49-F238E27FC236}">
                <a16:creationId xmlns:a16="http://schemas.microsoft.com/office/drawing/2014/main" id="{E67918A1-26E6-41AE-95AE-E86795ADA326}"/>
              </a:ext>
            </a:extLst>
          </p:cNvPr>
          <p:cNvPicPr>
            <a:picLocks noChangeAspect="1"/>
          </p:cNvPicPr>
          <p:nvPr/>
        </p:nvPicPr>
        <p:blipFill>
          <a:blip r:embed="rId2"/>
          <a:stretch>
            <a:fillRect/>
          </a:stretch>
        </p:blipFill>
        <p:spPr>
          <a:xfrm>
            <a:off x="330206" y="211401"/>
            <a:ext cx="1291271" cy="589787"/>
          </a:xfrm>
          <a:prstGeom prst="rect">
            <a:avLst/>
          </a:prstGeom>
        </p:spPr>
      </p:pic>
    </p:spTree>
    <p:extLst>
      <p:ext uri="{BB962C8B-B14F-4D97-AF65-F5344CB8AC3E}">
        <p14:creationId xmlns:p14="http://schemas.microsoft.com/office/powerpoint/2010/main" val="3774137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A04532-E527-4088-AD5A-A2D8769FE68C}"/>
              </a:ext>
            </a:extLst>
          </p:cNvPr>
          <p:cNvSpPr>
            <a:spLocks noGrp="1"/>
          </p:cNvSpPr>
          <p:nvPr>
            <p:ph idx="1"/>
          </p:nvPr>
        </p:nvSpPr>
        <p:spPr/>
        <p:txBody>
          <a:bodyPr/>
          <a:lstStyle/>
          <a:p>
            <a:pPr marL="0" indent="0">
              <a:buNone/>
            </a:pPr>
            <a:r>
              <a:rPr lang="en-US" dirty="0"/>
              <a:t>•	“Portable" means that subscriptions may be retained by the subscriber even if the subscriber relocates or changes its address within the same utility service territory</a:t>
            </a:r>
          </a:p>
          <a:p>
            <a:pPr marL="0" indent="0">
              <a:buNone/>
            </a:pPr>
            <a:r>
              <a:rPr lang="en-US" dirty="0"/>
              <a:t>•	“Transferable" means that a subscriber may assign or sell subscriptions to another person within the same utility service territory.</a:t>
            </a:r>
          </a:p>
        </p:txBody>
      </p:sp>
      <p:sp>
        <p:nvSpPr>
          <p:cNvPr id="3" name="TextBox 2">
            <a:extLst>
              <a:ext uri="{FF2B5EF4-FFF2-40B4-BE49-F238E27FC236}">
                <a16:creationId xmlns:a16="http://schemas.microsoft.com/office/drawing/2014/main" id="{CEAAC203-46B4-4066-96B3-C2FD929EB665}"/>
              </a:ext>
            </a:extLst>
          </p:cNvPr>
          <p:cNvSpPr txBox="1"/>
          <p:nvPr/>
        </p:nvSpPr>
        <p:spPr>
          <a:xfrm>
            <a:off x="1182733" y="1018904"/>
            <a:ext cx="7332617" cy="769441"/>
          </a:xfrm>
          <a:prstGeom prst="rect">
            <a:avLst/>
          </a:prstGeom>
          <a:noFill/>
        </p:spPr>
        <p:txBody>
          <a:bodyPr wrap="square" rtlCol="0">
            <a:spAutoFit/>
          </a:bodyPr>
          <a:lstStyle/>
          <a:p>
            <a:r>
              <a:rPr lang="en-US" sz="4400" b="1" dirty="0"/>
              <a:t>Portability and Transferability</a:t>
            </a:r>
          </a:p>
        </p:txBody>
      </p:sp>
      <p:pic>
        <p:nvPicPr>
          <p:cNvPr id="4" name="Picture 3">
            <a:extLst>
              <a:ext uri="{FF2B5EF4-FFF2-40B4-BE49-F238E27FC236}">
                <a16:creationId xmlns:a16="http://schemas.microsoft.com/office/drawing/2014/main" id="{9AE3B175-050E-4CE9-8DBB-9C6A430D00EE}"/>
              </a:ext>
            </a:extLst>
          </p:cNvPr>
          <p:cNvPicPr>
            <a:picLocks noChangeAspect="1"/>
          </p:cNvPicPr>
          <p:nvPr/>
        </p:nvPicPr>
        <p:blipFill>
          <a:blip r:embed="rId2"/>
          <a:stretch>
            <a:fillRect/>
          </a:stretch>
        </p:blipFill>
        <p:spPr>
          <a:xfrm>
            <a:off x="321497" y="218342"/>
            <a:ext cx="1314210" cy="600264"/>
          </a:xfrm>
          <a:prstGeom prst="rect">
            <a:avLst/>
          </a:prstGeom>
        </p:spPr>
      </p:pic>
    </p:spTree>
    <p:extLst>
      <p:ext uri="{BB962C8B-B14F-4D97-AF65-F5344CB8AC3E}">
        <p14:creationId xmlns:p14="http://schemas.microsoft.com/office/powerpoint/2010/main" val="1124485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0EF9BD-8D97-425F-A6CC-E50985ACD871}"/>
              </a:ext>
            </a:extLst>
          </p:cNvPr>
          <p:cNvSpPr>
            <a:spLocks noGrp="1"/>
          </p:cNvSpPr>
          <p:nvPr>
            <p:ph idx="1"/>
          </p:nvPr>
        </p:nvSpPr>
        <p:spPr>
          <a:xfrm>
            <a:off x="628650" y="2651759"/>
            <a:ext cx="7886700" cy="3675329"/>
          </a:xfrm>
        </p:spPr>
        <p:txBody>
          <a:bodyPr/>
          <a:lstStyle/>
          <a:p>
            <a:pPr marL="0" indent="0">
              <a:buNone/>
            </a:pPr>
            <a:r>
              <a:rPr lang="en-US" dirty="0"/>
              <a:t>Electric utilities shall provide a monetary credit to a subscriber's subsequent bill for service for the proportional output of a community renewable generation project attributable to that subscriber</a:t>
            </a:r>
          </a:p>
        </p:txBody>
      </p:sp>
      <p:pic>
        <p:nvPicPr>
          <p:cNvPr id="3" name="Picture 2">
            <a:extLst>
              <a:ext uri="{FF2B5EF4-FFF2-40B4-BE49-F238E27FC236}">
                <a16:creationId xmlns:a16="http://schemas.microsoft.com/office/drawing/2014/main" id="{E0BE33A6-AFFE-461C-BCAC-03D28A5BA281}"/>
              </a:ext>
            </a:extLst>
          </p:cNvPr>
          <p:cNvPicPr>
            <a:picLocks noChangeAspect="1"/>
          </p:cNvPicPr>
          <p:nvPr/>
        </p:nvPicPr>
        <p:blipFill>
          <a:blip r:embed="rId2"/>
          <a:stretch>
            <a:fillRect/>
          </a:stretch>
        </p:blipFill>
        <p:spPr>
          <a:xfrm>
            <a:off x="331394" y="323240"/>
            <a:ext cx="1367077" cy="624411"/>
          </a:xfrm>
          <a:prstGeom prst="rect">
            <a:avLst/>
          </a:prstGeom>
        </p:spPr>
      </p:pic>
      <p:sp>
        <p:nvSpPr>
          <p:cNvPr id="4" name="TextBox 3">
            <a:extLst>
              <a:ext uri="{FF2B5EF4-FFF2-40B4-BE49-F238E27FC236}">
                <a16:creationId xmlns:a16="http://schemas.microsoft.com/office/drawing/2014/main" id="{D1431B94-9D43-45F7-BE00-C5AFBBB6D98A}"/>
              </a:ext>
            </a:extLst>
          </p:cNvPr>
          <p:cNvSpPr txBox="1"/>
          <p:nvPr/>
        </p:nvSpPr>
        <p:spPr>
          <a:xfrm>
            <a:off x="1255222" y="1346662"/>
            <a:ext cx="6716683" cy="769441"/>
          </a:xfrm>
          <a:prstGeom prst="rect">
            <a:avLst/>
          </a:prstGeom>
          <a:noFill/>
        </p:spPr>
        <p:txBody>
          <a:bodyPr wrap="square" rtlCol="0">
            <a:spAutoFit/>
          </a:bodyPr>
          <a:lstStyle/>
          <a:p>
            <a:pPr algn="ctr"/>
            <a:r>
              <a:rPr lang="en-US" sz="4400" b="1" dirty="0"/>
              <a:t>Bill Credits</a:t>
            </a:r>
          </a:p>
        </p:txBody>
      </p:sp>
    </p:spTree>
    <p:extLst>
      <p:ext uri="{BB962C8B-B14F-4D97-AF65-F5344CB8AC3E}">
        <p14:creationId xmlns:p14="http://schemas.microsoft.com/office/powerpoint/2010/main" val="488975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787CCC8-6ACA-48DF-897B-2348A7B45A3F}"/>
              </a:ext>
            </a:extLst>
          </p:cNvPr>
          <p:cNvPicPr>
            <a:picLocks noGrp="1" noChangeAspect="1"/>
          </p:cNvPicPr>
          <p:nvPr>
            <p:ph idx="1"/>
          </p:nvPr>
        </p:nvPicPr>
        <p:blipFill>
          <a:blip r:embed="rId2"/>
          <a:stretch>
            <a:fillRect/>
          </a:stretch>
        </p:blipFill>
        <p:spPr>
          <a:xfrm>
            <a:off x="522586" y="397955"/>
            <a:ext cx="1294497" cy="591260"/>
          </a:xfrm>
          <a:prstGeom prst="rect">
            <a:avLst/>
          </a:prstGeom>
        </p:spPr>
      </p:pic>
      <p:sp>
        <p:nvSpPr>
          <p:cNvPr id="4" name="TextBox 3">
            <a:extLst>
              <a:ext uri="{FF2B5EF4-FFF2-40B4-BE49-F238E27FC236}">
                <a16:creationId xmlns:a16="http://schemas.microsoft.com/office/drawing/2014/main" id="{5358A06F-740F-4DEE-9E09-9BAB330B8FED}"/>
              </a:ext>
            </a:extLst>
          </p:cNvPr>
          <p:cNvSpPr txBox="1"/>
          <p:nvPr/>
        </p:nvSpPr>
        <p:spPr>
          <a:xfrm>
            <a:off x="1039091" y="2635135"/>
            <a:ext cx="7240385" cy="2308324"/>
          </a:xfrm>
          <a:prstGeom prst="rect">
            <a:avLst/>
          </a:prstGeom>
          <a:noFill/>
        </p:spPr>
        <p:txBody>
          <a:bodyPr wrap="square" rtlCol="0">
            <a:spAutoFit/>
          </a:bodyPr>
          <a:lstStyle/>
          <a:p>
            <a:r>
              <a:rPr lang="en-US" sz="2400" dirty="0"/>
              <a:t>The electric utility (Ameren in this territory) shall purchase any unsubscribed energy from community renewable generation projects that are Qualifying Facilities ("QF") under the electric utility's tariff for purchasing the output from QFs under Public Utilities Regulatory Policies Act of 1978.</a:t>
            </a:r>
          </a:p>
        </p:txBody>
      </p:sp>
      <p:sp>
        <p:nvSpPr>
          <p:cNvPr id="5" name="TextBox 4">
            <a:extLst>
              <a:ext uri="{FF2B5EF4-FFF2-40B4-BE49-F238E27FC236}">
                <a16:creationId xmlns:a16="http://schemas.microsoft.com/office/drawing/2014/main" id="{9309A30F-B47B-4597-ACEF-84E5C35699C6}"/>
              </a:ext>
            </a:extLst>
          </p:cNvPr>
          <p:cNvSpPr txBox="1"/>
          <p:nvPr/>
        </p:nvSpPr>
        <p:spPr>
          <a:xfrm>
            <a:off x="1163782" y="1496291"/>
            <a:ext cx="7090756" cy="769441"/>
          </a:xfrm>
          <a:prstGeom prst="rect">
            <a:avLst/>
          </a:prstGeom>
          <a:noFill/>
        </p:spPr>
        <p:txBody>
          <a:bodyPr wrap="square" rtlCol="0">
            <a:spAutoFit/>
          </a:bodyPr>
          <a:lstStyle/>
          <a:p>
            <a:pPr algn="ctr"/>
            <a:r>
              <a:rPr lang="en-US" sz="4400" b="1" dirty="0"/>
              <a:t>Unsubscribed Energy</a:t>
            </a:r>
          </a:p>
        </p:txBody>
      </p:sp>
    </p:spTree>
    <p:extLst>
      <p:ext uri="{BB962C8B-B14F-4D97-AF65-F5344CB8AC3E}">
        <p14:creationId xmlns:p14="http://schemas.microsoft.com/office/powerpoint/2010/main" val="521007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35F2063-BC5A-400A-9160-4CE6E99188FB}"/>
              </a:ext>
            </a:extLst>
          </p:cNvPr>
          <p:cNvPicPr>
            <a:picLocks noGrp="1" noChangeAspect="1"/>
          </p:cNvPicPr>
          <p:nvPr>
            <p:ph idx="1"/>
          </p:nvPr>
        </p:nvPicPr>
        <p:blipFill>
          <a:blip r:embed="rId2"/>
          <a:stretch>
            <a:fillRect/>
          </a:stretch>
        </p:blipFill>
        <p:spPr>
          <a:xfrm>
            <a:off x="108066" y="1518787"/>
            <a:ext cx="8828116" cy="3026782"/>
          </a:xfrm>
          <a:prstGeom prst="rect">
            <a:avLst/>
          </a:prstGeom>
        </p:spPr>
      </p:pic>
      <p:sp>
        <p:nvSpPr>
          <p:cNvPr id="4" name="TextBox 3">
            <a:extLst>
              <a:ext uri="{FF2B5EF4-FFF2-40B4-BE49-F238E27FC236}">
                <a16:creationId xmlns:a16="http://schemas.microsoft.com/office/drawing/2014/main" id="{6C4273FF-5144-46F7-8BC8-A2378C00916E}"/>
              </a:ext>
            </a:extLst>
          </p:cNvPr>
          <p:cNvSpPr txBox="1"/>
          <p:nvPr/>
        </p:nvSpPr>
        <p:spPr>
          <a:xfrm>
            <a:off x="191194" y="166256"/>
            <a:ext cx="8562108" cy="769441"/>
          </a:xfrm>
          <a:prstGeom prst="rect">
            <a:avLst/>
          </a:prstGeom>
          <a:noFill/>
        </p:spPr>
        <p:txBody>
          <a:bodyPr wrap="square" rtlCol="0">
            <a:spAutoFit/>
          </a:bodyPr>
          <a:lstStyle/>
          <a:p>
            <a:pPr algn="ctr"/>
            <a:r>
              <a:rPr lang="en-US" sz="4400" b="1" dirty="0"/>
              <a:t>Virtual Net Metering</a:t>
            </a:r>
          </a:p>
        </p:txBody>
      </p:sp>
      <p:sp>
        <p:nvSpPr>
          <p:cNvPr id="7" name="TextBox 6">
            <a:extLst>
              <a:ext uri="{FF2B5EF4-FFF2-40B4-BE49-F238E27FC236}">
                <a16:creationId xmlns:a16="http://schemas.microsoft.com/office/drawing/2014/main" id="{B031346F-794B-48A6-B4DD-4E54C2E1A286}"/>
              </a:ext>
            </a:extLst>
          </p:cNvPr>
          <p:cNvSpPr txBox="1"/>
          <p:nvPr/>
        </p:nvSpPr>
        <p:spPr>
          <a:xfrm>
            <a:off x="4405745" y="4613564"/>
            <a:ext cx="4588626" cy="369332"/>
          </a:xfrm>
          <a:prstGeom prst="rect">
            <a:avLst/>
          </a:prstGeom>
          <a:noFill/>
        </p:spPr>
        <p:txBody>
          <a:bodyPr wrap="square" rtlCol="0">
            <a:spAutoFit/>
          </a:bodyPr>
          <a:lstStyle/>
          <a:p>
            <a:r>
              <a:rPr lang="en-US" dirty="0"/>
              <a:t>Source:  ILSR Community Solar Report 2016</a:t>
            </a:r>
          </a:p>
        </p:txBody>
      </p:sp>
    </p:spTree>
    <p:extLst>
      <p:ext uri="{BB962C8B-B14F-4D97-AF65-F5344CB8AC3E}">
        <p14:creationId xmlns:p14="http://schemas.microsoft.com/office/powerpoint/2010/main" val="1893434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4273FF-5144-46F7-8BC8-A2378C00916E}"/>
              </a:ext>
            </a:extLst>
          </p:cNvPr>
          <p:cNvSpPr txBox="1"/>
          <p:nvPr/>
        </p:nvSpPr>
        <p:spPr>
          <a:xfrm>
            <a:off x="191194" y="166256"/>
            <a:ext cx="8562108" cy="769441"/>
          </a:xfrm>
          <a:prstGeom prst="rect">
            <a:avLst/>
          </a:prstGeom>
          <a:noFill/>
        </p:spPr>
        <p:txBody>
          <a:bodyPr wrap="square" rtlCol="0">
            <a:spAutoFit/>
          </a:bodyPr>
          <a:lstStyle/>
          <a:p>
            <a:pPr algn="ctr"/>
            <a:r>
              <a:rPr lang="en-US" sz="4400" b="1" dirty="0"/>
              <a:t>Virtual Net Metering</a:t>
            </a:r>
          </a:p>
        </p:txBody>
      </p:sp>
      <p:sp>
        <p:nvSpPr>
          <p:cNvPr id="7" name="TextBox 6">
            <a:extLst>
              <a:ext uri="{FF2B5EF4-FFF2-40B4-BE49-F238E27FC236}">
                <a16:creationId xmlns:a16="http://schemas.microsoft.com/office/drawing/2014/main" id="{B031346F-794B-48A6-B4DD-4E54C2E1A286}"/>
              </a:ext>
            </a:extLst>
          </p:cNvPr>
          <p:cNvSpPr txBox="1"/>
          <p:nvPr/>
        </p:nvSpPr>
        <p:spPr>
          <a:xfrm rot="10800000" flipV="1">
            <a:off x="3724100" y="5659336"/>
            <a:ext cx="5419899" cy="369332"/>
          </a:xfrm>
          <a:prstGeom prst="rect">
            <a:avLst/>
          </a:prstGeom>
          <a:noFill/>
        </p:spPr>
        <p:txBody>
          <a:bodyPr wrap="square" rtlCol="0">
            <a:spAutoFit/>
          </a:bodyPr>
          <a:lstStyle/>
          <a:p>
            <a:r>
              <a:rPr lang="en-US" dirty="0"/>
              <a:t>Source:  ILSR Community Solar Report 2016</a:t>
            </a:r>
          </a:p>
        </p:txBody>
      </p:sp>
      <p:pic>
        <p:nvPicPr>
          <p:cNvPr id="8" name="Content Placeholder 7">
            <a:extLst>
              <a:ext uri="{FF2B5EF4-FFF2-40B4-BE49-F238E27FC236}">
                <a16:creationId xmlns:a16="http://schemas.microsoft.com/office/drawing/2014/main" id="{5CE1AA07-DBD6-40A2-9E56-4B04E5E67F4D}"/>
              </a:ext>
            </a:extLst>
          </p:cNvPr>
          <p:cNvPicPr>
            <a:picLocks noGrp="1" noChangeAspect="1"/>
          </p:cNvPicPr>
          <p:nvPr>
            <p:ph idx="1"/>
          </p:nvPr>
        </p:nvPicPr>
        <p:blipFill>
          <a:blip r:embed="rId2"/>
          <a:stretch>
            <a:fillRect/>
          </a:stretch>
        </p:blipFill>
        <p:spPr>
          <a:xfrm>
            <a:off x="1072343" y="922091"/>
            <a:ext cx="6783184" cy="4691838"/>
          </a:xfrm>
          <a:prstGeom prst="rect">
            <a:avLst/>
          </a:prstGeom>
        </p:spPr>
      </p:pic>
    </p:spTree>
    <p:extLst>
      <p:ext uri="{BB962C8B-B14F-4D97-AF65-F5344CB8AC3E}">
        <p14:creationId xmlns:p14="http://schemas.microsoft.com/office/powerpoint/2010/main" val="1136842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56D47-1AA6-437F-A2A6-7995E45A0B45}"/>
              </a:ext>
            </a:extLst>
          </p:cNvPr>
          <p:cNvSpPr>
            <a:spLocks noGrp="1"/>
          </p:cNvSpPr>
          <p:nvPr>
            <p:ph idx="1"/>
          </p:nvPr>
        </p:nvSpPr>
        <p:spPr>
          <a:xfrm>
            <a:off x="628650" y="2307295"/>
            <a:ext cx="7886700" cy="4019794"/>
          </a:xfrm>
        </p:spPr>
        <p:txBody>
          <a:bodyPr/>
          <a:lstStyle/>
          <a:p>
            <a:pPr marL="0" indent="0">
              <a:buNone/>
            </a:pPr>
            <a:r>
              <a:rPr lang="en-US" dirty="0"/>
              <a:t>•	Virtual net metering allows subscribers to community solar projects to receive comparable benefits to if they had solar panels onsite</a:t>
            </a:r>
          </a:p>
          <a:p>
            <a:pPr marL="0" indent="0">
              <a:buNone/>
            </a:pPr>
            <a:r>
              <a:rPr lang="en-US" dirty="0"/>
              <a:t>•	Utilities now required to offer virtual net metering</a:t>
            </a:r>
          </a:p>
          <a:p>
            <a:pPr marL="0" indent="0">
              <a:buNone/>
            </a:pPr>
            <a:r>
              <a:rPr lang="en-US" dirty="0"/>
              <a:t>•	Utilities will file tariffs by 8/30/17</a:t>
            </a:r>
          </a:p>
          <a:p>
            <a:pPr marL="0" indent="0">
              <a:buNone/>
            </a:pPr>
            <a:r>
              <a:rPr lang="en-US" dirty="0"/>
              <a:t>•	ICC will approve tariffs by 9/29/17</a:t>
            </a:r>
          </a:p>
        </p:txBody>
      </p:sp>
      <p:pic>
        <p:nvPicPr>
          <p:cNvPr id="3" name="Picture 2">
            <a:extLst>
              <a:ext uri="{FF2B5EF4-FFF2-40B4-BE49-F238E27FC236}">
                <a16:creationId xmlns:a16="http://schemas.microsoft.com/office/drawing/2014/main" id="{C4E9A05C-7F99-435D-AFC5-DA99B551E1B3}"/>
              </a:ext>
            </a:extLst>
          </p:cNvPr>
          <p:cNvPicPr>
            <a:picLocks noChangeAspect="1"/>
          </p:cNvPicPr>
          <p:nvPr/>
        </p:nvPicPr>
        <p:blipFill>
          <a:blip r:embed="rId2"/>
          <a:stretch>
            <a:fillRect/>
          </a:stretch>
        </p:blipFill>
        <p:spPr>
          <a:xfrm>
            <a:off x="323081" y="314928"/>
            <a:ext cx="1512673" cy="690912"/>
          </a:xfrm>
          <a:prstGeom prst="rect">
            <a:avLst/>
          </a:prstGeom>
        </p:spPr>
      </p:pic>
      <p:sp>
        <p:nvSpPr>
          <p:cNvPr id="4" name="TextBox 3">
            <a:extLst>
              <a:ext uri="{FF2B5EF4-FFF2-40B4-BE49-F238E27FC236}">
                <a16:creationId xmlns:a16="http://schemas.microsoft.com/office/drawing/2014/main" id="{6C4273FF-5144-46F7-8BC8-A2378C00916E}"/>
              </a:ext>
            </a:extLst>
          </p:cNvPr>
          <p:cNvSpPr txBox="1"/>
          <p:nvPr/>
        </p:nvSpPr>
        <p:spPr>
          <a:xfrm>
            <a:off x="216131" y="1321724"/>
            <a:ext cx="8836429" cy="707886"/>
          </a:xfrm>
          <a:prstGeom prst="rect">
            <a:avLst/>
          </a:prstGeom>
          <a:noFill/>
        </p:spPr>
        <p:txBody>
          <a:bodyPr wrap="square" rtlCol="0">
            <a:spAutoFit/>
          </a:bodyPr>
          <a:lstStyle/>
          <a:p>
            <a:pPr algn="ctr"/>
            <a:r>
              <a:rPr lang="en-US" sz="4000" b="1" dirty="0"/>
              <a:t>Virtual Net Metering in Illinois per FEJA</a:t>
            </a:r>
          </a:p>
        </p:txBody>
      </p:sp>
    </p:spTree>
    <p:extLst>
      <p:ext uri="{BB962C8B-B14F-4D97-AF65-F5344CB8AC3E}">
        <p14:creationId xmlns:p14="http://schemas.microsoft.com/office/powerpoint/2010/main" val="3265521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56D47-1AA6-437F-A2A6-7995E45A0B45}"/>
              </a:ext>
            </a:extLst>
          </p:cNvPr>
          <p:cNvSpPr>
            <a:spLocks noGrp="1"/>
          </p:cNvSpPr>
          <p:nvPr>
            <p:ph idx="1"/>
          </p:nvPr>
        </p:nvSpPr>
        <p:spPr>
          <a:xfrm>
            <a:off x="628650" y="2111433"/>
            <a:ext cx="7886699" cy="4030084"/>
          </a:xfrm>
        </p:spPr>
        <p:txBody>
          <a:bodyPr>
            <a:normAutofit fontScale="92500" lnSpcReduction="20000"/>
          </a:bodyPr>
          <a:lstStyle/>
          <a:p>
            <a:r>
              <a:rPr lang="en-US" dirty="0" err="1"/>
              <a:t>Brightfields</a:t>
            </a:r>
            <a:r>
              <a:rPr lang="en-US" dirty="0"/>
              <a:t>, defined by the U.S. Department of Energy as solar development on brownfields (contaminated land or closed landfills), have become increasingly attractive to project developers diversifying away from traditional rooftops and greenfield locations.</a:t>
            </a:r>
          </a:p>
          <a:p>
            <a:r>
              <a:rPr lang="en-US" dirty="0"/>
              <a:t>Two motivators drive this trend: first, location. Brownfields have few other viable uses, but may be close to high-capacity interconnection points in industrial zones. Second is incentives. Federal, state and local governments offer specific incentives to improve </a:t>
            </a:r>
            <a:r>
              <a:rPr lang="en-US" dirty="0" err="1"/>
              <a:t>brightfield</a:t>
            </a:r>
            <a:r>
              <a:rPr lang="en-US" dirty="0"/>
              <a:t> project economics and help hedge against uncertain solar valuation policies.</a:t>
            </a:r>
          </a:p>
          <a:p>
            <a:pPr marL="0" indent="0">
              <a:buNone/>
            </a:pPr>
            <a:r>
              <a:rPr lang="en-US" sz="1200" dirty="0"/>
              <a:t>                                                                                                                                   </a:t>
            </a:r>
            <a:r>
              <a:rPr lang="en-US" sz="1700" dirty="0"/>
              <a:t>SOURCE:  </a:t>
            </a:r>
            <a:r>
              <a:rPr lang="en-US" sz="1700" dirty="0" err="1"/>
              <a:t>Greentech</a:t>
            </a:r>
            <a:r>
              <a:rPr lang="en-US" sz="1700" dirty="0"/>
              <a:t> Media, July 2016</a:t>
            </a:r>
          </a:p>
          <a:p>
            <a:pPr marL="0" indent="0">
              <a:buNone/>
            </a:pPr>
            <a:endParaRPr lang="en-US" sz="3000" dirty="0"/>
          </a:p>
        </p:txBody>
      </p:sp>
      <p:sp>
        <p:nvSpPr>
          <p:cNvPr id="7" name="TextBox 6">
            <a:extLst>
              <a:ext uri="{FF2B5EF4-FFF2-40B4-BE49-F238E27FC236}">
                <a16:creationId xmlns:a16="http://schemas.microsoft.com/office/drawing/2014/main" id="{356AF785-82D0-4F4E-A54E-1ACB11264854}"/>
              </a:ext>
            </a:extLst>
          </p:cNvPr>
          <p:cNvSpPr txBox="1"/>
          <p:nvPr/>
        </p:nvSpPr>
        <p:spPr>
          <a:xfrm rot="10800000" flipV="1">
            <a:off x="323078" y="1309563"/>
            <a:ext cx="8192271" cy="646331"/>
          </a:xfrm>
          <a:prstGeom prst="rect">
            <a:avLst/>
          </a:prstGeom>
          <a:noFill/>
        </p:spPr>
        <p:txBody>
          <a:bodyPr wrap="square" rtlCol="0">
            <a:spAutoFit/>
          </a:bodyPr>
          <a:lstStyle/>
          <a:p>
            <a:pPr algn="ctr"/>
            <a:r>
              <a:rPr lang="en-US" sz="3600" b="1" dirty="0"/>
              <a:t>What is a “Brownfield”…or “</a:t>
            </a:r>
            <a:r>
              <a:rPr lang="en-US" sz="3600" b="1" dirty="0" err="1"/>
              <a:t>Brightfield</a:t>
            </a:r>
            <a:r>
              <a:rPr lang="en-US" sz="3600" b="1" dirty="0"/>
              <a:t>”?</a:t>
            </a:r>
          </a:p>
        </p:txBody>
      </p:sp>
      <p:sp>
        <p:nvSpPr>
          <p:cNvPr id="8" name="TextBox 7">
            <a:extLst>
              <a:ext uri="{FF2B5EF4-FFF2-40B4-BE49-F238E27FC236}">
                <a16:creationId xmlns:a16="http://schemas.microsoft.com/office/drawing/2014/main" id="{DE6B0E06-3508-455D-98D4-81EE24F61E41}"/>
              </a:ext>
            </a:extLst>
          </p:cNvPr>
          <p:cNvSpPr txBox="1"/>
          <p:nvPr/>
        </p:nvSpPr>
        <p:spPr>
          <a:xfrm>
            <a:off x="323079" y="374073"/>
            <a:ext cx="8471786" cy="646331"/>
          </a:xfrm>
          <a:prstGeom prst="rect">
            <a:avLst/>
          </a:prstGeom>
          <a:noFill/>
        </p:spPr>
        <p:txBody>
          <a:bodyPr wrap="square" rtlCol="0">
            <a:spAutoFit/>
          </a:bodyPr>
          <a:lstStyle/>
          <a:p>
            <a:pPr algn="ctr"/>
            <a:r>
              <a:rPr lang="en-US" sz="3600" b="1" dirty="0"/>
              <a:t>Brownfield Development</a:t>
            </a:r>
          </a:p>
        </p:txBody>
      </p:sp>
    </p:spTree>
    <p:extLst>
      <p:ext uri="{BB962C8B-B14F-4D97-AF65-F5344CB8AC3E}">
        <p14:creationId xmlns:p14="http://schemas.microsoft.com/office/powerpoint/2010/main" val="2110532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982" y="263236"/>
            <a:ext cx="6788727" cy="997528"/>
          </a:xfrm>
        </p:spPr>
        <p:txBody>
          <a:bodyPr>
            <a:normAutofit fontScale="90000"/>
          </a:bodyPr>
          <a:lstStyle/>
          <a:p>
            <a:pPr algn="ctr"/>
            <a:r>
              <a:rPr lang="en-US" b="1" dirty="0"/>
              <a:t>Where Can Community Solar Be Located?</a:t>
            </a:r>
          </a:p>
        </p:txBody>
      </p:sp>
      <p:sp>
        <p:nvSpPr>
          <p:cNvPr id="3" name="Content Placeholder 2"/>
          <p:cNvSpPr>
            <a:spLocks noGrp="1"/>
          </p:cNvSpPr>
          <p:nvPr>
            <p:ph idx="1"/>
          </p:nvPr>
        </p:nvSpPr>
        <p:spPr>
          <a:xfrm>
            <a:off x="0" y="1260764"/>
            <a:ext cx="9144000" cy="5237018"/>
          </a:xfrm>
        </p:spPr>
        <p:txBody>
          <a:bodyPr>
            <a:normAutofit/>
          </a:bodyPr>
          <a:lstStyle/>
          <a:p>
            <a:pPr marL="0" indent="0">
              <a:buNone/>
            </a:pPr>
            <a:endParaRPr lang="en-US" sz="2600" b="1"/>
          </a:p>
          <a:p>
            <a:endParaRPr lang="en-US"/>
          </a:p>
          <a:p>
            <a:pPr marL="0" indent="0">
              <a:buNone/>
            </a:pPr>
            <a:endParaRPr lang="en-US" dirty="0"/>
          </a:p>
        </p:txBody>
      </p:sp>
      <p:sp>
        <p:nvSpPr>
          <p:cNvPr id="4" name="Rectangle 3"/>
          <p:cNvSpPr/>
          <p:nvPr/>
        </p:nvSpPr>
        <p:spPr>
          <a:xfrm>
            <a:off x="0" y="997527"/>
            <a:ext cx="9144000" cy="4197559"/>
          </a:xfrm>
          <a:prstGeom prst="rect">
            <a:avLst/>
          </a:prstGeom>
        </p:spPr>
        <p:txBody>
          <a:bodyPr wrap="square">
            <a:spAutoFit/>
          </a:bodyPr>
          <a:lstStyle/>
          <a:p>
            <a:pPr lvl="0" defTabSz="914400">
              <a:lnSpc>
                <a:spcPct val="90000"/>
              </a:lnSpc>
              <a:spcBef>
                <a:spcPts val="1000"/>
              </a:spcBef>
            </a:pPr>
            <a:r>
              <a:rPr lang="en-US" sz="2800" dirty="0">
                <a:solidFill>
                  <a:prstClr val="black"/>
                </a:solidFill>
              </a:rPr>
              <a:t> </a:t>
            </a:r>
          </a:p>
          <a:p>
            <a:pPr lvl="0" defTabSz="914400">
              <a:lnSpc>
                <a:spcPct val="90000"/>
              </a:lnSpc>
              <a:spcBef>
                <a:spcPts val="1000"/>
              </a:spcBef>
            </a:pPr>
            <a:r>
              <a:rPr lang="en-US" sz="4000" dirty="0">
                <a:solidFill>
                  <a:prstClr val="black"/>
                </a:solidFill>
              </a:rPr>
              <a:t>Can be sited on:</a:t>
            </a:r>
          </a:p>
          <a:p>
            <a:pPr marL="685800" lvl="1" indent="-228600" defTabSz="914400">
              <a:lnSpc>
                <a:spcPct val="90000"/>
              </a:lnSpc>
              <a:spcBef>
                <a:spcPts val="500"/>
              </a:spcBef>
              <a:buFont typeface="Arial" panose="020B0604020202020204" pitchFamily="34" charset="0"/>
              <a:buChar char="•"/>
            </a:pPr>
            <a:r>
              <a:rPr lang="en-US" sz="2800" dirty="0">
                <a:solidFill>
                  <a:prstClr val="black"/>
                </a:solidFill>
              </a:rPr>
              <a:t>Rooftops of community centers, churches, schools or other community buildings</a:t>
            </a:r>
          </a:p>
          <a:p>
            <a:pPr lvl="1" defTabSz="914400">
              <a:lnSpc>
                <a:spcPct val="90000"/>
              </a:lnSpc>
              <a:spcBef>
                <a:spcPts val="500"/>
              </a:spcBef>
            </a:pPr>
            <a:endParaRPr lang="en-US" sz="2800" dirty="0">
              <a:solidFill>
                <a:prstClr val="black"/>
              </a:solidFill>
            </a:endParaRPr>
          </a:p>
          <a:p>
            <a:pPr marL="685800" lvl="1" indent="-228600" defTabSz="914400">
              <a:lnSpc>
                <a:spcPct val="90000"/>
              </a:lnSpc>
              <a:spcBef>
                <a:spcPts val="500"/>
              </a:spcBef>
              <a:buFont typeface="Arial" panose="020B0604020202020204" pitchFamily="34" charset="0"/>
              <a:buChar char="•"/>
            </a:pPr>
            <a:r>
              <a:rPr lang="en-US" sz="2800" dirty="0">
                <a:solidFill>
                  <a:prstClr val="black"/>
                </a:solidFill>
              </a:rPr>
              <a:t>Mall, apartment building or other multi-tenant building</a:t>
            </a:r>
          </a:p>
          <a:p>
            <a:pPr lvl="1" defTabSz="914400">
              <a:lnSpc>
                <a:spcPct val="90000"/>
              </a:lnSpc>
              <a:spcBef>
                <a:spcPts val="500"/>
              </a:spcBef>
            </a:pPr>
            <a:endParaRPr lang="en-US" sz="2800" dirty="0">
              <a:solidFill>
                <a:prstClr val="black"/>
              </a:solidFill>
            </a:endParaRPr>
          </a:p>
          <a:p>
            <a:pPr marL="685800" lvl="1" indent="-228600" defTabSz="914400">
              <a:lnSpc>
                <a:spcPct val="90000"/>
              </a:lnSpc>
              <a:spcBef>
                <a:spcPts val="500"/>
              </a:spcBef>
              <a:buFont typeface="Arial" panose="020B0604020202020204" pitchFamily="34" charset="0"/>
              <a:buChar char="•"/>
            </a:pPr>
            <a:r>
              <a:rPr lang="en-US" sz="2800" dirty="0">
                <a:solidFill>
                  <a:prstClr val="black"/>
                </a:solidFill>
              </a:rPr>
              <a:t>Remote, off-site locations where land may allow a larger facility and better cost-efficiency</a:t>
            </a:r>
          </a:p>
        </p:txBody>
      </p:sp>
    </p:spTree>
    <p:extLst>
      <p:ext uri="{BB962C8B-B14F-4D97-AF65-F5344CB8AC3E}">
        <p14:creationId xmlns:p14="http://schemas.microsoft.com/office/powerpoint/2010/main" val="2404321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F0F262E-1B52-4578-BC7E-5978665703BF}"/>
              </a:ext>
            </a:extLst>
          </p:cNvPr>
          <p:cNvPicPr>
            <a:picLocks noGrp="1" noChangeAspect="1"/>
          </p:cNvPicPr>
          <p:nvPr>
            <p:ph idx="1"/>
          </p:nvPr>
        </p:nvPicPr>
        <p:blipFill>
          <a:blip r:embed="rId2"/>
          <a:stretch>
            <a:fillRect/>
          </a:stretch>
        </p:blipFill>
        <p:spPr>
          <a:xfrm>
            <a:off x="3718248" y="2232895"/>
            <a:ext cx="5230783" cy="3443596"/>
          </a:xfrm>
          <a:prstGeom prst="rect">
            <a:avLst/>
          </a:prstGeom>
        </p:spPr>
      </p:pic>
      <p:sp>
        <p:nvSpPr>
          <p:cNvPr id="7" name="TextBox 6">
            <a:extLst>
              <a:ext uri="{FF2B5EF4-FFF2-40B4-BE49-F238E27FC236}">
                <a16:creationId xmlns:a16="http://schemas.microsoft.com/office/drawing/2014/main" id="{356AF785-82D0-4F4E-A54E-1ACB11264854}"/>
              </a:ext>
            </a:extLst>
          </p:cNvPr>
          <p:cNvSpPr txBox="1"/>
          <p:nvPr/>
        </p:nvSpPr>
        <p:spPr>
          <a:xfrm rot="10800000" flipV="1">
            <a:off x="323078" y="1032564"/>
            <a:ext cx="8192271" cy="1200329"/>
          </a:xfrm>
          <a:prstGeom prst="rect">
            <a:avLst/>
          </a:prstGeom>
          <a:noFill/>
        </p:spPr>
        <p:txBody>
          <a:bodyPr wrap="square" rtlCol="0">
            <a:spAutoFit/>
          </a:bodyPr>
          <a:lstStyle/>
          <a:p>
            <a:pPr algn="ctr"/>
            <a:r>
              <a:rPr lang="en-US" sz="3600" b="1" dirty="0"/>
              <a:t>Exelon City Solar-  Utility not Community, but in ILLINOIS since 2010!</a:t>
            </a:r>
          </a:p>
        </p:txBody>
      </p:sp>
      <p:sp>
        <p:nvSpPr>
          <p:cNvPr id="8" name="TextBox 7">
            <a:extLst>
              <a:ext uri="{FF2B5EF4-FFF2-40B4-BE49-F238E27FC236}">
                <a16:creationId xmlns:a16="http://schemas.microsoft.com/office/drawing/2014/main" id="{DE6B0E06-3508-455D-98D4-81EE24F61E41}"/>
              </a:ext>
            </a:extLst>
          </p:cNvPr>
          <p:cNvSpPr txBox="1"/>
          <p:nvPr/>
        </p:nvSpPr>
        <p:spPr>
          <a:xfrm>
            <a:off x="323079" y="374073"/>
            <a:ext cx="8471786" cy="646331"/>
          </a:xfrm>
          <a:prstGeom prst="rect">
            <a:avLst/>
          </a:prstGeom>
          <a:noFill/>
        </p:spPr>
        <p:txBody>
          <a:bodyPr wrap="square" rtlCol="0">
            <a:spAutoFit/>
          </a:bodyPr>
          <a:lstStyle/>
          <a:p>
            <a:pPr algn="ctr"/>
            <a:r>
              <a:rPr lang="en-US" sz="3600" b="1" dirty="0"/>
              <a:t>Brownfield Development</a:t>
            </a:r>
          </a:p>
        </p:txBody>
      </p:sp>
      <p:sp>
        <p:nvSpPr>
          <p:cNvPr id="4" name="TextBox 3">
            <a:extLst>
              <a:ext uri="{FF2B5EF4-FFF2-40B4-BE49-F238E27FC236}">
                <a16:creationId xmlns:a16="http://schemas.microsoft.com/office/drawing/2014/main" id="{4AFCF57B-F7BF-4F4A-A1E9-5C64A37C5430}"/>
              </a:ext>
            </a:extLst>
          </p:cNvPr>
          <p:cNvSpPr txBox="1"/>
          <p:nvPr/>
        </p:nvSpPr>
        <p:spPr>
          <a:xfrm>
            <a:off x="323079" y="2352503"/>
            <a:ext cx="3284645"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Located in Chicago’s West Pullman Neighborhood</a:t>
            </a:r>
          </a:p>
          <a:p>
            <a:pPr marL="285750" indent="-285750">
              <a:buFont typeface="Arial" panose="020B0604020202020204" pitchFamily="34" charset="0"/>
              <a:buChar char="•"/>
            </a:pPr>
            <a:r>
              <a:rPr lang="en-US" sz="2400" dirty="0"/>
              <a:t>41 acre brownfield site</a:t>
            </a:r>
          </a:p>
          <a:p>
            <a:pPr marL="285750" indent="-285750">
              <a:buFont typeface="Arial" panose="020B0604020202020204" pitchFamily="34" charset="0"/>
              <a:buChar char="•"/>
            </a:pPr>
            <a:r>
              <a:rPr lang="en-US" sz="2400" dirty="0"/>
              <a:t>10 MW solar power plant</a:t>
            </a:r>
          </a:p>
          <a:p>
            <a:pPr marL="285750" indent="-285750">
              <a:buFont typeface="Arial" panose="020B0604020202020204" pitchFamily="34" charset="0"/>
              <a:buChar char="•"/>
            </a:pPr>
            <a:r>
              <a:rPr lang="en-US" sz="2400" dirty="0"/>
              <a:t>Can power up to 1,500 homes</a:t>
            </a:r>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E25DC4CD-098C-46C9-9856-3C2FE480E46B}"/>
              </a:ext>
            </a:extLst>
          </p:cNvPr>
          <p:cNvSpPr txBox="1"/>
          <p:nvPr/>
        </p:nvSpPr>
        <p:spPr>
          <a:xfrm>
            <a:off x="3887813" y="5744095"/>
            <a:ext cx="5061218" cy="369332"/>
          </a:xfrm>
          <a:prstGeom prst="rect">
            <a:avLst/>
          </a:prstGeom>
          <a:noFill/>
        </p:spPr>
        <p:txBody>
          <a:bodyPr wrap="square" rtlCol="0">
            <a:spAutoFit/>
          </a:bodyPr>
          <a:lstStyle/>
          <a:p>
            <a:pPr algn="ctr"/>
            <a:r>
              <a:rPr lang="en-US" dirty="0"/>
              <a:t>TOP:  BEFORE                        BOTTOM:  AFTER</a:t>
            </a:r>
          </a:p>
        </p:txBody>
      </p:sp>
    </p:spTree>
    <p:extLst>
      <p:ext uri="{BB962C8B-B14F-4D97-AF65-F5344CB8AC3E}">
        <p14:creationId xmlns:p14="http://schemas.microsoft.com/office/powerpoint/2010/main" val="179861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56D47-1AA6-437F-A2A6-7995E45A0B45}"/>
              </a:ext>
            </a:extLst>
          </p:cNvPr>
          <p:cNvSpPr>
            <a:spLocks noGrp="1"/>
          </p:cNvSpPr>
          <p:nvPr>
            <p:ph idx="1"/>
          </p:nvPr>
        </p:nvSpPr>
        <p:spPr>
          <a:xfrm>
            <a:off x="628650" y="2307295"/>
            <a:ext cx="7886700" cy="3834222"/>
          </a:xfrm>
        </p:spPr>
        <p:txBody>
          <a:bodyPr>
            <a:normAutofit fontScale="77500" lnSpcReduction="20000"/>
          </a:bodyPr>
          <a:lstStyle/>
          <a:p>
            <a:pPr marL="0" indent="0">
              <a:buNone/>
            </a:pPr>
            <a:r>
              <a:rPr lang="en-US" dirty="0"/>
              <a:t>• </a:t>
            </a:r>
            <a:r>
              <a:rPr lang="en-US" sz="3000" dirty="0"/>
              <a:t>(aa) Identify the procurement programs and competitive procurement events consistent with the applicable requirements of the Illinois Power Agency Act and shall be designed to achieve the goals set forth in subsection (c) of Section 1-75 of that Act. </a:t>
            </a:r>
          </a:p>
          <a:p>
            <a:pPr marL="0" indent="0">
              <a:buNone/>
            </a:pPr>
            <a:r>
              <a:rPr lang="en-US" sz="3000" dirty="0"/>
              <a:t>• (bb) Include a schedule for procurements for renewable energy credits from utility-scale wind projects, utility-scale solar projects, and </a:t>
            </a:r>
            <a:r>
              <a:rPr lang="en-US" sz="3000" b="1" dirty="0"/>
              <a:t>brownfield site photovoltaic projects consistent with subparagraph (G) of paragraph (1) of subsection (c) of Section 1-75 of the Illinois Power Agency Act</a:t>
            </a:r>
          </a:p>
          <a:p>
            <a:pPr marL="0" indent="0">
              <a:buNone/>
            </a:pPr>
            <a:r>
              <a:rPr lang="en-US" sz="3000" dirty="0"/>
              <a:t> • (cc) Identify the process whereby the Agency will submit to the Commission for review and approval the proposed contracts to implement the programs required by such plan. </a:t>
            </a:r>
          </a:p>
        </p:txBody>
      </p:sp>
      <p:pic>
        <p:nvPicPr>
          <p:cNvPr id="3" name="Picture 2">
            <a:extLst>
              <a:ext uri="{FF2B5EF4-FFF2-40B4-BE49-F238E27FC236}">
                <a16:creationId xmlns:a16="http://schemas.microsoft.com/office/drawing/2014/main" id="{C4E9A05C-7F99-435D-AFC5-DA99B551E1B3}"/>
              </a:ext>
            </a:extLst>
          </p:cNvPr>
          <p:cNvPicPr>
            <a:picLocks noChangeAspect="1"/>
          </p:cNvPicPr>
          <p:nvPr/>
        </p:nvPicPr>
        <p:blipFill>
          <a:blip r:embed="rId2"/>
          <a:stretch>
            <a:fillRect/>
          </a:stretch>
        </p:blipFill>
        <p:spPr>
          <a:xfrm>
            <a:off x="323081" y="314928"/>
            <a:ext cx="1512673" cy="690912"/>
          </a:xfrm>
          <a:prstGeom prst="rect">
            <a:avLst/>
          </a:prstGeom>
        </p:spPr>
      </p:pic>
      <p:sp>
        <p:nvSpPr>
          <p:cNvPr id="7" name="TextBox 6">
            <a:extLst>
              <a:ext uri="{FF2B5EF4-FFF2-40B4-BE49-F238E27FC236}">
                <a16:creationId xmlns:a16="http://schemas.microsoft.com/office/drawing/2014/main" id="{356AF785-82D0-4F4E-A54E-1ACB11264854}"/>
              </a:ext>
            </a:extLst>
          </p:cNvPr>
          <p:cNvSpPr txBox="1"/>
          <p:nvPr/>
        </p:nvSpPr>
        <p:spPr>
          <a:xfrm rot="10800000" flipV="1">
            <a:off x="323078" y="1032564"/>
            <a:ext cx="8192271" cy="1200329"/>
          </a:xfrm>
          <a:prstGeom prst="rect">
            <a:avLst/>
          </a:prstGeom>
          <a:noFill/>
        </p:spPr>
        <p:txBody>
          <a:bodyPr wrap="square" rtlCol="0">
            <a:spAutoFit/>
          </a:bodyPr>
          <a:lstStyle/>
          <a:p>
            <a:pPr algn="ctr"/>
            <a:r>
              <a:rPr lang="en-US" sz="3600" dirty="0"/>
              <a:t>Long-term plan: Necessary Components (220 ILCS 5/16-111.5(b)(5)(ii)(B))</a:t>
            </a:r>
          </a:p>
        </p:txBody>
      </p:sp>
      <p:sp>
        <p:nvSpPr>
          <p:cNvPr id="8" name="TextBox 7">
            <a:extLst>
              <a:ext uri="{FF2B5EF4-FFF2-40B4-BE49-F238E27FC236}">
                <a16:creationId xmlns:a16="http://schemas.microsoft.com/office/drawing/2014/main" id="{DE6B0E06-3508-455D-98D4-81EE24F61E41}"/>
              </a:ext>
            </a:extLst>
          </p:cNvPr>
          <p:cNvSpPr txBox="1"/>
          <p:nvPr/>
        </p:nvSpPr>
        <p:spPr>
          <a:xfrm>
            <a:off x="2202873" y="374073"/>
            <a:ext cx="5228705" cy="646331"/>
          </a:xfrm>
          <a:prstGeom prst="rect">
            <a:avLst/>
          </a:prstGeom>
          <a:noFill/>
        </p:spPr>
        <p:txBody>
          <a:bodyPr wrap="square" rtlCol="0">
            <a:spAutoFit/>
          </a:bodyPr>
          <a:lstStyle/>
          <a:p>
            <a:pPr algn="ctr"/>
            <a:r>
              <a:rPr lang="en-US" sz="3600" b="1" dirty="0"/>
              <a:t>Brownfield Development</a:t>
            </a:r>
          </a:p>
        </p:txBody>
      </p:sp>
    </p:spTree>
    <p:extLst>
      <p:ext uri="{BB962C8B-B14F-4D97-AF65-F5344CB8AC3E}">
        <p14:creationId xmlns:p14="http://schemas.microsoft.com/office/powerpoint/2010/main" val="838485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56D47-1AA6-437F-A2A6-7995E45A0B45}"/>
              </a:ext>
            </a:extLst>
          </p:cNvPr>
          <p:cNvSpPr>
            <a:spLocks noGrp="1"/>
          </p:cNvSpPr>
          <p:nvPr>
            <p:ph idx="1"/>
          </p:nvPr>
        </p:nvSpPr>
        <p:spPr>
          <a:xfrm>
            <a:off x="628650" y="2307295"/>
            <a:ext cx="7886700" cy="3834222"/>
          </a:xfrm>
        </p:spPr>
        <p:txBody>
          <a:bodyPr>
            <a:normAutofit/>
          </a:bodyPr>
          <a:lstStyle/>
          <a:p>
            <a:pPr marL="0" indent="0">
              <a:buNone/>
            </a:pPr>
            <a:r>
              <a:rPr lang="en-US" sz="3000" dirty="0"/>
              <a:t>Per the IPA’s slide regarding “New Project Delivery Requirements”, here is the </a:t>
            </a:r>
            <a:r>
              <a:rPr lang="en-US" sz="3200" dirty="0"/>
              <a:t>Solar breakdown: 50% from adjustable block program (distributed generation/community solar), 40% from utility-scale projects, </a:t>
            </a:r>
            <a:r>
              <a:rPr lang="en-US" sz="3200" b="1" dirty="0"/>
              <a:t>2% from brownfield projects (non-community solar brownfield)</a:t>
            </a:r>
            <a:endParaRPr lang="en-US" sz="3000" b="1" dirty="0"/>
          </a:p>
        </p:txBody>
      </p:sp>
      <p:pic>
        <p:nvPicPr>
          <p:cNvPr id="3" name="Picture 2">
            <a:extLst>
              <a:ext uri="{FF2B5EF4-FFF2-40B4-BE49-F238E27FC236}">
                <a16:creationId xmlns:a16="http://schemas.microsoft.com/office/drawing/2014/main" id="{C4E9A05C-7F99-435D-AFC5-DA99B551E1B3}"/>
              </a:ext>
            </a:extLst>
          </p:cNvPr>
          <p:cNvPicPr>
            <a:picLocks noChangeAspect="1"/>
          </p:cNvPicPr>
          <p:nvPr/>
        </p:nvPicPr>
        <p:blipFill>
          <a:blip r:embed="rId2"/>
          <a:stretch>
            <a:fillRect/>
          </a:stretch>
        </p:blipFill>
        <p:spPr>
          <a:xfrm>
            <a:off x="323081" y="314928"/>
            <a:ext cx="1512673" cy="690912"/>
          </a:xfrm>
          <a:prstGeom prst="rect">
            <a:avLst/>
          </a:prstGeom>
        </p:spPr>
      </p:pic>
      <p:sp>
        <p:nvSpPr>
          <p:cNvPr id="7" name="TextBox 6">
            <a:extLst>
              <a:ext uri="{FF2B5EF4-FFF2-40B4-BE49-F238E27FC236}">
                <a16:creationId xmlns:a16="http://schemas.microsoft.com/office/drawing/2014/main" id="{356AF785-82D0-4F4E-A54E-1ACB11264854}"/>
              </a:ext>
            </a:extLst>
          </p:cNvPr>
          <p:cNvSpPr txBox="1"/>
          <p:nvPr/>
        </p:nvSpPr>
        <p:spPr>
          <a:xfrm rot="10800000" flipV="1">
            <a:off x="323078" y="1309563"/>
            <a:ext cx="8192271" cy="646331"/>
          </a:xfrm>
          <a:prstGeom prst="rect">
            <a:avLst/>
          </a:prstGeom>
          <a:noFill/>
        </p:spPr>
        <p:txBody>
          <a:bodyPr wrap="square" rtlCol="0">
            <a:spAutoFit/>
          </a:bodyPr>
          <a:lstStyle/>
          <a:p>
            <a:pPr algn="ctr"/>
            <a:r>
              <a:rPr lang="en-US" sz="3600" dirty="0"/>
              <a:t>Not a component of Community Solar?</a:t>
            </a:r>
          </a:p>
        </p:txBody>
      </p:sp>
      <p:sp>
        <p:nvSpPr>
          <p:cNvPr id="8" name="TextBox 7">
            <a:extLst>
              <a:ext uri="{FF2B5EF4-FFF2-40B4-BE49-F238E27FC236}">
                <a16:creationId xmlns:a16="http://schemas.microsoft.com/office/drawing/2014/main" id="{DE6B0E06-3508-455D-98D4-81EE24F61E41}"/>
              </a:ext>
            </a:extLst>
          </p:cNvPr>
          <p:cNvSpPr txBox="1"/>
          <p:nvPr/>
        </p:nvSpPr>
        <p:spPr>
          <a:xfrm>
            <a:off x="2202873" y="374073"/>
            <a:ext cx="5228705" cy="646331"/>
          </a:xfrm>
          <a:prstGeom prst="rect">
            <a:avLst/>
          </a:prstGeom>
          <a:noFill/>
        </p:spPr>
        <p:txBody>
          <a:bodyPr wrap="square" rtlCol="0">
            <a:spAutoFit/>
          </a:bodyPr>
          <a:lstStyle/>
          <a:p>
            <a:pPr algn="ctr"/>
            <a:r>
              <a:rPr lang="en-US" sz="3600" b="1" dirty="0"/>
              <a:t>Brownfield Development</a:t>
            </a:r>
          </a:p>
        </p:txBody>
      </p:sp>
    </p:spTree>
    <p:extLst>
      <p:ext uri="{BB962C8B-B14F-4D97-AF65-F5344CB8AC3E}">
        <p14:creationId xmlns:p14="http://schemas.microsoft.com/office/powerpoint/2010/main" val="1762495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56D47-1AA6-437F-A2A6-7995E45A0B45}"/>
              </a:ext>
            </a:extLst>
          </p:cNvPr>
          <p:cNvSpPr>
            <a:spLocks noGrp="1"/>
          </p:cNvSpPr>
          <p:nvPr>
            <p:ph idx="1"/>
          </p:nvPr>
        </p:nvSpPr>
        <p:spPr>
          <a:xfrm>
            <a:off x="628649" y="1280160"/>
            <a:ext cx="8124653" cy="4861357"/>
          </a:xfrm>
        </p:spPr>
        <p:txBody>
          <a:bodyPr>
            <a:normAutofit fontScale="92500"/>
          </a:bodyPr>
          <a:lstStyle/>
          <a:p>
            <a:r>
              <a:rPr lang="en-US" sz="3000" dirty="0"/>
              <a:t>Per the IPA’s presentation slide regarding “New Project Delivery Requirements” here is the </a:t>
            </a:r>
            <a:r>
              <a:rPr lang="en-US" sz="3200" dirty="0"/>
              <a:t>Solar breakdown: 50% from adjustable block program (distributed generation/community solar), 40% from utility-scale projects, </a:t>
            </a:r>
            <a:r>
              <a:rPr lang="en-US" sz="3200" b="1" dirty="0"/>
              <a:t>2% from brownfield projects (non-community solar brownfield)</a:t>
            </a:r>
          </a:p>
          <a:p>
            <a:r>
              <a:rPr lang="en-US" sz="3200" dirty="0"/>
              <a:t>Although this “carveout” is for non-community solar, there is not a stated exclusion saying that Community Solar projects cannot be developed on brownfields/mined lands.</a:t>
            </a:r>
            <a:endParaRPr lang="en-US" sz="3000" dirty="0"/>
          </a:p>
        </p:txBody>
      </p:sp>
      <p:pic>
        <p:nvPicPr>
          <p:cNvPr id="3" name="Picture 2">
            <a:extLst>
              <a:ext uri="{FF2B5EF4-FFF2-40B4-BE49-F238E27FC236}">
                <a16:creationId xmlns:a16="http://schemas.microsoft.com/office/drawing/2014/main" id="{C4E9A05C-7F99-435D-AFC5-DA99B551E1B3}"/>
              </a:ext>
            </a:extLst>
          </p:cNvPr>
          <p:cNvPicPr>
            <a:picLocks noChangeAspect="1"/>
          </p:cNvPicPr>
          <p:nvPr/>
        </p:nvPicPr>
        <p:blipFill>
          <a:blip r:embed="rId2"/>
          <a:stretch>
            <a:fillRect/>
          </a:stretch>
        </p:blipFill>
        <p:spPr>
          <a:xfrm>
            <a:off x="323081" y="314928"/>
            <a:ext cx="1512673" cy="690912"/>
          </a:xfrm>
          <a:prstGeom prst="rect">
            <a:avLst/>
          </a:prstGeom>
        </p:spPr>
      </p:pic>
      <p:sp>
        <p:nvSpPr>
          <p:cNvPr id="8" name="TextBox 7">
            <a:extLst>
              <a:ext uri="{FF2B5EF4-FFF2-40B4-BE49-F238E27FC236}">
                <a16:creationId xmlns:a16="http://schemas.microsoft.com/office/drawing/2014/main" id="{DE6B0E06-3508-455D-98D4-81EE24F61E41}"/>
              </a:ext>
            </a:extLst>
          </p:cNvPr>
          <p:cNvSpPr txBox="1"/>
          <p:nvPr/>
        </p:nvSpPr>
        <p:spPr>
          <a:xfrm>
            <a:off x="2202873" y="374073"/>
            <a:ext cx="5228705" cy="646331"/>
          </a:xfrm>
          <a:prstGeom prst="rect">
            <a:avLst/>
          </a:prstGeom>
          <a:noFill/>
        </p:spPr>
        <p:txBody>
          <a:bodyPr wrap="square" rtlCol="0">
            <a:spAutoFit/>
          </a:bodyPr>
          <a:lstStyle/>
          <a:p>
            <a:pPr algn="ctr"/>
            <a:r>
              <a:rPr lang="en-US" sz="3600" b="1" dirty="0"/>
              <a:t>Brownfield Development</a:t>
            </a:r>
          </a:p>
        </p:txBody>
      </p:sp>
    </p:spTree>
    <p:extLst>
      <p:ext uri="{BB962C8B-B14F-4D97-AF65-F5344CB8AC3E}">
        <p14:creationId xmlns:p14="http://schemas.microsoft.com/office/powerpoint/2010/main" val="3349343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A1505D1-72EB-4F47-942F-8A697343B643}"/>
              </a:ext>
            </a:extLst>
          </p:cNvPr>
          <p:cNvPicPr>
            <a:picLocks noGrp="1" noChangeAspect="1"/>
          </p:cNvPicPr>
          <p:nvPr>
            <p:ph idx="1"/>
          </p:nvPr>
        </p:nvPicPr>
        <p:blipFill>
          <a:blip r:embed="rId2"/>
          <a:stretch>
            <a:fillRect/>
          </a:stretch>
        </p:blipFill>
        <p:spPr>
          <a:xfrm>
            <a:off x="661892" y="1574402"/>
            <a:ext cx="3419562" cy="3609538"/>
          </a:xfrm>
          <a:prstGeom prst="rect">
            <a:avLst/>
          </a:prstGeom>
        </p:spPr>
      </p:pic>
      <p:sp>
        <p:nvSpPr>
          <p:cNvPr id="8" name="TextBox 7">
            <a:extLst>
              <a:ext uri="{FF2B5EF4-FFF2-40B4-BE49-F238E27FC236}">
                <a16:creationId xmlns:a16="http://schemas.microsoft.com/office/drawing/2014/main" id="{DE6B0E06-3508-455D-98D4-81EE24F61E41}"/>
              </a:ext>
            </a:extLst>
          </p:cNvPr>
          <p:cNvSpPr txBox="1"/>
          <p:nvPr/>
        </p:nvSpPr>
        <p:spPr>
          <a:xfrm>
            <a:off x="2202873" y="374073"/>
            <a:ext cx="5228705" cy="1200329"/>
          </a:xfrm>
          <a:prstGeom prst="rect">
            <a:avLst/>
          </a:prstGeom>
          <a:noFill/>
        </p:spPr>
        <p:txBody>
          <a:bodyPr wrap="square" rtlCol="0">
            <a:spAutoFit/>
          </a:bodyPr>
          <a:lstStyle/>
          <a:p>
            <a:pPr algn="ctr"/>
            <a:r>
              <a:rPr lang="en-US" sz="3600" b="1" dirty="0"/>
              <a:t>Brownfield Development EXAMPLE</a:t>
            </a:r>
          </a:p>
        </p:txBody>
      </p:sp>
      <p:sp>
        <p:nvSpPr>
          <p:cNvPr id="6" name="TextBox 5">
            <a:extLst>
              <a:ext uri="{FF2B5EF4-FFF2-40B4-BE49-F238E27FC236}">
                <a16:creationId xmlns:a16="http://schemas.microsoft.com/office/drawing/2014/main" id="{B455F273-76C3-4C2D-AC4B-625457B4CF15}"/>
              </a:ext>
            </a:extLst>
          </p:cNvPr>
          <p:cNvSpPr txBox="1"/>
          <p:nvPr/>
        </p:nvSpPr>
        <p:spPr>
          <a:xfrm>
            <a:off x="4488873" y="1637607"/>
            <a:ext cx="4272742" cy="3970318"/>
          </a:xfrm>
          <a:prstGeom prst="rect">
            <a:avLst/>
          </a:prstGeom>
          <a:noFill/>
        </p:spPr>
        <p:txBody>
          <a:bodyPr wrap="square" rtlCol="0">
            <a:spAutoFit/>
          </a:bodyPr>
          <a:lstStyle/>
          <a:p>
            <a:r>
              <a:rPr lang="en-US" sz="2800" i="1" dirty="0"/>
              <a:t>Brockton </a:t>
            </a:r>
            <a:r>
              <a:rPr lang="en-US" sz="2800" i="1" dirty="0" err="1"/>
              <a:t>Brightfields</a:t>
            </a:r>
            <a:r>
              <a:rPr lang="en-US" sz="2800" i="1" dirty="0"/>
              <a:t> is a 460 kW grid-integrated solar installation on the site of a former manufactured gas facility. (Image courtesy of Brockton </a:t>
            </a:r>
            <a:r>
              <a:rPr lang="en-US" sz="2800" i="1" dirty="0" err="1"/>
              <a:t>Brightfields</a:t>
            </a:r>
            <a:r>
              <a:rPr lang="en-US" sz="2800" i="1" dirty="0"/>
              <a:t>, City of Brockton, Massachusetts; SCHOTT Solar.)</a:t>
            </a:r>
            <a:endParaRPr lang="en-US" sz="2800" dirty="0"/>
          </a:p>
        </p:txBody>
      </p:sp>
    </p:spTree>
    <p:extLst>
      <p:ext uri="{BB962C8B-B14F-4D97-AF65-F5344CB8AC3E}">
        <p14:creationId xmlns:p14="http://schemas.microsoft.com/office/powerpoint/2010/main" val="12189636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A92841-3CA2-457C-A8BB-69B20DEC737E}"/>
              </a:ext>
            </a:extLst>
          </p:cNvPr>
          <p:cNvSpPr>
            <a:spLocks noGrp="1"/>
          </p:cNvSpPr>
          <p:nvPr>
            <p:ph idx="1"/>
          </p:nvPr>
        </p:nvSpPr>
        <p:spPr>
          <a:xfrm>
            <a:off x="414046" y="1431914"/>
            <a:ext cx="7886700" cy="4951158"/>
          </a:xfrm>
        </p:spPr>
        <p:txBody>
          <a:bodyPr>
            <a:normAutofit/>
          </a:bodyPr>
          <a:lstStyle/>
          <a:p>
            <a:r>
              <a:rPr lang="en-US" dirty="0"/>
              <a:t>30% Federal Tax Credit</a:t>
            </a:r>
          </a:p>
          <a:p>
            <a:r>
              <a:rPr lang="en-US" dirty="0"/>
              <a:t>5 Year Accelerated Depreciation</a:t>
            </a:r>
          </a:p>
          <a:p>
            <a:r>
              <a:rPr lang="en-US" dirty="0"/>
              <a:t>Renewable Energy Credits</a:t>
            </a:r>
          </a:p>
          <a:p>
            <a:r>
              <a:rPr lang="en-US" dirty="0"/>
              <a:t>Virtual Net Metering*</a:t>
            </a:r>
          </a:p>
          <a:p>
            <a:pPr marL="0" indent="0">
              <a:buNone/>
            </a:pPr>
            <a:r>
              <a:rPr lang="en-US" dirty="0"/>
              <a:t>*In Ameren and </a:t>
            </a:r>
            <a:r>
              <a:rPr lang="en-US" dirty="0" err="1"/>
              <a:t>ComEd</a:t>
            </a:r>
            <a:r>
              <a:rPr lang="en-US" dirty="0"/>
              <a:t> territories/Application in municipal and cooperative utilities is not yet defined</a:t>
            </a:r>
          </a:p>
          <a:p>
            <a:pPr marL="0" indent="0">
              <a:buNone/>
            </a:pPr>
            <a:r>
              <a:rPr lang="en-US" dirty="0"/>
              <a:t>Depending on the structure of the Community Solar Project and whether you are a Community Solar System Owner or Subscriber will determine the allocation of these incentive opportunities</a:t>
            </a:r>
          </a:p>
        </p:txBody>
      </p:sp>
      <p:sp>
        <p:nvSpPr>
          <p:cNvPr id="3" name="TextBox 2">
            <a:extLst>
              <a:ext uri="{FF2B5EF4-FFF2-40B4-BE49-F238E27FC236}">
                <a16:creationId xmlns:a16="http://schemas.microsoft.com/office/drawing/2014/main" id="{C69A732E-A1CD-4BB6-B48A-0BBDD4BEE57F}"/>
              </a:ext>
            </a:extLst>
          </p:cNvPr>
          <p:cNvSpPr txBox="1"/>
          <p:nvPr/>
        </p:nvSpPr>
        <p:spPr>
          <a:xfrm>
            <a:off x="522514" y="662473"/>
            <a:ext cx="8425543" cy="769441"/>
          </a:xfrm>
          <a:prstGeom prst="rect">
            <a:avLst/>
          </a:prstGeom>
          <a:noFill/>
        </p:spPr>
        <p:txBody>
          <a:bodyPr wrap="square" rtlCol="0">
            <a:spAutoFit/>
          </a:bodyPr>
          <a:lstStyle/>
          <a:p>
            <a:r>
              <a:rPr lang="en-US" sz="4400" b="1" dirty="0"/>
              <a:t>Summary of Incentives:</a:t>
            </a:r>
          </a:p>
        </p:txBody>
      </p:sp>
    </p:spTree>
    <p:extLst>
      <p:ext uri="{BB962C8B-B14F-4D97-AF65-F5344CB8AC3E}">
        <p14:creationId xmlns:p14="http://schemas.microsoft.com/office/powerpoint/2010/main" val="8294444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E895A7-1B06-49C5-9762-79A28EB181E7}"/>
              </a:ext>
            </a:extLst>
          </p:cNvPr>
          <p:cNvSpPr>
            <a:spLocks noGrp="1"/>
          </p:cNvSpPr>
          <p:nvPr>
            <p:ph idx="1"/>
          </p:nvPr>
        </p:nvSpPr>
        <p:spPr/>
        <p:txBody>
          <a:bodyPr/>
          <a:lstStyle/>
          <a:p>
            <a:pPr marL="0" indent="0">
              <a:buNone/>
            </a:pPr>
            <a:endParaRPr lang="en-US" dirty="0"/>
          </a:p>
          <a:p>
            <a:pPr marL="0" indent="0">
              <a:buNone/>
            </a:pPr>
            <a:r>
              <a:rPr lang="en-US" dirty="0"/>
              <a:t>The next series of slides will provide information to both Community Solar system owners and subscribers as to how Ameren will work with both parties in accordance with FEJA guidelines previously shared via the IPA slides.</a:t>
            </a:r>
          </a:p>
        </p:txBody>
      </p:sp>
      <p:sp>
        <p:nvSpPr>
          <p:cNvPr id="3" name="TextBox 2">
            <a:extLst>
              <a:ext uri="{FF2B5EF4-FFF2-40B4-BE49-F238E27FC236}">
                <a16:creationId xmlns:a16="http://schemas.microsoft.com/office/drawing/2014/main" id="{8FF54C24-141C-464D-8D55-9CBB54FED1DB}"/>
              </a:ext>
            </a:extLst>
          </p:cNvPr>
          <p:cNvSpPr txBox="1"/>
          <p:nvPr/>
        </p:nvSpPr>
        <p:spPr>
          <a:xfrm>
            <a:off x="415636" y="756458"/>
            <a:ext cx="8321040" cy="1261884"/>
          </a:xfrm>
          <a:prstGeom prst="rect">
            <a:avLst/>
          </a:prstGeom>
          <a:noFill/>
        </p:spPr>
        <p:txBody>
          <a:bodyPr wrap="square" rtlCol="0">
            <a:spAutoFit/>
          </a:bodyPr>
          <a:lstStyle/>
          <a:p>
            <a:pPr algn="ctr"/>
            <a:r>
              <a:rPr lang="en-US" sz="4400" b="1" dirty="0"/>
              <a:t>Working with Ameren</a:t>
            </a:r>
          </a:p>
          <a:p>
            <a:pPr algn="ctr"/>
            <a:r>
              <a:rPr lang="en-US" sz="3200" b="1" dirty="0"/>
              <a:t>Community Solar Owners &amp; Subscribers</a:t>
            </a:r>
          </a:p>
        </p:txBody>
      </p:sp>
    </p:spTree>
    <p:extLst>
      <p:ext uri="{BB962C8B-B14F-4D97-AF65-F5344CB8AC3E}">
        <p14:creationId xmlns:p14="http://schemas.microsoft.com/office/powerpoint/2010/main" val="2722407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1742236"/>
            <a:ext cx="7886700" cy="4584853"/>
          </a:xfrm>
        </p:spPr>
        <p:txBody>
          <a:bodyPr>
            <a:normAutofit fontScale="85000" lnSpcReduction="20000"/>
          </a:bodyPr>
          <a:lstStyle/>
          <a:p>
            <a:pPr marL="0" indent="0">
              <a:buNone/>
            </a:pPr>
            <a:r>
              <a:rPr lang="en-US" dirty="0"/>
              <a:t>Step 1:  Complete an appropriate Interconnection Application based on system size (only Levels 2 &amp; 4 apply here): </a:t>
            </a:r>
          </a:p>
          <a:p>
            <a:r>
              <a:rPr lang="en-US" dirty="0"/>
              <a:t>Level 2 – Lab-certified interconnection equipment with an aggregate electric nameplate capacity not exceeding the specifications in Section 466.90(b)(2). Lab-certified is defined in Section 466.30. (Application fee is $100 plus $1.00 per kVA.) </a:t>
            </a:r>
          </a:p>
          <a:p>
            <a:r>
              <a:rPr lang="en-US" dirty="0"/>
              <a:t>Level 4 – Nameplate capacity rating is less than or equal to 10 MVA and the distributed generation facility does not qualify for a Level 1, Level 2 or Level 3 review, or the distributed generation facility has been reviewed but not approved under a Level 1, Level 2 or Level 3 review. (Application fee amount is $1,000 plus $2.00 per kVA, to be applied toward any subsequent studies related to this application.)</a:t>
            </a:r>
          </a:p>
        </p:txBody>
      </p:sp>
      <p:sp>
        <p:nvSpPr>
          <p:cNvPr id="3" name="TextBox 2">
            <a:extLst>
              <a:ext uri="{FF2B5EF4-FFF2-40B4-BE49-F238E27FC236}">
                <a16:creationId xmlns:a16="http://schemas.microsoft.com/office/drawing/2014/main" id="{0080FD5E-4C92-48DA-B238-B8CEA5F6A358}"/>
              </a:ext>
            </a:extLst>
          </p:cNvPr>
          <p:cNvSpPr txBox="1"/>
          <p:nvPr/>
        </p:nvSpPr>
        <p:spPr>
          <a:xfrm>
            <a:off x="332510" y="665018"/>
            <a:ext cx="8470668" cy="1077218"/>
          </a:xfrm>
          <a:prstGeom prst="rect">
            <a:avLst/>
          </a:prstGeom>
          <a:noFill/>
        </p:spPr>
        <p:txBody>
          <a:bodyPr wrap="square" rtlCol="0">
            <a:spAutoFit/>
          </a:bodyPr>
          <a:lstStyle/>
          <a:p>
            <a:pPr algn="ctr"/>
            <a:r>
              <a:rPr lang="en-US" sz="3200" b="1" dirty="0"/>
              <a:t>Working with Ameren as an Owner of a Community Solar Project</a:t>
            </a:r>
          </a:p>
        </p:txBody>
      </p:sp>
    </p:spTree>
    <p:extLst>
      <p:ext uri="{BB962C8B-B14F-4D97-AF65-F5344CB8AC3E}">
        <p14:creationId xmlns:p14="http://schemas.microsoft.com/office/powerpoint/2010/main" val="1152402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2527069"/>
            <a:ext cx="7886700" cy="3800020"/>
          </a:xfrm>
        </p:spPr>
        <p:txBody>
          <a:bodyPr>
            <a:normAutofit/>
          </a:bodyPr>
          <a:lstStyle/>
          <a:p>
            <a:pPr marL="0" indent="0">
              <a:buNone/>
            </a:pPr>
            <a:r>
              <a:rPr lang="en-US" sz="3200" dirty="0"/>
              <a:t>Step 2:</a:t>
            </a:r>
          </a:p>
          <a:p>
            <a:r>
              <a:rPr lang="en-US" sz="3200" dirty="0"/>
              <a:t>Community Solar System Owner registers their generator by system size via an on-line portal managed by Ameren.</a:t>
            </a:r>
          </a:p>
          <a:p>
            <a:pPr marL="0" indent="0">
              <a:buNone/>
            </a:pPr>
            <a:endParaRPr lang="en-US" sz="3200" dirty="0"/>
          </a:p>
          <a:p>
            <a:pPr marL="0" indent="0">
              <a:buNone/>
            </a:pPr>
            <a:endParaRPr lang="en-US" dirty="0"/>
          </a:p>
          <a:p>
            <a:pPr marL="0" indent="0">
              <a:buNone/>
            </a:pPr>
            <a:r>
              <a:rPr lang="en-US" dirty="0"/>
              <a:t>  </a:t>
            </a:r>
          </a:p>
        </p:txBody>
      </p:sp>
      <p:sp>
        <p:nvSpPr>
          <p:cNvPr id="3" name="TextBox 2">
            <a:extLst>
              <a:ext uri="{FF2B5EF4-FFF2-40B4-BE49-F238E27FC236}">
                <a16:creationId xmlns:a16="http://schemas.microsoft.com/office/drawing/2014/main" id="{0080FD5E-4C92-48DA-B238-B8CEA5F6A358}"/>
              </a:ext>
            </a:extLst>
          </p:cNvPr>
          <p:cNvSpPr txBox="1"/>
          <p:nvPr/>
        </p:nvSpPr>
        <p:spPr>
          <a:xfrm>
            <a:off x="332510" y="665018"/>
            <a:ext cx="8470668" cy="1077218"/>
          </a:xfrm>
          <a:prstGeom prst="rect">
            <a:avLst/>
          </a:prstGeom>
          <a:noFill/>
        </p:spPr>
        <p:txBody>
          <a:bodyPr wrap="square" rtlCol="0">
            <a:spAutoFit/>
          </a:bodyPr>
          <a:lstStyle/>
          <a:p>
            <a:pPr algn="ctr"/>
            <a:r>
              <a:rPr lang="en-US" sz="3200" b="1" dirty="0"/>
              <a:t>Working with Ameren as an Owner of a Community Solar Project</a:t>
            </a:r>
          </a:p>
        </p:txBody>
      </p:sp>
    </p:spTree>
    <p:extLst>
      <p:ext uri="{BB962C8B-B14F-4D97-AF65-F5344CB8AC3E}">
        <p14:creationId xmlns:p14="http://schemas.microsoft.com/office/powerpoint/2010/main" val="424272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2111433"/>
            <a:ext cx="7886700" cy="4215656"/>
          </a:xfrm>
        </p:spPr>
        <p:txBody>
          <a:bodyPr>
            <a:normAutofit/>
          </a:bodyPr>
          <a:lstStyle/>
          <a:p>
            <a:pPr marL="0" indent="0">
              <a:buNone/>
            </a:pPr>
            <a:r>
              <a:rPr lang="en-US" sz="3200" dirty="0"/>
              <a:t>Step 3:</a:t>
            </a:r>
          </a:p>
          <a:p>
            <a:pPr marL="0" indent="0">
              <a:buNone/>
            </a:pPr>
            <a:r>
              <a:rPr lang="en-US" dirty="0"/>
              <a:t>Community Solar Owner registers subscribers and the amount of generating capacity assigned to the individual subscribers through Ameren's portal. Subscribers need to provide permission for Owners to register them for service under Ameren's Net Metering tariff.</a:t>
            </a:r>
            <a:endParaRPr lang="en-US" sz="3200" dirty="0"/>
          </a:p>
          <a:p>
            <a:pPr marL="0" indent="0">
              <a:buNone/>
            </a:pPr>
            <a:endParaRPr lang="en-US" dirty="0"/>
          </a:p>
          <a:p>
            <a:pPr marL="0" indent="0">
              <a:buNone/>
            </a:pPr>
            <a:r>
              <a:rPr lang="en-US" dirty="0"/>
              <a:t>  </a:t>
            </a:r>
          </a:p>
        </p:txBody>
      </p:sp>
      <p:sp>
        <p:nvSpPr>
          <p:cNvPr id="3" name="TextBox 2">
            <a:extLst>
              <a:ext uri="{FF2B5EF4-FFF2-40B4-BE49-F238E27FC236}">
                <a16:creationId xmlns:a16="http://schemas.microsoft.com/office/drawing/2014/main" id="{0080FD5E-4C92-48DA-B238-B8CEA5F6A358}"/>
              </a:ext>
            </a:extLst>
          </p:cNvPr>
          <p:cNvSpPr txBox="1"/>
          <p:nvPr/>
        </p:nvSpPr>
        <p:spPr>
          <a:xfrm>
            <a:off x="332510" y="665018"/>
            <a:ext cx="8470668" cy="1077218"/>
          </a:xfrm>
          <a:prstGeom prst="rect">
            <a:avLst/>
          </a:prstGeom>
          <a:noFill/>
        </p:spPr>
        <p:txBody>
          <a:bodyPr wrap="square" rtlCol="0">
            <a:spAutoFit/>
          </a:bodyPr>
          <a:lstStyle/>
          <a:p>
            <a:pPr algn="ctr"/>
            <a:r>
              <a:rPr lang="en-US" sz="3200" b="1" dirty="0"/>
              <a:t>Working with Ameren as an Owner of a Community Solar Project</a:t>
            </a:r>
          </a:p>
        </p:txBody>
      </p:sp>
    </p:spTree>
    <p:extLst>
      <p:ext uri="{BB962C8B-B14F-4D97-AF65-F5344CB8AC3E}">
        <p14:creationId xmlns:p14="http://schemas.microsoft.com/office/powerpoint/2010/main" val="2433888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515350" cy="980661"/>
          </a:xfrm>
        </p:spPr>
        <p:txBody>
          <a:bodyPr/>
          <a:lstStyle/>
          <a:p>
            <a:r>
              <a:rPr lang="en-US" b="1" dirty="0"/>
              <a:t>Before You Start…</a:t>
            </a:r>
          </a:p>
        </p:txBody>
      </p:sp>
      <p:sp>
        <p:nvSpPr>
          <p:cNvPr id="3" name="Content Placeholder 2"/>
          <p:cNvSpPr>
            <a:spLocks noGrp="1"/>
          </p:cNvSpPr>
          <p:nvPr>
            <p:ph idx="1"/>
          </p:nvPr>
        </p:nvSpPr>
        <p:spPr>
          <a:xfrm>
            <a:off x="0" y="1080654"/>
            <a:ext cx="9144000" cy="5015345"/>
          </a:xfrm>
        </p:spPr>
        <p:txBody>
          <a:bodyPr>
            <a:normAutofit/>
          </a:bodyPr>
          <a:lstStyle/>
          <a:p>
            <a:pPr>
              <a:lnSpc>
                <a:spcPct val="150000"/>
              </a:lnSpc>
            </a:pPr>
            <a:r>
              <a:rPr lang="en-US" dirty="0"/>
              <a:t>Educate yourself, your community, and your staff</a:t>
            </a:r>
          </a:p>
          <a:p>
            <a:pPr lvl="1">
              <a:lnSpc>
                <a:spcPct val="150000"/>
              </a:lnSpc>
            </a:pPr>
            <a:r>
              <a:rPr lang="en-US" dirty="0"/>
              <a:t>What is community solar? Once it has been identified, understand  how the Illinois program works.</a:t>
            </a:r>
          </a:p>
          <a:p>
            <a:pPr lvl="1">
              <a:lnSpc>
                <a:spcPct val="150000"/>
              </a:lnSpc>
            </a:pPr>
            <a:r>
              <a:rPr lang="en-US" dirty="0"/>
              <a:t>What are the financial commitments needed for my community, business, family, etc. to participate in a community solar project.</a:t>
            </a:r>
          </a:p>
          <a:p>
            <a:pPr lvl="1">
              <a:lnSpc>
                <a:spcPct val="150000"/>
              </a:lnSpc>
            </a:pPr>
            <a:r>
              <a:rPr lang="en-US" dirty="0"/>
              <a:t>What prep work can make the process easier and more successful? What will attract industry interest and low-cost bids?</a:t>
            </a:r>
          </a:p>
          <a:p>
            <a:pPr marL="914400" lvl="2" indent="0">
              <a:lnSpc>
                <a:spcPct val="150000"/>
              </a:lnSpc>
              <a:buNone/>
            </a:pPr>
            <a:endParaRPr lang="en-US" dirty="0">
              <a:solidFill>
                <a:srgbClr val="000000"/>
              </a:solidFill>
            </a:endParaRPr>
          </a:p>
        </p:txBody>
      </p:sp>
    </p:spTree>
    <p:extLst>
      <p:ext uri="{BB962C8B-B14F-4D97-AF65-F5344CB8AC3E}">
        <p14:creationId xmlns:p14="http://schemas.microsoft.com/office/powerpoint/2010/main" val="1108852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1886989"/>
            <a:ext cx="7886700" cy="4254528"/>
          </a:xfrm>
        </p:spPr>
        <p:txBody>
          <a:bodyPr>
            <a:normAutofit fontScale="92500"/>
          </a:bodyPr>
          <a:lstStyle/>
          <a:p>
            <a:pPr marL="0" indent="0">
              <a:buNone/>
            </a:pPr>
            <a:r>
              <a:rPr lang="en-US" dirty="0"/>
              <a:t>Step 4:  Smart Inverter Rebates</a:t>
            </a:r>
          </a:p>
          <a:p>
            <a:r>
              <a:rPr lang="en-US" dirty="0"/>
              <a:t>Community Solar System Owner will receive $250/kW rebates for installed smart inverter based on % of subscription. Rebates are paid within 60 days after a completed application is submitted to Ameren.</a:t>
            </a:r>
          </a:p>
          <a:p>
            <a:r>
              <a:rPr lang="en-US" dirty="0"/>
              <a:t>Once net metering generation reaches 3% of Ameren’s maximum load, the rebate amount will be reevaluated.</a:t>
            </a:r>
          </a:p>
          <a:p>
            <a:r>
              <a:rPr lang="en-US" dirty="0"/>
              <a:t>Once solar integration reaches 5% of maximum load, rebates will be based on the outcome of the reevaluation proceedings.</a:t>
            </a:r>
          </a:p>
        </p:txBody>
      </p:sp>
      <p:sp>
        <p:nvSpPr>
          <p:cNvPr id="3" name="TextBox 2">
            <a:extLst>
              <a:ext uri="{FF2B5EF4-FFF2-40B4-BE49-F238E27FC236}">
                <a16:creationId xmlns:a16="http://schemas.microsoft.com/office/drawing/2014/main" id="{0080FD5E-4C92-48DA-B238-B8CEA5F6A358}"/>
              </a:ext>
            </a:extLst>
          </p:cNvPr>
          <p:cNvSpPr txBox="1"/>
          <p:nvPr/>
        </p:nvSpPr>
        <p:spPr>
          <a:xfrm>
            <a:off x="332510" y="665018"/>
            <a:ext cx="8470668" cy="1077218"/>
          </a:xfrm>
          <a:prstGeom prst="rect">
            <a:avLst/>
          </a:prstGeom>
          <a:noFill/>
        </p:spPr>
        <p:txBody>
          <a:bodyPr wrap="square" rtlCol="0">
            <a:spAutoFit/>
          </a:bodyPr>
          <a:lstStyle/>
          <a:p>
            <a:pPr algn="ctr"/>
            <a:r>
              <a:rPr lang="en-US" sz="3200" b="1" dirty="0"/>
              <a:t>Working with Ameren as an Owner of a Community Solar Project</a:t>
            </a:r>
          </a:p>
        </p:txBody>
      </p:sp>
    </p:spTree>
    <p:extLst>
      <p:ext uri="{BB962C8B-B14F-4D97-AF65-F5344CB8AC3E}">
        <p14:creationId xmlns:p14="http://schemas.microsoft.com/office/powerpoint/2010/main" val="29173056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1903615"/>
            <a:ext cx="7886700" cy="4139738"/>
          </a:xfrm>
        </p:spPr>
        <p:txBody>
          <a:bodyPr>
            <a:normAutofit lnSpcReduction="10000"/>
          </a:bodyPr>
          <a:lstStyle/>
          <a:p>
            <a:pPr marL="0" indent="0" algn="ctr">
              <a:buNone/>
            </a:pPr>
            <a:r>
              <a:rPr lang="en-US" sz="3200" b="1" dirty="0"/>
              <a:t>What happens when a subscriber moves?</a:t>
            </a:r>
          </a:p>
          <a:p>
            <a:pPr marL="0" indent="0">
              <a:buNone/>
            </a:pPr>
            <a:r>
              <a:rPr lang="en-US" dirty="0"/>
              <a:t>The Community Solar System Owner will be   notified of a subscriber moving. The owner, through the on-line portal, will then need to:</a:t>
            </a:r>
          </a:p>
          <a:p>
            <a:pPr marL="514350" indent="-514350">
              <a:buFont typeface="+mj-lt"/>
              <a:buAutoNum type="arabicPeriod"/>
            </a:pPr>
            <a:r>
              <a:rPr lang="en-US" dirty="0"/>
              <a:t>Do nothing if the move is to another Ameren-served site, and there are no geographic restrictions on the location of the subscriber, or</a:t>
            </a:r>
          </a:p>
          <a:p>
            <a:pPr marL="514350" indent="-514350">
              <a:buAutoNum type="arabicPeriod" startAt="2"/>
            </a:pPr>
            <a:r>
              <a:rPr lang="en-US" dirty="0"/>
              <a:t>Unsubscribe the subscriber and find a new subscriber if there are geographic restrictions on the geographic location of the subscriber.</a:t>
            </a:r>
          </a:p>
        </p:txBody>
      </p:sp>
      <p:sp>
        <p:nvSpPr>
          <p:cNvPr id="3" name="TextBox 2">
            <a:extLst>
              <a:ext uri="{FF2B5EF4-FFF2-40B4-BE49-F238E27FC236}">
                <a16:creationId xmlns:a16="http://schemas.microsoft.com/office/drawing/2014/main" id="{0080FD5E-4C92-48DA-B238-B8CEA5F6A358}"/>
              </a:ext>
            </a:extLst>
          </p:cNvPr>
          <p:cNvSpPr txBox="1"/>
          <p:nvPr/>
        </p:nvSpPr>
        <p:spPr>
          <a:xfrm>
            <a:off x="332510" y="665018"/>
            <a:ext cx="8470668" cy="1077218"/>
          </a:xfrm>
          <a:prstGeom prst="rect">
            <a:avLst/>
          </a:prstGeom>
          <a:noFill/>
        </p:spPr>
        <p:txBody>
          <a:bodyPr wrap="square" rtlCol="0">
            <a:spAutoFit/>
          </a:bodyPr>
          <a:lstStyle/>
          <a:p>
            <a:pPr algn="ctr"/>
            <a:r>
              <a:rPr lang="en-US" sz="3200" b="1" dirty="0"/>
              <a:t>Working with Ameren as an Owner of a Community Solar Project</a:t>
            </a:r>
          </a:p>
        </p:txBody>
      </p:sp>
    </p:spTree>
    <p:extLst>
      <p:ext uri="{BB962C8B-B14F-4D97-AF65-F5344CB8AC3E}">
        <p14:creationId xmlns:p14="http://schemas.microsoft.com/office/powerpoint/2010/main" val="4154164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2111433"/>
            <a:ext cx="7886700" cy="4215656"/>
          </a:xfrm>
        </p:spPr>
        <p:txBody>
          <a:bodyPr>
            <a:normAutofit/>
          </a:bodyPr>
          <a:lstStyle/>
          <a:p>
            <a:pPr marL="0" indent="0" algn="ctr">
              <a:buNone/>
            </a:pPr>
            <a:r>
              <a:rPr lang="en-US" sz="3200" b="1" dirty="0"/>
              <a:t>How will I be compensated?</a:t>
            </a:r>
          </a:p>
          <a:p>
            <a:pPr marL="0" indent="0">
              <a:buNone/>
            </a:pPr>
            <a:r>
              <a:rPr lang="en-US" sz="3200" dirty="0"/>
              <a:t>The kWh produced from the subscriber’s portion of the Community Solar System will be credited on the Ameren bill on a monthly basis (virtual net metering).</a:t>
            </a:r>
          </a:p>
          <a:p>
            <a:endParaRPr lang="en-US" sz="3200" b="1" dirty="0"/>
          </a:p>
        </p:txBody>
      </p:sp>
      <p:sp>
        <p:nvSpPr>
          <p:cNvPr id="3" name="TextBox 2">
            <a:extLst>
              <a:ext uri="{FF2B5EF4-FFF2-40B4-BE49-F238E27FC236}">
                <a16:creationId xmlns:a16="http://schemas.microsoft.com/office/drawing/2014/main" id="{0080FD5E-4C92-48DA-B238-B8CEA5F6A358}"/>
              </a:ext>
            </a:extLst>
          </p:cNvPr>
          <p:cNvSpPr txBox="1"/>
          <p:nvPr/>
        </p:nvSpPr>
        <p:spPr>
          <a:xfrm>
            <a:off x="335902" y="858415"/>
            <a:ext cx="8467276" cy="1077218"/>
          </a:xfrm>
          <a:prstGeom prst="rect">
            <a:avLst/>
          </a:prstGeom>
          <a:noFill/>
        </p:spPr>
        <p:txBody>
          <a:bodyPr wrap="square" rtlCol="0">
            <a:spAutoFit/>
          </a:bodyPr>
          <a:lstStyle/>
          <a:p>
            <a:pPr algn="ctr"/>
            <a:r>
              <a:rPr lang="en-US" sz="3200" b="1" dirty="0"/>
              <a:t>Working with Ameren as a Subscriber of a Community Solar Project</a:t>
            </a:r>
          </a:p>
        </p:txBody>
      </p:sp>
    </p:spTree>
    <p:extLst>
      <p:ext uri="{BB962C8B-B14F-4D97-AF65-F5344CB8AC3E}">
        <p14:creationId xmlns:p14="http://schemas.microsoft.com/office/powerpoint/2010/main" val="896444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8E8540-52B3-473A-8FF3-1527A5E08858}"/>
              </a:ext>
            </a:extLst>
          </p:cNvPr>
          <p:cNvSpPr>
            <a:spLocks noGrp="1"/>
          </p:cNvSpPr>
          <p:nvPr>
            <p:ph idx="1"/>
          </p:nvPr>
        </p:nvSpPr>
        <p:spPr>
          <a:xfrm>
            <a:off x="628650" y="2094807"/>
            <a:ext cx="7886700" cy="3858124"/>
          </a:xfrm>
        </p:spPr>
        <p:txBody>
          <a:bodyPr>
            <a:normAutofit fontScale="77500" lnSpcReduction="20000"/>
          </a:bodyPr>
          <a:lstStyle/>
          <a:p>
            <a:pPr marL="0" indent="0" algn="ctr">
              <a:buNone/>
            </a:pPr>
            <a:r>
              <a:rPr lang="en-US" sz="4100" b="1" dirty="0"/>
              <a:t>What do I do if I move?</a:t>
            </a:r>
          </a:p>
          <a:p>
            <a:r>
              <a:rPr lang="en-US" sz="3200" dirty="0"/>
              <a:t>As long as you are staying within Ameren Illinois territory, and there are no geographic restrictions imposed by the Community Solar Owner (e.g. generation is only for residents of a certain community), Ameren will make sure your subscription follows your move.</a:t>
            </a:r>
          </a:p>
          <a:p>
            <a:r>
              <a:rPr lang="en-US" sz="3200" dirty="0"/>
              <a:t>To ensure there's no disruption in receiving credit for your subscription, make sure that you don't cancel service at your old location before starting service at your new location.</a:t>
            </a:r>
          </a:p>
          <a:p>
            <a:r>
              <a:rPr lang="en-US" sz="3200" dirty="0"/>
              <a:t>Community Solar System Owner will be notified of the move.</a:t>
            </a:r>
          </a:p>
        </p:txBody>
      </p:sp>
      <p:sp>
        <p:nvSpPr>
          <p:cNvPr id="3" name="TextBox 2">
            <a:extLst>
              <a:ext uri="{FF2B5EF4-FFF2-40B4-BE49-F238E27FC236}">
                <a16:creationId xmlns:a16="http://schemas.microsoft.com/office/drawing/2014/main" id="{0080FD5E-4C92-48DA-B238-B8CEA5F6A358}"/>
              </a:ext>
            </a:extLst>
          </p:cNvPr>
          <p:cNvSpPr txBox="1"/>
          <p:nvPr/>
        </p:nvSpPr>
        <p:spPr>
          <a:xfrm>
            <a:off x="279918" y="793102"/>
            <a:ext cx="8523260" cy="1077218"/>
          </a:xfrm>
          <a:prstGeom prst="rect">
            <a:avLst/>
          </a:prstGeom>
          <a:noFill/>
        </p:spPr>
        <p:txBody>
          <a:bodyPr wrap="square" rtlCol="0">
            <a:spAutoFit/>
          </a:bodyPr>
          <a:lstStyle/>
          <a:p>
            <a:pPr algn="ctr"/>
            <a:r>
              <a:rPr lang="en-US" sz="3200" b="1" dirty="0"/>
              <a:t>Working with Ameren as a Subscriber of a Community Solar Project</a:t>
            </a:r>
          </a:p>
        </p:txBody>
      </p:sp>
    </p:spTree>
    <p:extLst>
      <p:ext uri="{BB962C8B-B14F-4D97-AF65-F5344CB8AC3E}">
        <p14:creationId xmlns:p14="http://schemas.microsoft.com/office/powerpoint/2010/main" val="3373018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5EE95-59CF-4AE6-AECA-2302A790CE5D}"/>
              </a:ext>
            </a:extLst>
          </p:cNvPr>
          <p:cNvSpPr>
            <a:spLocks noGrp="1"/>
          </p:cNvSpPr>
          <p:nvPr>
            <p:ph idx="1"/>
          </p:nvPr>
        </p:nvSpPr>
        <p:spPr>
          <a:xfrm>
            <a:off x="339707" y="1975751"/>
            <a:ext cx="8625569" cy="4351338"/>
          </a:xfrm>
        </p:spPr>
        <p:txBody>
          <a:bodyPr>
            <a:normAutofit lnSpcReduction="10000"/>
          </a:bodyPr>
          <a:lstStyle/>
          <a:p>
            <a:pPr marL="0" indent="0">
              <a:buNone/>
            </a:pPr>
            <a:r>
              <a:rPr lang="en-US" dirty="0"/>
              <a:t>Question?  Can Community Solar in Rural Cooperatives and Municipal Utilities be developed/subscribers participate?</a:t>
            </a:r>
          </a:p>
          <a:p>
            <a:pPr marL="0" indent="0">
              <a:buNone/>
            </a:pPr>
            <a:r>
              <a:rPr lang="en-US" dirty="0"/>
              <a:t>Answer:</a:t>
            </a:r>
          </a:p>
          <a:p>
            <a:pPr marL="0" indent="0">
              <a:buNone/>
            </a:pPr>
            <a:r>
              <a:rPr lang="en-US" dirty="0"/>
              <a:t>•	Definition of Community Renewable Generation Project mentions them, but</a:t>
            </a:r>
          </a:p>
          <a:p>
            <a:pPr marL="0" indent="0">
              <a:buNone/>
            </a:pPr>
            <a:r>
              <a:rPr lang="en-US" dirty="0"/>
              <a:t>•	Requirements that are related to bill credits and purchase of unsubscribed energy would appear to </a:t>
            </a:r>
            <a:r>
              <a:rPr lang="en-US" b="1" dirty="0"/>
              <a:t>exclude</a:t>
            </a:r>
            <a:r>
              <a:rPr lang="en-US" dirty="0"/>
              <a:t> them</a:t>
            </a:r>
          </a:p>
          <a:p>
            <a:pPr marL="0" indent="0">
              <a:buNone/>
            </a:pPr>
            <a:r>
              <a:rPr lang="en-US" dirty="0"/>
              <a:t>Inquiry to IPA on 7/19:  Answer was still undetermined</a:t>
            </a:r>
          </a:p>
        </p:txBody>
      </p:sp>
      <p:sp>
        <p:nvSpPr>
          <p:cNvPr id="3" name="TextBox 2">
            <a:extLst>
              <a:ext uri="{FF2B5EF4-FFF2-40B4-BE49-F238E27FC236}">
                <a16:creationId xmlns:a16="http://schemas.microsoft.com/office/drawing/2014/main" id="{8B6DE300-DD65-47E1-907E-471BF7615C2B}"/>
              </a:ext>
            </a:extLst>
          </p:cNvPr>
          <p:cNvSpPr txBox="1"/>
          <p:nvPr/>
        </p:nvSpPr>
        <p:spPr>
          <a:xfrm>
            <a:off x="178723" y="980901"/>
            <a:ext cx="8786553" cy="1077218"/>
          </a:xfrm>
          <a:prstGeom prst="rect">
            <a:avLst/>
          </a:prstGeom>
          <a:noFill/>
        </p:spPr>
        <p:txBody>
          <a:bodyPr wrap="square" rtlCol="0">
            <a:spAutoFit/>
          </a:bodyPr>
          <a:lstStyle/>
          <a:p>
            <a:pPr algn="ctr"/>
            <a:r>
              <a:rPr lang="en-US" sz="3200" b="1" dirty="0"/>
              <a:t>Working with Rural Cooperatives/Municipal Utilities for Community Solar</a:t>
            </a:r>
          </a:p>
        </p:txBody>
      </p:sp>
      <p:pic>
        <p:nvPicPr>
          <p:cNvPr id="4" name="Picture 3">
            <a:extLst>
              <a:ext uri="{FF2B5EF4-FFF2-40B4-BE49-F238E27FC236}">
                <a16:creationId xmlns:a16="http://schemas.microsoft.com/office/drawing/2014/main" id="{6AB7435C-1DA1-415A-AD21-B89B3C17EE7D}"/>
              </a:ext>
            </a:extLst>
          </p:cNvPr>
          <p:cNvPicPr>
            <a:picLocks noChangeAspect="1"/>
          </p:cNvPicPr>
          <p:nvPr/>
        </p:nvPicPr>
        <p:blipFill>
          <a:blip r:embed="rId2"/>
          <a:stretch>
            <a:fillRect/>
          </a:stretch>
        </p:blipFill>
        <p:spPr>
          <a:xfrm>
            <a:off x="339707" y="289649"/>
            <a:ext cx="1530657" cy="699126"/>
          </a:xfrm>
          <a:prstGeom prst="rect">
            <a:avLst/>
          </a:prstGeom>
        </p:spPr>
      </p:pic>
    </p:spTree>
    <p:extLst>
      <p:ext uri="{BB962C8B-B14F-4D97-AF65-F5344CB8AC3E}">
        <p14:creationId xmlns:p14="http://schemas.microsoft.com/office/powerpoint/2010/main" val="4026081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5EE95-59CF-4AE6-AECA-2302A790CE5D}"/>
              </a:ext>
            </a:extLst>
          </p:cNvPr>
          <p:cNvSpPr>
            <a:spLocks noGrp="1"/>
          </p:cNvSpPr>
          <p:nvPr>
            <p:ph idx="1"/>
          </p:nvPr>
        </p:nvSpPr>
        <p:spPr>
          <a:xfrm>
            <a:off x="339707" y="1248419"/>
            <a:ext cx="8671289" cy="5078670"/>
          </a:xfrm>
        </p:spPr>
        <p:txBody>
          <a:bodyPr>
            <a:normAutofit lnSpcReduction="10000"/>
          </a:bodyPr>
          <a:lstStyle/>
          <a:p>
            <a:r>
              <a:rPr lang="en-US" dirty="0"/>
              <a:t>Both developers/subscribers will need to wait for IPA determination before development of projects in these territories can occur.</a:t>
            </a:r>
          </a:p>
          <a:p>
            <a:pPr marL="0" indent="0">
              <a:buNone/>
            </a:pPr>
            <a:r>
              <a:rPr lang="en-US" b="1" dirty="0"/>
              <a:t>IF</a:t>
            </a:r>
            <a:r>
              <a:rPr lang="en-US" dirty="0"/>
              <a:t> the IPA determines development </a:t>
            </a:r>
            <a:r>
              <a:rPr lang="en-US" b="1" dirty="0"/>
              <a:t>can</a:t>
            </a:r>
            <a:r>
              <a:rPr lang="en-US" dirty="0"/>
              <a:t> occur in these territories:</a:t>
            </a:r>
          </a:p>
          <a:p>
            <a:r>
              <a:rPr lang="en-US" dirty="0"/>
              <a:t>Developers will need to contact the cooperative/muni for interconnection application information BEFORE starting any project.  Considerations will include:</a:t>
            </a:r>
          </a:p>
          <a:p>
            <a:pPr marL="914400" lvl="1" indent="-457200">
              <a:buFont typeface="+mj-lt"/>
              <a:buAutoNum type="arabicPeriod"/>
            </a:pPr>
            <a:r>
              <a:rPr lang="en-US" dirty="0"/>
              <a:t>Feasibility study fees</a:t>
            </a:r>
          </a:p>
          <a:p>
            <a:pPr marL="914400" lvl="1" indent="-457200">
              <a:buFont typeface="+mj-lt"/>
              <a:buAutoNum type="arabicPeriod"/>
            </a:pPr>
            <a:r>
              <a:rPr lang="en-US" dirty="0"/>
              <a:t>Fees for infrastructure upgrades (transformer, high voltage lines, etc.)</a:t>
            </a:r>
          </a:p>
          <a:p>
            <a:pPr marL="914400" lvl="1" indent="-457200">
              <a:buFont typeface="+mj-lt"/>
              <a:buAutoNum type="arabicPeriod"/>
            </a:pPr>
            <a:r>
              <a:rPr lang="en-US" dirty="0"/>
              <a:t>Power Purchase Agreement with Cooperative/Power Provider/IMEA/IMUA</a:t>
            </a:r>
          </a:p>
        </p:txBody>
      </p:sp>
      <p:sp>
        <p:nvSpPr>
          <p:cNvPr id="3" name="TextBox 2">
            <a:extLst>
              <a:ext uri="{FF2B5EF4-FFF2-40B4-BE49-F238E27FC236}">
                <a16:creationId xmlns:a16="http://schemas.microsoft.com/office/drawing/2014/main" id="{8B6DE300-DD65-47E1-907E-471BF7615C2B}"/>
              </a:ext>
            </a:extLst>
          </p:cNvPr>
          <p:cNvSpPr txBox="1"/>
          <p:nvPr/>
        </p:nvSpPr>
        <p:spPr>
          <a:xfrm>
            <a:off x="241069" y="232756"/>
            <a:ext cx="7596645" cy="1015663"/>
          </a:xfrm>
          <a:prstGeom prst="rect">
            <a:avLst/>
          </a:prstGeom>
          <a:noFill/>
        </p:spPr>
        <p:txBody>
          <a:bodyPr wrap="square" rtlCol="0">
            <a:spAutoFit/>
          </a:bodyPr>
          <a:lstStyle/>
          <a:p>
            <a:pPr algn="ctr"/>
            <a:r>
              <a:rPr lang="en-US" sz="3000" b="1" dirty="0"/>
              <a:t>Working with Rural Cooperatives/Municipal Utilities for Community Solar</a:t>
            </a:r>
          </a:p>
        </p:txBody>
      </p:sp>
    </p:spTree>
    <p:extLst>
      <p:ext uri="{BB962C8B-B14F-4D97-AF65-F5344CB8AC3E}">
        <p14:creationId xmlns:p14="http://schemas.microsoft.com/office/powerpoint/2010/main" val="1677771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5EE95-59CF-4AE6-AECA-2302A790CE5D}"/>
              </a:ext>
            </a:extLst>
          </p:cNvPr>
          <p:cNvSpPr>
            <a:spLocks noGrp="1"/>
          </p:cNvSpPr>
          <p:nvPr>
            <p:ph idx="1"/>
          </p:nvPr>
        </p:nvSpPr>
        <p:spPr>
          <a:xfrm>
            <a:off x="339707" y="3640975"/>
            <a:ext cx="8671289" cy="2686114"/>
          </a:xfrm>
        </p:spPr>
        <p:txBody>
          <a:bodyPr>
            <a:normAutofit/>
          </a:bodyPr>
          <a:lstStyle/>
          <a:p>
            <a:r>
              <a:rPr lang="en-US" dirty="0"/>
              <a:t>The original timeline for development/comment for Community Solar was August.</a:t>
            </a:r>
          </a:p>
          <a:p>
            <a:r>
              <a:rPr lang="en-US" dirty="0"/>
              <a:t>The latest update from the IPA indicates a September </a:t>
            </a:r>
            <a:r>
              <a:rPr lang="en-US"/>
              <a:t>release date.</a:t>
            </a:r>
            <a:endParaRPr lang="en-US" dirty="0"/>
          </a:p>
        </p:txBody>
      </p:sp>
      <p:sp>
        <p:nvSpPr>
          <p:cNvPr id="3" name="TextBox 2">
            <a:extLst>
              <a:ext uri="{FF2B5EF4-FFF2-40B4-BE49-F238E27FC236}">
                <a16:creationId xmlns:a16="http://schemas.microsoft.com/office/drawing/2014/main" id="{8B6DE300-DD65-47E1-907E-471BF7615C2B}"/>
              </a:ext>
            </a:extLst>
          </p:cNvPr>
          <p:cNvSpPr txBox="1"/>
          <p:nvPr/>
        </p:nvSpPr>
        <p:spPr>
          <a:xfrm>
            <a:off x="809473" y="68011"/>
            <a:ext cx="7596645" cy="1200329"/>
          </a:xfrm>
          <a:prstGeom prst="rect">
            <a:avLst/>
          </a:prstGeom>
          <a:noFill/>
        </p:spPr>
        <p:txBody>
          <a:bodyPr wrap="square" rtlCol="0">
            <a:spAutoFit/>
          </a:bodyPr>
          <a:lstStyle/>
          <a:p>
            <a:pPr algn="ctr"/>
            <a:r>
              <a:rPr lang="en-US" sz="3600" b="1" dirty="0"/>
              <a:t>What’s the FEJA Timeline for </a:t>
            </a:r>
          </a:p>
          <a:p>
            <a:pPr algn="ctr"/>
            <a:r>
              <a:rPr lang="en-US" sz="3600" b="1" dirty="0"/>
              <a:t>Community Solar?</a:t>
            </a:r>
          </a:p>
        </p:txBody>
      </p:sp>
      <p:pic>
        <p:nvPicPr>
          <p:cNvPr id="4" name="Picture 3">
            <a:extLst>
              <a:ext uri="{FF2B5EF4-FFF2-40B4-BE49-F238E27FC236}">
                <a16:creationId xmlns:a16="http://schemas.microsoft.com/office/drawing/2014/main" id="{DFF4A0E7-6E3F-4056-9560-7D0B406A2D97}"/>
              </a:ext>
            </a:extLst>
          </p:cNvPr>
          <p:cNvPicPr>
            <a:picLocks noChangeAspect="1"/>
          </p:cNvPicPr>
          <p:nvPr/>
        </p:nvPicPr>
        <p:blipFill>
          <a:blip r:embed="rId2"/>
          <a:stretch>
            <a:fillRect/>
          </a:stretch>
        </p:blipFill>
        <p:spPr>
          <a:xfrm>
            <a:off x="2901997" y="1268340"/>
            <a:ext cx="3332549" cy="2246114"/>
          </a:xfrm>
          <a:prstGeom prst="rect">
            <a:avLst/>
          </a:prstGeom>
        </p:spPr>
      </p:pic>
    </p:spTree>
    <p:extLst>
      <p:ext uri="{BB962C8B-B14F-4D97-AF65-F5344CB8AC3E}">
        <p14:creationId xmlns:p14="http://schemas.microsoft.com/office/powerpoint/2010/main" val="28317018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
            <a:ext cx="8515350" cy="955964"/>
          </a:xfrm>
        </p:spPr>
        <p:txBody>
          <a:bodyPr/>
          <a:lstStyle/>
          <a:p>
            <a:r>
              <a:rPr lang="en-US" dirty="0"/>
              <a:t>Additional Resources</a:t>
            </a:r>
          </a:p>
        </p:txBody>
      </p:sp>
      <p:pic>
        <p:nvPicPr>
          <p:cNvPr id="4" name="Content Placeholder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4618" y="2007524"/>
            <a:ext cx="3657599"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p:cNvSpPr>
            <a:spLocks noGrp="1"/>
          </p:cNvSpPr>
          <p:nvPr>
            <p:ph idx="1"/>
          </p:nvPr>
        </p:nvSpPr>
        <p:spPr>
          <a:xfrm>
            <a:off x="124691" y="955965"/>
            <a:ext cx="4959927" cy="5070762"/>
          </a:xfrm>
        </p:spPr>
        <p:txBody>
          <a:bodyPr>
            <a:normAutofit fontScale="55000" lnSpcReduction="20000"/>
          </a:bodyPr>
          <a:lstStyle/>
          <a:p>
            <a:pPr marL="0" indent="0">
              <a:buNone/>
            </a:pPr>
            <a:r>
              <a:rPr lang="en-US" b="1" dirty="0">
                <a:solidFill>
                  <a:prstClr val="black"/>
                </a:solidFill>
              </a:rPr>
              <a:t>Illinois Solar Energy Association</a:t>
            </a:r>
          </a:p>
          <a:p>
            <a:pPr marL="0" indent="0">
              <a:buNone/>
            </a:pPr>
            <a:r>
              <a:rPr lang="en-US" dirty="0">
                <a:solidFill>
                  <a:prstClr val="black"/>
                </a:solidFill>
                <a:hlinkClick r:id="rId3"/>
              </a:rPr>
              <a:t>www.illinoissolar.org</a:t>
            </a:r>
            <a:endParaRPr lang="en-US" dirty="0">
              <a:solidFill>
                <a:prstClr val="black"/>
              </a:solidFill>
            </a:endParaRPr>
          </a:p>
          <a:p>
            <a:pPr marL="0" indent="0">
              <a:buNone/>
            </a:pPr>
            <a:endParaRPr lang="en-US" b="1" dirty="0">
              <a:solidFill>
                <a:prstClr val="black"/>
              </a:solidFill>
            </a:endParaRPr>
          </a:p>
          <a:p>
            <a:pPr marL="0" indent="0">
              <a:buNone/>
            </a:pPr>
            <a:r>
              <a:rPr lang="en-US" b="1" dirty="0">
                <a:solidFill>
                  <a:prstClr val="black"/>
                </a:solidFill>
              </a:rPr>
              <a:t>Coalition for Community Solar Access (CCSA</a:t>
            </a:r>
            <a:r>
              <a:rPr lang="en-US" dirty="0">
                <a:solidFill>
                  <a:prstClr val="black"/>
                </a:solidFill>
              </a:rPr>
              <a:t>)</a:t>
            </a:r>
          </a:p>
          <a:p>
            <a:pPr marL="0" indent="0">
              <a:buNone/>
            </a:pPr>
            <a:r>
              <a:rPr lang="en-US" dirty="0">
                <a:solidFill>
                  <a:prstClr val="black"/>
                </a:solidFill>
              </a:rPr>
              <a:t> </a:t>
            </a:r>
            <a:r>
              <a:rPr lang="en-US" sz="2800" dirty="0">
                <a:solidFill>
                  <a:prstClr val="black"/>
                </a:solidFill>
                <a:hlinkClick r:id="rId4"/>
              </a:rPr>
              <a:t>www.communitysolaraccess.org/</a:t>
            </a:r>
            <a:endParaRPr lang="en-US" sz="2800" dirty="0">
              <a:solidFill>
                <a:prstClr val="black"/>
              </a:solidFill>
            </a:endParaRPr>
          </a:p>
          <a:p>
            <a:pPr lvl="1"/>
            <a:endParaRPr lang="en-US" sz="2800" b="1" dirty="0">
              <a:solidFill>
                <a:prstClr val="black"/>
              </a:solidFill>
            </a:endParaRPr>
          </a:p>
          <a:p>
            <a:pPr marL="0" indent="0">
              <a:buNone/>
            </a:pPr>
            <a:r>
              <a:rPr lang="en-US" b="1" dirty="0">
                <a:solidFill>
                  <a:prstClr val="black"/>
                </a:solidFill>
              </a:rPr>
              <a:t>Solar Energy Industries Association (SEIA)</a:t>
            </a:r>
          </a:p>
          <a:p>
            <a:pPr marL="0" indent="0">
              <a:buNone/>
            </a:pPr>
            <a:r>
              <a:rPr lang="en-US" dirty="0">
                <a:hlinkClick r:id="rId5"/>
              </a:rPr>
              <a:t>http://www.seia.org/policy/distributed-solar/shared-renewablescommunity-solar</a:t>
            </a:r>
            <a:r>
              <a:rPr lang="en-US" dirty="0"/>
              <a:t> </a:t>
            </a:r>
          </a:p>
          <a:p>
            <a:endParaRPr lang="en-US" dirty="0">
              <a:solidFill>
                <a:prstClr val="black"/>
              </a:solidFill>
            </a:endParaRPr>
          </a:p>
          <a:p>
            <a:pPr marL="0" indent="0">
              <a:buNone/>
            </a:pPr>
            <a:r>
              <a:rPr lang="en-US" b="1" dirty="0">
                <a:solidFill>
                  <a:srgbClr val="000000"/>
                </a:solidFill>
              </a:rPr>
              <a:t>Interstate Renewable Energy Council (IREC)</a:t>
            </a:r>
          </a:p>
          <a:p>
            <a:pPr marL="0" indent="0">
              <a:buNone/>
            </a:pPr>
            <a:r>
              <a:rPr lang="en-US" dirty="0">
                <a:solidFill>
                  <a:srgbClr val="000000"/>
                </a:solidFill>
                <a:hlinkClick r:id="rId6"/>
              </a:rPr>
              <a:t>www.irecusa.org/regulatory-reform/shared-renewables/</a:t>
            </a:r>
            <a:endParaRPr lang="en-US" dirty="0">
              <a:solidFill>
                <a:srgbClr val="000000"/>
              </a:solidFill>
            </a:endParaRPr>
          </a:p>
          <a:p>
            <a:pPr lvl="1"/>
            <a:endParaRPr lang="en-US" sz="2800" dirty="0">
              <a:solidFill>
                <a:srgbClr val="000000"/>
              </a:solidFill>
            </a:endParaRPr>
          </a:p>
          <a:p>
            <a:pPr marL="0" indent="0">
              <a:buNone/>
            </a:pPr>
            <a:r>
              <a:rPr lang="en-US" b="1" dirty="0">
                <a:solidFill>
                  <a:srgbClr val="000000"/>
                </a:solidFill>
              </a:rPr>
              <a:t>National Resource Energy Lab (NREL)</a:t>
            </a:r>
          </a:p>
          <a:p>
            <a:pPr marL="0" indent="0">
              <a:buNone/>
            </a:pPr>
            <a:r>
              <a:rPr lang="en-US" sz="2800" dirty="0">
                <a:hlinkClick r:id="rId7"/>
              </a:rPr>
              <a:t>http://www.nrel.gov/docs/fy11osti/49930.pdf</a:t>
            </a:r>
            <a:endParaRPr lang="en-US" sz="2800" dirty="0"/>
          </a:p>
          <a:p>
            <a:pPr marL="0" indent="0">
              <a:buNone/>
            </a:pPr>
            <a:endParaRPr lang="en-US" sz="2400" dirty="0"/>
          </a:p>
          <a:p>
            <a:pPr marL="0" indent="0">
              <a:buNone/>
            </a:pPr>
            <a:r>
              <a:rPr lang="en-US" sz="2700" b="1" dirty="0"/>
              <a:t>Vermont Natural Resource Council (VECAN)</a:t>
            </a:r>
          </a:p>
          <a:p>
            <a:pPr marL="0" indent="0">
              <a:buNone/>
            </a:pPr>
            <a:r>
              <a:rPr lang="en-US" sz="2700" dirty="0">
                <a:hlinkClick r:id="rId8"/>
              </a:rPr>
              <a:t>http://www.vecan.net/about-the-community-solar-toolbox/</a:t>
            </a:r>
            <a:endParaRPr lang="en-US" sz="2700" dirty="0"/>
          </a:p>
          <a:p>
            <a:pPr marL="0" indent="0">
              <a:buNone/>
            </a:pPr>
            <a:endParaRPr lang="en-US" sz="2700" dirty="0"/>
          </a:p>
        </p:txBody>
      </p:sp>
    </p:spTree>
    <p:extLst>
      <p:ext uri="{BB962C8B-B14F-4D97-AF65-F5344CB8AC3E}">
        <p14:creationId xmlns:p14="http://schemas.microsoft.com/office/powerpoint/2010/main" val="38174542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6DC5D6-617C-4A62-B704-E73B96545153}"/>
              </a:ext>
            </a:extLst>
          </p:cNvPr>
          <p:cNvSpPr>
            <a:spLocks noGrp="1"/>
          </p:cNvSpPr>
          <p:nvPr>
            <p:ph idx="1"/>
          </p:nvPr>
        </p:nvSpPr>
        <p:spPr>
          <a:xfrm>
            <a:off x="195943" y="1446245"/>
            <a:ext cx="8798767" cy="4534677"/>
          </a:xfrm>
        </p:spPr>
        <p:txBody>
          <a:bodyPr>
            <a:normAutofit/>
          </a:bodyPr>
          <a:lstStyle/>
          <a:p>
            <a:pPr marL="0" indent="0" algn="ctr">
              <a:buNone/>
            </a:pPr>
            <a:r>
              <a:rPr lang="en-US" sz="4000" dirty="0"/>
              <a:t>Michelle Knox</a:t>
            </a:r>
          </a:p>
          <a:p>
            <a:pPr marL="0" indent="0" algn="ctr">
              <a:buNone/>
            </a:pPr>
            <a:r>
              <a:rPr lang="en-US" sz="3600" dirty="0"/>
              <a:t>Owner/Founder of </a:t>
            </a:r>
            <a:r>
              <a:rPr lang="en-US" sz="3600" dirty="0" err="1"/>
              <a:t>WindSolarUSA</a:t>
            </a:r>
            <a:r>
              <a:rPr lang="en-US" sz="3600" dirty="0"/>
              <a:t>, Inc.</a:t>
            </a:r>
          </a:p>
          <a:p>
            <a:pPr marL="0" indent="0" algn="ctr">
              <a:buNone/>
            </a:pPr>
            <a:r>
              <a:rPr lang="en-US" sz="3600" dirty="0"/>
              <a:t>ISEA Co-Chair of Muni/Co-op Working Group</a:t>
            </a:r>
          </a:p>
          <a:p>
            <a:pPr marL="0" indent="0" algn="ctr">
              <a:buNone/>
            </a:pPr>
            <a:endParaRPr lang="en-US" sz="3600" dirty="0"/>
          </a:p>
          <a:p>
            <a:pPr marL="0" indent="0" algn="ctr">
              <a:buNone/>
            </a:pPr>
            <a:endParaRPr lang="en-US" sz="3600" dirty="0"/>
          </a:p>
          <a:p>
            <a:pPr marL="0" indent="0" algn="ctr">
              <a:buNone/>
            </a:pPr>
            <a:endParaRPr lang="en-US" sz="3600" dirty="0"/>
          </a:p>
          <a:p>
            <a:pPr marL="0" indent="0" algn="ctr">
              <a:buNone/>
            </a:pPr>
            <a:r>
              <a:rPr lang="en-US" sz="3600" dirty="0">
                <a:hlinkClick r:id="rId2"/>
              </a:rPr>
              <a:t>michelle@windsolarusa.com</a:t>
            </a:r>
            <a:r>
              <a:rPr lang="en-US" sz="3600" dirty="0"/>
              <a:t>  217.825.4206</a:t>
            </a:r>
          </a:p>
        </p:txBody>
      </p:sp>
      <p:sp>
        <p:nvSpPr>
          <p:cNvPr id="3" name="TextBox 2">
            <a:extLst>
              <a:ext uri="{FF2B5EF4-FFF2-40B4-BE49-F238E27FC236}">
                <a16:creationId xmlns:a16="http://schemas.microsoft.com/office/drawing/2014/main" id="{CE48BA38-2EA1-4956-AC09-52878249C27E}"/>
              </a:ext>
            </a:extLst>
          </p:cNvPr>
          <p:cNvSpPr txBox="1"/>
          <p:nvPr/>
        </p:nvSpPr>
        <p:spPr>
          <a:xfrm>
            <a:off x="-196936" y="128137"/>
            <a:ext cx="8220269" cy="769441"/>
          </a:xfrm>
          <a:prstGeom prst="rect">
            <a:avLst/>
          </a:prstGeom>
          <a:noFill/>
        </p:spPr>
        <p:txBody>
          <a:bodyPr wrap="square" rtlCol="0">
            <a:spAutoFit/>
          </a:bodyPr>
          <a:lstStyle/>
          <a:p>
            <a:pPr algn="ctr"/>
            <a:r>
              <a:rPr lang="en-US" sz="4400" b="1" dirty="0"/>
              <a:t>Thank You to Our Presenter!</a:t>
            </a:r>
          </a:p>
        </p:txBody>
      </p:sp>
      <p:pic>
        <p:nvPicPr>
          <p:cNvPr id="5" name="Picture 4" descr="A picture containing clipart&#10;&#10;Description generated with high confidence">
            <a:extLst>
              <a:ext uri="{FF2B5EF4-FFF2-40B4-BE49-F238E27FC236}">
                <a16:creationId xmlns:a16="http://schemas.microsoft.com/office/drawing/2014/main" id="{97BBD0F2-29E5-4E7D-BD03-3B7EE5B3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7214" y="3313020"/>
            <a:ext cx="4392168" cy="1892808"/>
          </a:xfrm>
          <a:prstGeom prst="rect">
            <a:avLst/>
          </a:prstGeom>
        </p:spPr>
      </p:pic>
    </p:spTree>
    <p:extLst>
      <p:ext uri="{BB962C8B-B14F-4D97-AF65-F5344CB8AC3E}">
        <p14:creationId xmlns:p14="http://schemas.microsoft.com/office/powerpoint/2010/main" val="728727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515350" cy="1205948"/>
          </a:xfrm>
        </p:spPr>
        <p:txBody>
          <a:bodyPr>
            <a:normAutofit/>
          </a:bodyPr>
          <a:lstStyle/>
          <a:p>
            <a:pPr algn="ctr"/>
            <a:r>
              <a:rPr lang="en-US" b="1" dirty="0"/>
              <a:t>Sourcing Locally*</a:t>
            </a:r>
          </a:p>
        </p:txBody>
      </p:sp>
      <p:sp>
        <p:nvSpPr>
          <p:cNvPr id="3" name="Content Placeholder 2"/>
          <p:cNvSpPr>
            <a:spLocks noGrp="1"/>
          </p:cNvSpPr>
          <p:nvPr>
            <p:ph idx="1"/>
          </p:nvPr>
        </p:nvSpPr>
        <p:spPr>
          <a:xfrm>
            <a:off x="0" y="1205948"/>
            <a:ext cx="9144000" cy="4971015"/>
          </a:xfrm>
        </p:spPr>
        <p:txBody>
          <a:bodyPr>
            <a:normAutofit/>
          </a:bodyPr>
          <a:lstStyle/>
          <a:p>
            <a:r>
              <a:rPr lang="en-US" dirty="0"/>
              <a:t>Jurisdictions wishing to stimulate a local solar market or ensure that as many of the project benefits as possible are retained in the area can include requirements that respondents use local materials and/or labor.  </a:t>
            </a:r>
          </a:p>
          <a:p>
            <a:pPr marL="457200" lvl="1" indent="0">
              <a:buNone/>
            </a:pPr>
            <a:r>
              <a:rPr lang="en-US" dirty="0"/>
              <a:t>*It is important to determine if local resources are available and cost effective prior to including this stipulations</a:t>
            </a:r>
          </a:p>
          <a:p>
            <a:pPr marL="457200" lvl="1" indent="0">
              <a:buNone/>
            </a:pPr>
            <a:endParaRPr lang="en-US" dirty="0"/>
          </a:p>
          <a:p>
            <a:r>
              <a:rPr lang="en-US" dirty="0"/>
              <a:t>Local governments can include requirements within the RFP directing respondents to identify and describe any community benefits associated with the project being proposed</a:t>
            </a:r>
          </a:p>
        </p:txBody>
      </p:sp>
    </p:spTree>
    <p:extLst>
      <p:ext uri="{BB962C8B-B14F-4D97-AF65-F5344CB8AC3E}">
        <p14:creationId xmlns:p14="http://schemas.microsoft.com/office/powerpoint/2010/main" val="2861974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3912096" cy="874639"/>
          </a:xfrm>
          <a:prstGeom prst="rect">
            <a:avLst/>
          </a:prstGeom>
        </p:spPr>
        <p:txBody>
          <a:bodyPr vert="horz" wrap="square" lIns="0" tIns="8930" rIns="0" bIns="0" rtlCol="0">
            <a:spAutoFit/>
          </a:bodyPr>
          <a:lstStyle/>
          <a:p>
            <a:pPr marL="8929">
              <a:spcBef>
                <a:spcPts val="70"/>
              </a:spcBef>
            </a:pPr>
            <a:r>
              <a:rPr sz="5625" spc="-179" dirty="0">
                <a:solidFill>
                  <a:srgbClr val="FFFFFF"/>
                </a:solidFill>
                <a:latin typeface="Arial"/>
                <a:cs typeface="Arial"/>
              </a:rPr>
              <a:t>#10:</a:t>
            </a:r>
            <a:r>
              <a:rPr sz="5625" spc="-158" dirty="0">
                <a:solidFill>
                  <a:srgbClr val="FFFFFF"/>
                </a:solidFill>
                <a:latin typeface="Arial"/>
                <a:cs typeface="Arial"/>
              </a:rPr>
              <a:t> </a:t>
            </a:r>
            <a:r>
              <a:rPr sz="5625" spc="-151" dirty="0">
                <a:solidFill>
                  <a:srgbClr val="FFFFFF"/>
                </a:solidFill>
                <a:latin typeface="Arial"/>
                <a:cs typeface="Arial"/>
              </a:rPr>
              <a:t>Savings</a:t>
            </a:r>
            <a:endParaRPr sz="5625">
              <a:latin typeface="Arial"/>
              <a:cs typeface="Arial"/>
            </a:endParaRPr>
          </a:p>
        </p:txBody>
      </p:sp>
      <p:sp>
        <p:nvSpPr>
          <p:cNvPr id="5" name="object 5"/>
          <p:cNvSpPr txBox="1"/>
          <p:nvPr/>
        </p:nvSpPr>
        <p:spPr>
          <a:xfrm>
            <a:off x="224670" y="2869645"/>
            <a:ext cx="8694837" cy="1004290"/>
          </a:xfrm>
          <a:prstGeom prst="rect">
            <a:avLst/>
          </a:prstGeom>
        </p:spPr>
        <p:txBody>
          <a:bodyPr vert="horz" wrap="square" lIns="0" tIns="8930" rIns="0" bIns="0" rtlCol="0">
            <a:spAutoFit/>
          </a:bodyPr>
          <a:lstStyle/>
          <a:p>
            <a:pPr marL="2001518" marR="3572" indent="-1993035">
              <a:lnSpc>
                <a:spcPct val="114599"/>
              </a:lnSpc>
              <a:spcBef>
                <a:spcPts val="70"/>
              </a:spcBef>
            </a:pPr>
            <a:r>
              <a:rPr sz="2812" spc="-84" dirty="0">
                <a:solidFill>
                  <a:srgbClr val="FFFFFF"/>
                </a:solidFill>
                <a:latin typeface="Arial"/>
                <a:cs typeface="Arial"/>
              </a:rPr>
              <a:t>Every </a:t>
            </a:r>
            <a:r>
              <a:rPr sz="2812" spc="18" dirty="0">
                <a:solidFill>
                  <a:srgbClr val="FFFFFF"/>
                </a:solidFill>
                <a:latin typeface="Arial"/>
                <a:cs typeface="Arial"/>
              </a:rPr>
              <a:t>1-kilowatt </a:t>
            </a:r>
            <a:r>
              <a:rPr sz="2812" spc="-74" dirty="0">
                <a:solidFill>
                  <a:srgbClr val="FFFFFF"/>
                </a:solidFill>
                <a:latin typeface="Arial"/>
                <a:cs typeface="Arial"/>
              </a:rPr>
              <a:t>share </a:t>
            </a:r>
            <a:r>
              <a:rPr sz="2812" spc="74" dirty="0">
                <a:solidFill>
                  <a:srgbClr val="FFFFFF"/>
                </a:solidFill>
                <a:latin typeface="Arial"/>
                <a:cs typeface="Arial"/>
              </a:rPr>
              <a:t>of </a:t>
            </a:r>
            <a:r>
              <a:rPr sz="2812" spc="-105" dirty="0">
                <a:solidFill>
                  <a:srgbClr val="FFFFFF"/>
                </a:solidFill>
                <a:latin typeface="Arial"/>
                <a:cs typeface="Arial"/>
              </a:rPr>
              <a:t>a </a:t>
            </a:r>
            <a:r>
              <a:rPr sz="2812" spc="25" dirty="0">
                <a:solidFill>
                  <a:srgbClr val="FFFFFF"/>
                </a:solidFill>
                <a:latin typeface="Arial"/>
                <a:cs typeface="Arial"/>
              </a:rPr>
              <a:t>community </a:t>
            </a:r>
            <a:r>
              <a:rPr sz="2812" spc="-32" dirty="0">
                <a:solidFill>
                  <a:srgbClr val="FFFFFF"/>
                </a:solidFill>
                <a:latin typeface="Arial"/>
                <a:cs typeface="Arial"/>
              </a:rPr>
              <a:t>solar </a:t>
            </a:r>
            <a:r>
              <a:rPr sz="2812" spc="46" dirty="0">
                <a:solidFill>
                  <a:srgbClr val="FFFFFF"/>
                </a:solidFill>
                <a:latin typeface="Arial"/>
                <a:cs typeface="Arial"/>
              </a:rPr>
              <a:t>project</a:t>
            </a:r>
            <a:r>
              <a:rPr sz="2812" spc="-246" dirty="0">
                <a:solidFill>
                  <a:srgbClr val="FFFFFF"/>
                </a:solidFill>
                <a:latin typeface="Arial"/>
                <a:cs typeface="Arial"/>
              </a:rPr>
              <a:t> </a:t>
            </a:r>
            <a:r>
              <a:rPr sz="2812" spc="-56" dirty="0">
                <a:solidFill>
                  <a:srgbClr val="FFFFFF"/>
                </a:solidFill>
                <a:latin typeface="Arial"/>
                <a:cs typeface="Arial"/>
              </a:rPr>
              <a:t>can  </a:t>
            </a:r>
            <a:r>
              <a:rPr sz="2812" spc="28" dirty="0">
                <a:solidFill>
                  <a:srgbClr val="FFFFFF"/>
                </a:solidFill>
                <a:latin typeface="Arial"/>
                <a:cs typeface="Arial"/>
              </a:rPr>
              <a:t>cut </a:t>
            </a:r>
            <a:r>
              <a:rPr sz="2812" dirty="0">
                <a:solidFill>
                  <a:srgbClr val="FFFFFF"/>
                </a:solidFill>
                <a:latin typeface="Arial"/>
                <a:cs typeface="Arial"/>
              </a:rPr>
              <a:t>your </a:t>
            </a:r>
            <a:r>
              <a:rPr sz="2812" spc="18" dirty="0">
                <a:solidFill>
                  <a:srgbClr val="FFFFFF"/>
                </a:solidFill>
                <a:latin typeface="Arial"/>
                <a:cs typeface="Arial"/>
              </a:rPr>
              <a:t>electricity </a:t>
            </a:r>
            <a:r>
              <a:rPr sz="2812" spc="70" dirty="0">
                <a:solidFill>
                  <a:srgbClr val="FFFFFF"/>
                </a:solidFill>
                <a:latin typeface="Arial"/>
                <a:cs typeface="Arial"/>
              </a:rPr>
              <a:t>bill </a:t>
            </a:r>
            <a:r>
              <a:rPr sz="2812" spc="21" dirty="0">
                <a:solidFill>
                  <a:srgbClr val="FFFFFF"/>
                </a:solidFill>
                <a:latin typeface="Arial"/>
                <a:cs typeface="Arial"/>
              </a:rPr>
              <a:t>by</a:t>
            </a:r>
            <a:r>
              <a:rPr sz="2812" spc="-418" dirty="0">
                <a:solidFill>
                  <a:srgbClr val="FFFFFF"/>
                </a:solidFill>
                <a:latin typeface="Arial"/>
                <a:cs typeface="Arial"/>
              </a:rPr>
              <a:t> </a:t>
            </a:r>
            <a:r>
              <a:rPr sz="2812" spc="-141" dirty="0">
                <a:solidFill>
                  <a:srgbClr val="FFFFFF"/>
                </a:solidFill>
                <a:latin typeface="Arial"/>
                <a:cs typeface="Arial"/>
              </a:rPr>
              <a:t>13%</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715519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5368082"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#9: </a:t>
            </a:r>
            <a:r>
              <a:rPr sz="5625" spc="-46" dirty="0">
                <a:solidFill>
                  <a:srgbClr val="FFFFFF"/>
                </a:solidFill>
                <a:latin typeface="Arial"/>
                <a:cs typeface="Arial"/>
              </a:rPr>
              <a:t>Clean</a:t>
            </a:r>
            <a:r>
              <a:rPr sz="5625" spc="-77" dirty="0">
                <a:solidFill>
                  <a:srgbClr val="FFFFFF"/>
                </a:solidFill>
                <a:latin typeface="Arial"/>
                <a:cs typeface="Arial"/>
              </a:rPr>
              <a:t> </a:t>
            </a:r>
            <a:r>
              <a:rPr sz="5625" spc="-70" dirty="0">
                <a:solidFill>
                  <a:srgbClr val="FFFFFF"/>
                </a:solidFill>
                <a:latin typeface="Arial"/>
                <a:cs typeface="Arial"/>
              </a:rPr>
              <a:t>Energy</a:t>
            </a:r>
            <a:endParaRPr sz="5625">
              <a:latin typeface="Arial"/>
              <a:cs typeface="Arial"/>
            </a:endParaRPr>
          </a:p>
        </p:txBody>
      </p:sp>
      <p:sp>
        <p:nvSpPr>
          <p:cNvPr id="5" name="object 5"/>
          <p:cNvSpPr txBox="1"/>
          <p:nvPr/>
        </p:nvSpPr>
        <p:spPr>
          <a:xfrm>
            <a:off x="170021" y="2869645"/>
            <a:ext cx="8804225" cy="1004290"/>
          </a:xfrm>
          <a:prstGeom prst="rect">
            <a:avLst/>
          </a:prstGeom>
        </p:spPr>
        <p:txBody>
          <a:bodyPr vert="horz" wrap="square" lIns="0" tIns="8930" rIns="0" bIns="0" rtlCol="0">
            <a:spAutoFit/>
          </a:bodyPr>
          <a:lstStyle/>
          <a:p>
            <a:pPr marL="1833200" marR="3572" indent="-1824717">
              <a:lnSpc>
                <a:spcPct val="114599"/>
              </a:lnSpc>
              <a:spcBef>
                <a:spcPts val="70"/>
              </a:spcBef>
            </a:pPr>
            <a:r>
              <a:rPr sz="2812" spc="63" dirty="0">
                <a:solidFill>
                  <a:srgbClr val="FFFFFF"/>
                </a:solidFill>
                <a:latin typeface="Arial"/>
                <a:cs typeface="Arial"/>
              </a:rPr>
              <a:t>With </a:t>
            </a:r>
            <a:r>
              <a:rPr sz="2812" spc="-105" dirty="0">
                <a:solidFill>
                  <a:srgbClr val="FFFFFF"/>
                </a:solidFill>
                <a:latin typeface="Arial"/>
                <a:cs typeface="Arial"/>
              </a:rPr>
              <a:t>a </a:t>
            </a:r>
            <a:r>
              <a:rPr sz="2812" spc="-60" dirty="0">
                <a:solidFill>
                  <a:srgbClr val="FFFFFF"/>
                </a:solidFill>
                <a:latin typeface="Arial"/>
                <a:cs typeface="Arial"/>
              </a:rPr>
              <a:t>25-year warranty, </a:t>
            </a:r>
            <a:r>
              <a:rPr sz="2812" spc="-32" dirty="0">
                <a:solidFill>
                  <a:srgbClr val="FFFFFF"/>
                </a:solidFill>
                <a:latin typeface="Arial"/>
                <a:cs typeface="Arial"/>
              </a:rPr>
              <a:t>solar </a:t>
            </a:r>
            <a:r>
              <a:rPr sz="2812" spc="-53" dirty="0">
                <a:solidFill>
                  <a:srgbClr val="FFFFFF"/>
                </a:solidFill>
                <a:latin typeface="Arial"/>
                <a:cs typeface="Arial"/>
              </a:rPr>
              <a:t>means </a:t>
            </a:r>
            <a:r>
              <a:rPr sz="2812" dirty="0">
                <a:solidFill>
                  <a:srgbClr val="FFFFFF"/>
                </a:solidFill>
                <a:latin typeface="Arial"/>
                <a:cs typeface="Arial"/>
              </a:rPr>
              <a:t>you </a:t>
            </a:r>
            <a:r>
              <a:rPr sz="2812" spc="98" dirty="0">
                <a:solidFill>
                  <a:srgbClr val="FFFFFF"/>
                </a:solidFill>
                <a:latin typeface="Arial"/>
                <a:cs typeface="Arial"/>
              </a:rPr>
              <a:t>get </a:t>
            </a:r>
            <a:r>
              <a:rPr sz="2812" spc="-11" dirty="0">
                <a:solidFill>
                  <a:srgbClr val="FFFFFF"/>
                </a:solidFill>
                <a:latin typeface="Arial"/>
                <a:cs typeface="Arial"/>
              </a:rPr>
              <a:t>free,</a:t>
            </a:r>
            <a:r>
              <a:rPr sz="2812" spc="-352" dirty="0">
                <a:solidFill>
                  <a:srgbClr val="FFFFFF"/>
                </a:solidFill>
                <a:latin typeface="Arial"/>
                <a:cs typeface="Arial"/>
              </a:rPr>
              <a:t> </a:t>
            </a:r>
            <a:r>
              <a:rPr sz="2812" spc="-25" dirty="0">
                <a:solidFill>
                  <a:srgbClr val="FFFFFF"/>
                </a:solidFill>
                <a:latin typeface="Arial"/>
                <a:cs typeface="Arial"/>
              </a:rPr>
              <a:t>clean  </a:t>
            </a:r>
            <a:r>
              <a:rPr sz="2812" spc="-4" dirty="0">
                <a:solidFill>
                  <a:srgbClr val="FFFFFF"/>
                </a:solidFill>
                <a:latin typeface="Arial"/>
                <a:cs typeface="Arial"/>
              </a:rPr>
              <a:t>energy </a:t>
            </a:r>
            <a:r>
              <a:rPr sz="2812" spc="35" dirty="0">
                <a:solidFill>
                  <a:srgbClr val="FFFFFF"/>
                </a:solidFill>
                <a:latin typeface="Arial"/>
                <a:cs typeface="Arial"/>
              </a:rPr>
              <a:t>from </a:t>
            </a:r>
            <a:r>
              <a:rPr sz="2812" spc="46" dirty="0">
                <a:solidFill>
                  <a:srgbClr val="FFFFFF"/>
                </a:solidFill>
                <a:latin typeface="Arial"/>
                <a:cs typeface="Arial"/>
              </a:rPr>
              <a:t>the </a:t>
            </a:r>
            <a:r>
              <a:rPr sz="2812" spc="-70" dirty="0">
                <a:solidFill>
                  <a:srgbClr val="FFFFFF"/>
                </a:solidFill>
                <a:latin typeface="Arial"/>
                <a:cs typeface="Arial"/>
              </a:rPr>
              <a:t>sun </a:t>
            </a:r>
            <a:r>
              <a:rPr sz="2812" spc="46" dirty="0">
                <a:solidFill>
                  <a:srgbClr val="FFFFFF"/>
                </a:solidFill>
                <a:latin typeface="Arial"/>
                <a:cs typeface="Arial"/>
              </a:rPr>
              <a:t>for</a:t>
            </a:r>
            <a:r>
              <a:rPr sz="2812" spc="-295" dirty="0">
                <a:solidFill>
                  <a:srgbClr val="FFFFFF"/>
                </a:solidFill>
                <a:latin typeface="Arial"/>
                <a:cs typeface="Arial"/>
              </a:rPr>
              <a:t> </a:t>
            </a:r>
            <a:r>
              <a:rPr sz="2812" spc="-11" dirty="0">
                <a:solidFill>
                  <a:srgbClr val="FFFFFF"/>
                </a:solidFill>
                <a:latin typeface="Arial"/>
                <a:cs typeface="Arial"/>
              </a:rPr>
              <a:t>decades</a:t>
            </a:r>
            <a:endParaRPr sz="2812">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sp>
        <p:nvSpPr>
          <p:cNvPr id="7" name="object 7"/>
          <p:cNvSpPr txBox="1">
            <a:spLocks noGrp="1"/>
          </p:cNvSpPr>
          <p:nvPr>
            <p:ph type="dt" sz="half" idx="6"/>
          </p:nvPr>
        </p:nvSpPr>
        <p:spPr>
          <a:xfrm>
            <a:off x="0" y="0"/>
            <a:ext cx="0" cy="6933990"/>
          </a:xfrm>
          <a:prstGeom prst="rect">
            <a:avLst/>
          </a:prstGeom>
        </p:spPr>
        <p:txBody>
          <a:bodyPr vert="horz" wrap="square" lIns="0" tIns="8930" rIns="0" bIns="0" rtlCol="0">
            <a:spAutoFit/>
          </a:bodyPr>
          <a:lstStyle/>
          <a:p>
            <a:pPr marL="8929">
              <a:spcBef>
                <a:spcPts val="70"/>
              </a:spcBef>
              <a:tabLst>
                <a:tab pos="633985" algn="l"/>
                <a:tab pos="1034468" algn="l"/>
                <a:tab pos="2368515" algn="l"/>
                <a:tab pos="2831949" algn="l"/>
              </a:tabLst>
            </a:pPr>
            <a:r>
              <a:rPr spc="193" dirty="0"/>
              <a:t>TOP	</a:t>
            </a:r>
            <a:r>
              <a:rPr dirty="0"/>
              <a:t>10	</a:t>
            </a:r>
            <a:r>
              <a:rPr spc="271" dirty="0"/>
              <a:t>REASONS	</a:t>
            </a:r>
            <a:r>
              <a:rPr spc="123" dirty="0"/>
              <a:t>TO	</a:t>
            </a:r>
            <a:r>
              <a:rPr spc="253" dirty="0"/>
              <a:t>SUPPOR</a:t>
            </a:r>
            <a:r>
              <a:rPr spc="-330" dirty="0"/>
              <a:t> </a:t>
            </a:r>
            <a:r>
              <a:rPr spc="-98" dirty="0"/>
              <a:t>T</a:t>
            </a:r>
          </a:p>
        </p:txBody>
      </p:sp>
      <p:sp>
        <p:nvSpPr>
          <p:cNvPr id="8" name="object 8"/>
          <p:cNvSpPr txBox="1">
            <a:spLocks noGrp="1"/>
          </p:cNvSpPr>
          <p:nvPr>
            <p:ph type="ftr" sz="quarter" idx="5"/>
          </p:nvPr>
        </p:nvSpPr>
        <p:spPr>
          <a:xfrm>
            <a:off x="0" y="0"/>
            <a:ext cx="0" cy="4164001"/>
          </a:xfrm>
          <a:prstGeom prst="rect">
            <a:avLst/>
          </a:prstGeom>
        </p:spPr>
        <p:txBody>
          <a:bodyPr vert="horz" wrap="square" lIns="0" tIns="8930" rIns="0" bIns="0" rtlCol="0">
            <a:spAutoFit/>
          </a:bodyPr>
          <a:lstStyle/>
          <a:p>
            <a:pPr marL="8929">
              <a:spcBef>
                <a:spcPts val="70"/>
              </a:spcBef>
              <a:tabLst>
                <a:tab pos="1763997" algn="l"/>
              </a:tabLst>
            </a:pPr>
            <a:r>
              <a:rPr spc="257" dirty="0"/>
              <a:t>COMMUNITY	</a:t>
            </a:r>
            <a:r>
              <a:rPr spc="221" dirty="0"/>
              <a:t>SOLAR</a:t>
            </a:r>
            <a:r>
              <a:rPr spc="-267" dirty="0"/>
              <a:t> </a:t>
            </a:r>
          </a:p>
        </p:txBody>
      </p:sp>
    </p:spTree>
    <p:extLst>
      <p:ext uri="{BB962C8B-B14F-4D97-AF65-F5344CB8AC3E}">
        <p14:creationId xmlns:p14="http://schemas.microsoft.com/office/powerpoint/2010/main" val="3058000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sz="1266"/>
          </a:p>
        </p:txBody>
      </p:sp>
      <p:sp>
        <p:nvSpPr>
          <p:cNvPr id="3" name="object 3"/>
          <p:cNvSpPr/>
          <p:nvPr/>
        </p:nvSpPr>
        <p:spPr>
          <a:xfrm>
            <a:off x="26789" y="6465094"/>
            <a:ext cx="6804422" cy="366117"/>
          </a:xfrm>
          <a:prstGeom prst="rect">
            <a:avLst/>
          </a:prstGeom>
          <a:blipFill>
            <a:blip r:embed="rId3" cstate="print"/>
            <a:stretch>
              <a:fillRect/>
            </a:stretch>
          </a:blipFill>
        </p:spPr>
        <p:txBody>
          <a:bodyPr wrap="square" lIns="0" tIns="0" rIns="0" bIns="0" rtlCol="0"/>
          <a:lstStyle/>
          <a:p>
            <a:endParaRPr sz="1266"/>
          </a:p>
        </p:txBody>
      </p:sp>
      <p:sp>
        <p:nvSpPr>
          <p:cNvPr id="4" name="object 4"/>
          <p:cNvSpPr txBox="1"/>
          <p:nvPr/>
        </p:nvSpPr>
        <p:spPr>
          <a:xfrm>
            <a:off x="134719" y="208699"/>
            <a:ext cx="5063133" cy="874639"/>
          </a:xfrm>
          <a:prstGeom prst="rect">
            <a:avLst/>
          </a:prstGeom>
        </p:spPr>
        <p:txBody>
          <a:bodyPr vert="horz" wrap="square" lIns="0" tIns="8930" rIns="0" bIns="0" rtlCol="0">
            <a:spAutoFit/>
          </a:bodyPr>
          <a:lstStyle/>
          <a:p>
            <a:pPr marL="8929">
              <a:spcBef>
                <a:spcPts val="70"/>
              </a:spcBef>
            </a:pPr>
            <a:r>
              <a:rPr sz="5625" spc="-172" dirty="0">
                <a:solidFill>
                  <a:srgbClr val="FFFFFF"/>
                </a:solidFill>
                <a:latin typeface="Arial"/>
                <a:cs typeface="Arial"/>
              </a:rPr>
              <a:t>#8: </a:t>
            </a:r>
            <a:r>
              <a:rPr sz="5625" spc="-158" dirty="0">
                <a:solidFill>
                  <a:srgbClr val="FFFFFF"/>
                </a:solidFill>
                <a:latin typeface="Arial"/>
                <a:cs typeface="Arial"/>
              </a:rPr>
              <a:t>Access </a:t>
            </a:r>
            <a:r>
              <a:rPr sz="5625" spc="257" dirty="0">
                <a:solidFill>
                  <a:srgbClr val="FFFFFF"/>
                </a:solidFill>
                <a:latin typeface="Arial"/>
                <a:cs typeface="Arial"/>
              </a:rPr>
              <a:t>to</a:t>
            </a:r>
            <a:r>
              <a:rPr sz="5625" spc="-25" dirty="0">
                <a:solidFill>
                  <a:srgbClr val="FFFFFF"/>
                </a:solidFill>
                <a:latin typeface="Arial"/>
                <a:cs typeface="Arial"/>
              </a:rPr>
              <a:t> </a:t>
            </a:r>
            <a:r>
              <a:rPr sz="5625" spc="-4" dirty="0">
                <a:solidFill>
                  <a:srgbClr val="FFFFFF"/>
                </a:solidFill>
                <a:latin typeface="Arial"/>
                <a:cs typeface="Arial"/>
              </a:rPr>
              <a:t>all</a:t>
            </a:r>
            <a:endParaRPr sz="5625" dirty="0">
              <a:latin typeface="Arial"/>
              <a:cs typeface="Arial"/>
            </a:endParaRPr>
          </a:p>
        </p:txBody>
      </p:sp>
      <p:sp>
        <p:nvSpPr>
          <p:cNvPr id="5" name="object 5"/>
          <p:cNvSpPr txBox="1"/>
          <p:nvPr/>
        </p:nvSpPr>
        <p:spPr>
          <a:xfrm>
            <a:off x="100369" y="1354975"/>
            <a:ext cx="9043631" cy="1004290"/>
          </a:xfrm>
          <a:prstGeom prst="rect">
            <a:avLst/>
          </a:prstGeom>
        </p:spPr>
        <p:txBody>
          <a:bodyPr vert="horz" wrap="square" lIns="0" tIns="8930" rIns="0" bIns="0" rtlCol="0">
            <a:spAutoFit/>
          </a:bodyPr>
          <a:lstStyle/>
          <a:p>
            <a:pPr marL="897402" marR="3572" indent="-888472">
              <a:lnSpc>
                <a:spcPct val="114599"/>
              </a:lnSpc>
              <a:spcBef>
                <a:spcPts val="70"/>
              </a:spcBef>
            </a:pPr>
            <a:r>
              <a:rPr lang="en-US" sz="2812" spc="7" dirty="0">
                <a:solidFill>
                  <a:srgbClr val="FFFFFF"/>
                </a:solidFill>
                <a:latin typeface="Arial"/>
                <a:cs typeface="Arial"/>
              </a:rPr>
              <a:t>Over half </a:t>
            </a:r>
            <a:r>
              <a:rPr sz="2812" spc="74" dirty="0">
                <a:solidFill>
                  <a:srgbClr val="FFFFFF"/>
                </a:solidFill>
                <a:latin typeface="Arial"/>
                <a:cs typeface="Arial"/>
              </a:rPr>
              <a:t>of </a:t>
            </a:r>
            <a:r>
              <a:rPr sz="2812" spc="-130" dirty="0">
                <a:solidFill>
                  <a:srgbClr val="FFFFFF"/>
                </a:solidFill>
                <a:latin typeface="Arial"/>
                <a:cs typeface="Arial"/>
              </a:rPr>
              <a:t>U.S. </a:t>
            </a:r>
            <a:r>
              <a:rPr sz="2812" dirty="0">
                <a:solidFill>
                  <a:srgbClr val="FFFFFF"/>
                </a:solidFill>
                <a:latin typeface="Arial"/>
                <a:cs typeface="Arial"/>
              </a:rPr>
              <a:t>households </a:t>
            </a:r>
            <a:r>
              <a:rPr sz="2812" spc="77" dirty="0">
                <a:solidFill>
                  <a:srgbClr val="FFFFFF"/>
                </a:solidFill>
                <a:latin typeface="Arial"/>
                <a:cs typeface="Arial"/>
              </a:rPr>
              <a:t>don’t </a:t>
            </a:r>
            <a:r>
              <a:rPr sz="2812" spc="-53" dirty="0">
                <a:solidFill>
                  <a:srgbClr val="FFFFFF"/>
                </a:solidFill>
                <a:latin typeface="Arial"/>
                <a:cs typeface="Arial"/>
              </a:rPr>
              <a:t>have </a:t>
            </a:r>
            <a:r>
              <a:rPr sz="2812" spc="-105" dirty="0">
                <a:solidFill>
                  <a:srgbClr val="FFFFFF"/>
                </a:solidFill>
                <a:latin typeface="Arial"/>
                <a:cs typeface="Arial"/>
              </a:rPr>
              <a:t>a </a:t>
            </a:r>
            <a:r>
              <a:rPr sz="2812" spc="-63" dirty="0">
                <a:solidFill>
                  <a:srgbClr val="FFFFFF"/>
                </a:solidFill>
                <a:latin typeface="Arial"/>
                <a:cs typeface="Arial"/>
              </a:rPr>
              <a:t>sunn</a:t>
            </a:r>
            <a:r>
              <a:rPr lang="en-US" sz="2812" spc="-63" dirty="0">
                <a:solidFill>
                  <a:srgbClr val="FFFFFF"/>
                </a:solidFill>
                <a:latin typeface="Arial"/>
                <a:cs typeface="Arial"/>
              </a:rPr>
              <a:t>y r</a:t>
            </a:r>
            <a:r>
              <a:rPr sz="2812" spc="70" dirty="0">
                <a:solidFill>
                  <a:srgbClr val="FFFFFF"/>
                </a:solidFill>
                <a:latin typeface="Arial"/>
                <a:cs typeface="Arial"/>
              </a:rPr>
              <a:t>ooftop,</a:t>
            </a:r>
            <a:r>
              <a:rPr lang="en-US" sz="2812" spc="70" dirty="0">
                <a:solidFill>
                  <a:srgbClr val="FFFFFF"/>
                </a:solidFill>
                <a:latin typeface="Arial"/>
                <a:cs typeface="Arial"/>
              </a:rPr>
              <a:t> </a:t>
            </a:r>
            <a:r>
              <a:rPr sz="2812" spc="98" dirty="0">
                <a:solidFill>
                  <a:srgbClr val="FFFFFF"/>
                </a:solidFill>
                <a:latin typeface="Arial"/>
                <a:cs typeface="Arial"/>
              </a:rPr>
              <a:t>but </a:t>
            </a:r>
            <a:r>
              <a:rPr sz="2812" i="1" spc="-14" dirty="0">
                <a:solidFill>
                  <a:srgbClr val="FFFFFF"/>
                </a:solidFill>
                <a:latin typeface="Arial"/>
                <a:cs typeface="Arial"/>
              </a:rPr>
              <a:t>everyone </a:t>
            </a:r>
            <a:r>
              <a:rPr sz="2812" spc="-56" dirty="0">
                <a:solidFill>
                  <a:srgbClr val="FFFFFF"/>
                </a:solidFill>
                <a:latin typeface="Arial"/>
                <a:cs typeface="Arial"/>
              </a:rPr>
              <a:t>can </a:t>
            </a:r>
            <a:r>
              <a:rPr sz="2812" spc="70" dirty="0">
                <a:solidFill>
                  <a:srgbClr val="FFFFFF"/>
                </a:solidFill>
                <a:latin typeface="Arial"/>
                <a:cs typeface="Arial"/>
              </a:rPr>
              <a:t>be </a:t>
            </a:r>
            <a:r>
              <a:rPr sz="2812" spc="46" dirty="0">
                <a:solidFill>
                  <a:srgbClr val="FFFFFF"/>
                </a:solidFill>
                <a:latin typeface="Arial"/>
                <a:cs typeface="Arial"/>
              </a:rPr>
              <a:t>part </a:t>
            </a:r>
            <a:r>
              <a:rPr sz="2812" spc="74" dirty="0">
                <a:solidFill>
                  <a:srgbClr val="FFFFFF"/>
                </a:solidFill>
                <a:latin typeface="Arial"/>
                <a:cs typeface="Arial"/>
              </a:rPr>
              <a:t>of</a:t>
            </a:r>
            <a:r>
              <a:rPr sz="2812" spc="-559" dirty="0">
                <a:solidFill>
                  <a:srgbClr val="FFFFFF"/>
                </a:solidFill>
                <a:latin typeface="Arial"/>
                <a:cs typeface="Arial"/>
              </a:rPr>
              <a:t> </a:t>
            </a:r>
            <a:r>
              <a:rPr sz="2812" spc="25" dirty="0">
                <a:solidFill>
                  <a:srgbClr val="FFFFFF"/>
                </a:solidFill>
                <a:latin typeface="Arial"/>
                <a:cs typeface="Arial"/>
              </a:rPr>
              <a:t>community </a:t>
            </a:r>
            <a:r>
              <a:rPr sz="2812" spc="-80" dirty="0">
                <a:solidFill>
                  <a:srgbClr val="FFFFFF"/>
                </a:solidFill>
                <a:latin typeface="Arial"/>
                <a:cs typeface="Arial"/>
              </a:rPr>
              <a:t>solar</a:t>
            </a:r>
            <a:r>
              <a:rPr lang="en-US" sz="2812" spc="-80" dirty="0">
                <a:solidFill>
                  <a:srgbClr val="FFFFFF"/>
                </a:solidFill>
                <a:latin typeface="Arial"/>
                <a:cs typeface="Arial"/>
              </a:rPr>
              <a:t>.</a:t>
            </a:r>
            <a:endParaRPr sz="2812" dirty="0">
              <a:latin typeface="Arial"/>
              <a:cs typeface="Arial"/>
            </a:endParaRPr>
          </a:p>
        </p:txBody>
      </p:sp>
      <p:sp>
        <p:nvSpPr>
          <p:cNvPr id="6" name="object 6"/>
          <p:cNvSpPr/>
          <p:nvPr/>
        </p:nvSpPr>
        <p:spPr>
          <a:xfrm>
            <a:off x="7724180" y="5518547"/>
            <a:ext cx="1303734" cy="1303734"/>
          </a:xfrm>
          <a:prstGeom prst="rect">
            <a:avLst/>
          </a:prstGeom>
          <a:blipFill>
            <a:blip r:embed="rId4" cstate="print"/>
            <a:stretch>
              <a:fillRect/>
            </a:stretch>
          </a:blipFill>
        </p:spPr>
        <p:txBody>
          <a:bodyPr wrap="square" lIns="0" tIns="0" rIns="0" bIns="0" rtlCol="0"/>
          <a:lstStyle/>
          <a:p>
            <a:endParaRPr sz="1266"/>
          </a:p>
        </p:txBody>
      </p:sp>
      <p:pic>
        <p:nvPicPr>
          <p:cNvPr id="9" name="Picture 8">
            <a:extLst>
              <a:ext uri="{FF2B5EF4-FFF2-40B4-BE49-F238E27FC236}">
                <a16:creationId xmlns:a16="http://schemas.microsoft.com/office/drawing/2014/main" id="{9875F78A-BA6A-49A6-B99B-0B0E718698C6}"/>
              </a:ext>
            </a:extLst>
          </p:cNvPr>
          <p:cNvPicPr>
            <a:picLocks noChangeAspect="1"/>
          </p:cNvPicPr>
          <p:nvPr/>
        </p:nvPicPr>
        <p:blipFill>
          <a:blip r:embed="rId5"/>
          <a:stretch>
            <a:fillRect/>
          </a:stretch>
        </p:blipFill>
        <p:spPr>
          <a:xfrm>
            <a:off x="2296363" y="2856901"/>
            <a:ext cx="4418886" cy="3314683"/>
          </a:xfrm>
          <a:prstGeom prst="rect">
            <a:avLst/>
          </a:prstGeom>
        </p:spPr>
      </p:pic>
    </p:spTree>
    <p:extLst>
      <p:ext uri="{BB962C8B-B14F-4D97-AF65-F5344CB8AC3E}">
        <p14:creationId xmlns:p14="http://schemas.microsoft.com/office/powerpoint/2010/main" val="1677802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53344</TotalTime>
  <Words>2909</Words>
  <Application>Microsoft Office PowerPoint</Application>
  <PresentationFormat>On-screen Show (4:3)</PresentationFormat>
  <Paragraphs>304</Paragraphs>
  <Slides>58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Lucida Sans Unicode</vt:lpstr>
      <vt:lpstr>Wingdings</vt:lpstr>
      <vt:lpstr>Office Theme</vt:lpstr>
      <vt:lpstr>Community Solar: How Can I Participate?</vt:lpstr>
      <vt:lpstr>PowerPoint Presentation</vt:lpstr>
      <vt:lpstr>How Community Solar Works</vt:lpstr>
      <vt:lpstr>Where Can Community Solar Be Located?</vt:lpstr>
      <vt:lpstr>Before You Start…</vt:lpstr>
      <vt:lpstr>Sourcing Locally*</vt:lpstr>
      <vt:lpstr>PowerPoint Presentation</vt:lpstr>
      <vt:lpstr>PowerPoint Presentation</vt:lpstr>
      <vt:lpstr>PowerPoint Presentation</vt:lpstr>
      <vt:lpstr>#7: Ownership</vt:lpstr>
      <vt:lpstr>PowerPoint Presentation</vt:lpstr>
      <vt:lpstr>PowerPoint Presentation</vt:lpstr>
      <vt:lpstr>PowerPoint Presentation</vt:lpstr>
      <vt:lpstr>#3: Competition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estanley</dc:creator>
  <cp:lastModifiedBy>Nicola Brown</cp:lastModifiedBy>
  <cp:revision>153</cp:revision>
  <cp:lastPrinted>2017-07-24T15:15:59Z</cp:lastPrinted>
  <dcterms:created xsi:type="dcterms:W3CDTF">2017-03-21T18:34:15Z</dcterms:created>
  <dcterms:modified xsi:type="dcterms:W3CDTF">2017-12-21T20:21:05Z</dcterms:modified>
</cp:coreProperties>
</file>